
<file path=[Content_Types].xml><?xml version="1.0" encoding="utf-8"?>
<Types xmlns="http://schemas.openxmlformats.org/package/2006/content-types">
  <Default Extension="emf" ContentType="image/x-emf"/>
  <Default Extension="jpg" ContentType="image/jpeg"/>
  <Default Extension="wmf" ContentType="image/x-wmf"/>
  <Default Extension="png" ContentType="image/png"/>
  <Default Extension="xml" ContentType="application/xml"/>
  <Default Extension="jpeg" ContentType="image/jpeg"/>
  <Default Extension="rels" ContentType="application/vnd.openxmlformats-package.relationships+xml"/>
  <Default Extension="bin" ContentType="application/vnd.openxmlformats-officedocument.oleObject"/>
  <Override PartName="/ppt/notesSlides/notesSlide1.xml" ContentType="application/vnd.openxmlformats-officedocument.presentationml.notesSlide+xml"/>
  <Override PartName="/ppt/slides/slide58.xml" ContentType="application/vnd.openxmlformats-officedocument.presentationml.slide+xml"/>
  <Override PartName="/ppt/slides/slide55.xml" ContentType="application/vnd.openxmlformats-officedocument.presentationml.slide+xml"/>
  <Override PartName="/ppt/slides/slide52.xml" ContentType="application/vnd.openxmlformats-officedocument.presentationml.slide+xml"/>
  <Override PartName="/ppt/slides/slide50.xml" ContentType="application/vnd.openxmlformats-officedocument.presentationml.slide+xml"/>
  <Override PartName="/ppt/slides/slide57.xml" ContentType="application/vnd.openxmlformats-officedocument.presentationml.slide+xml"/>
  <Override PartName="/ppt/slides/slide53.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0.xml" ContentType="application/vnd.openxmlformats-officedocument.presentationml.slide+xml"/>
  <Override PartName="/ppt/slides/slide43.xml" ContentType="application/vnd.openxmlformats-officedocument.presentationml.slide+xml"/>
  <Override PartName="/ppt/slides/slide39.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8.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7.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17.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19.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32.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51.xml" ContentType="application/vnd.openxmlformats-officedocument.presentationml.slide+xml"/>
  <Override PartName="/ppt/slides/slide3.xml" ContentType="application/vnd.openxmlformats-officedocument.presentationml.slide+xml"/>
  <Override PartName="/ppt/slides/slide37.xml" ContentType="application/vnd.openxmlformats-officedocument.presentationml.slide+xml"/>
  <Override PartName="/ppt/slides/slide2.xml" ContentType="application/vnd.openxmlformats-officedocument.presentationml.slide+xml"/>
  <Override PartName="/ppt/slides/slide22.xml" ContentType="application/vnd.openxmlformats-officedocument.presentationml.slide+xml"/>
  <Override PartName="/ppt/slides/slide1.xml" ContentType="application/vnd.openxmlformats-officedocument.presentationml.slide+xml"/>
  <Override PartName="/ppt/slideLayouts/slideLayout22.xml" ContentType="application/vnd.openxmlformats-officedocument.presentationml.slideLayout+xml"/>
  <Override PartName="/ppt/slides/slide23.xml" ContentType="application/vnd.openxmlformats-officedocument.presentationml.slide+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5.xml" ContentType="application/vnd.openxmlformats-officedocument.presentationml.slideLayout+xml"/>
  <Override PartName="/ppt/slides/slide15.xml" ContentType="application/vnd.openxmlformats-officedocument.presentationml.slide+xml"/>
  <Override PartName="/ppt/slides/slide18.xml" ContentType="application/vnd.openxmlformats-officedocument.presentationml.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Layouts/slideLayout17.xml" ContentType="application/vnd.openxmlformats-officedocument.presentationml.slideLayout+xml"/>
  <Override PartName="/ppt/slideLayouts/slideLayout10.xml" ContentType="application/vnd.openxmlformats-officedocument.presentationml.slideLayout+xml"/>
  <Override PartName="/ppt/slides/slide24.xml" ContentType="application/vnd.openxmlformats-officedocument.presentationml.slide+xml"/>
  <Override PartName="/ppt/slideLayouts/slideLayout20.xml" ContentType="application/vnd.openxmlformats-officedocument.presentationml.slideLayout+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slideLayouts/slideLayout16.xml" ContentType="application/vnd.openxmlformats-officedocument.presentationml.slideLayout+xml"/>
  <Override PartName="/ppt/slideLayouts/slideLayout9.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s/slide16.xml" ContentType="application/vnd.openxmlformats-officedocument.presentationml.slide+xml"/>
  <Override PartName="/ppt/slides/slide44.xml" ContentType="application/vnd.openxmlformats-officedocument.presentationml.slide+xml"/>
  <Override PartName="/ppt/slideLayouts/slideLayout1.xml" ContentType="application/vnd.openxmlformats-officedocument.presentationml.slideLayout+xml"/>
  <Override PartName="/ppt/slides/slide12.xml" ContentType="application/vnd.openxmlformats-officedocument.presentationml.slide+xml"/>
  <Override PartName="/ppt/slides/slide59.xml" ContentType="application/vnd.openxmlformats-officedocument.presentationml.slide+xml"/>
  <Override PartName="/ppt/slideMasters/slideMaster2.xml" ContentType="application/vnd.openxmlformats-officedocument.presentationml.slideMaster+xml"/>
  <Override PartName="/ppt/notesMasters/notesMaster1.xml" ContentType="application/vnd.openxmlformats-officedocument.presentationml.notesMaster+xml"/>
  <Override PartName="/ppt/slideLayouts/slideLayout4.xml" ContentType="application/vnd.openxmlformats-officedocument.presentationml.slideLayout+xml"/>
  <Override PartName="/ppt/theme/theme1.xml" ContentType="application/vnd.openxmlformats-officedocument.theme+xml"/>
  <Override PartName="/ppt/slides/slide42.xml" ContentType="application/vnd.openxmlformats-officedocument.presentationml.slide+xml"/>
  <Override PartName="/docProps/app.xml" ContentType="application/vnd.openxmlformats-officedocument.extended-properties+xml"/>
  <Override PartName="/ppt/tableStyles.xml" ContentType="application/vnd.openxmlformats-officedocument.presentationml.tableStyles+xml"/>
  <Override PartName="/ppt/slides/slide20.xml" ContentType="application/vnd.openxmlformats-officedocument.presentationml.slide+xml"/>
  <Override PartName="/ppt/slides/slide29.xml" ContentType="application/vnd.openxmlformats-officedocument.presentationml.slide+xml"/>
  <Override PartName="/ppt/viewProps.xml" ContentType="application/vnd.openxmlformats-officedocument.presentationml.viewProps+xml"/>
  <Override PartName="/ppt/presProps.xml" ContentType="application/vnd.openxmlformats-officedocument.presentationml.presProps+xml"/>
  <Override PartName="/ppt/slideMasters/slideMaster1.xml" ContentType="application/vnd.openxmlformats-officedocument.presentationml.slideMaster+xml"/>
  <Override PartName="/ppt/slides/slide54.xml" ContentType="application/vnd.openxmlformats-officedocument.presentationml.slide+xml"/>
  <Override PartName="/ppt/slideLayouts/slideLayout14.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presentation.xml" ContentType="application/vnd.openxmlformats-officedocument.presentationml.presentation.main+xml"/>
  <Override PartName="/ppt/slides/slide28.xml" ContentType="application/vnd.openxmlformats-officedocument.presentationml.slide+xml"/>
  <Override PartName="/ppt/slideLayouts/slideLayout6.xml" ContentType="application/vnd.openxmlformats-officedocument.presentationml.slideLayout+xml"/>
  <Override PartName="/ppt/slides/slide45.xml" ContentType="application/vnd.openxmlformats-officedocument.presentationml.slide+xml"/>
  <Override PartName="/ppt/theme/theme3.xml" ContentType="application/vnd.openxmlformats-officedocument.theme+xml"/>
  <Override PartName="/ppt/slides/slide56.xml" ContentType="application/vnd.openxmlformats-officedocument.presentationml.slide+xml"/>
  <Override PartName="/ppt/theme/theme2.xml" ContentType="application/vnd.openxmlformats-officedocument.theme+xml"/>
  <Override PartName="/ppt/slides/slide5.xml" ContentType="application/vnd.openxmlformats-officedocument.presentationml.slide+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aveSubsetFonts="1">
  <p:sldMasterIdLst>
    <p:sldMasterId id="2147483648" r:id="rId1"/>
    <p:sldMasterId id="2147483660" r:id="rId2"/>
  </p:sldMasterIdLst>
  <p:notesMasterIdLst>
    <p:notesMasterId r:id="rId6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x="12192000" cy="6858000"/>
  <p:notesSz cx="6858000" cy="12192000"/>
  <p:defaultTextStyle>
    <a:defPPr>
      <a:defRPr lang="nl-NL"/>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7A7128DB-93C8-1B1F-31D7-3706D8A2BC68}">
  <a:tblStyle styleId="{7A7128DB-93C8-1B1F-31D7-3706D8A2BC68}" styleName="Stijl, gemiddeld 2 - Acc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236" y="-90"/>
      </p:cViewPr>
      <p:guideLst>
        <p:guide pos="2160" orient="horz"/>
        <p:guide pos="2880"/>
      </p:guideLst>
    </p:cSldViewPr>
  </p:slideViewPr>
  <p:notesTextViewPr>
    <p:cViewPr>
      <p:scale>
        <a:sx n="100" d="100"/>
        <a:sy n="100" d="100"/>
      </p:scale>
      <p:origin x="0" y="0"/>
    </p:cViewPr>
  </p:notesText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theme" Target="theme/theme1.xml"/><Relationship Id="rId4" Type="http://schemas.openxmlformats.org/officeDocument/2006/relationships/theme" Target="theme/theme2.xml"/><Relationship Id="rId5" Type="http://schemas.openxmlformats.org/officeDocument/2006/relationships/theme" Target="theme/theme3.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notesMaster" Target="notesMasters/notesMaster1.xml"/><Relationship Id="rId66" Type="http://schemas.openxmlformats.org/officeDocument/2006/relationships/presProps" Target="presProps.xml" /><Relationship Id="rId67" Type="http://schemas.openxmlformats.org/officeDocument/2006/relationships/tableStyles" Target="tableStyles.xml" /><Relationship Id="rId68"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hidden="0"/>
        <p:cNvGrpSpPr/>
        <p:nvPr isPhoto="0" userDrawn="0"/>
      </p:nvGrpSpPr>
      <p:grpSpPr bwMode="auto">
        <a:xfrm>
          <a:off x="0" y="0"/>
          <a:ext cx="0" cy="0"/>
          <a:chOff x="0" y="0"/>
          <a:chExt cx="0" cy="0"/>
        </a:xfrm>
      </p:grpSpPr>
      <p:sp>
        <p:nvSpPr>
          <p:cNvPr id="4" name="Tijdelijke aanduiding voor koptekst 1" hidden="0"/>
          <p:cNvSpPr>
            <a:spLocks noGrp="1"/>
          </p:cNvSpPr>
          <p:nvPr isPhoto="0" userDrawn="0">
            <p:ph type="hdr" sz="quarter" hasCustomPrompt="0"/>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5" name="Tijdelijke aanduiding voor datum 2" hidden="0"/>
          <p:cNvSpPr>
            <a:spLocks noGrp="1"/>
          </p:cNvSpPr>
          <p:nvPr isPhoto="0" userDrawn="0">
            <p:ph type="dt" idx="1" hasCustomPrompt="0"/>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1517A553-0E0B-4CF2-8D40-48F93B45DDE5}" type="datetimeFigureOut">
              <a:t>18/09/2023</a:t>
            </a:fld>
            <a:endParaRPr lang="en-GB"/>
          </a:p>
        </p:txBody>
      </p:sp>
      <p:sp>
        <p:nvSpPr>
          <p:cNvPr id="6" name="Tijdelijke aanduiding voor dia-afbeelding 3" hidden="0"/>
          <p:cNvSpPr>
            <a:spLocks noChangeAspect="1" noGrp="1" noRot="1"/>
          </p:cNvSpPr>
          <p:nvPr isPhoto="0" userDrawn="0">
            <p:ph type="sldImg" idx="2" hasCustomPrompt="0"/>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en-GB"/>
          </a:p>
        </p:txBody>
      </p:sp>
      <p:sp>
        <p:nvSpPr>
          <p:cNvPr id="7" name="Tijdelijke aanduiding voor notities 4" hidden="0"/>
          <p:cNvSpPr>
            <a:spLocks noGrp="1"/>
          </p:cNvSpPr>
          <p:nvPr isPhoto="0" userDrawn="0">
            <p:ph type="body" sz="quarter" idx="3" hasCustomPrompt="0"/>
          </p:nvPr>
        </p:nvSpPr>
        <p:spPr bwMode="auto">
          <a:xfrm>
            <a:off x="685800" y="4400550"/>
            <a:ext cx="5486400" cy="3600450"/>
          </a:xfrm>
          <a:prstGeom prst="rect">
            <a:avLst/>
          </a:prstGeom>
        </p:spPr>
        <p:txBody>
          <a:bodyPr vert="horz" lIns="91440" tIns="45720" rIns="91440" bIns="45720" rtlCol="0"/>
          <a:lstStyle/>
          <a:p>
            <a:pPr lvl="0">
              <a:defRPr/>
            </a:pPr>
            <a:r>
              <a:rPr lang="nl-NL"/>
              <a:t>Klikken om de tekststijl van het model te bewerken</a:t>
            </a:r>
            <a:endParaRPr/>
          </a:p>
          <a:p>
            <a:pPr lvl="1">
              <a:defRPr/>
            </a:pPr>
            <a:r>
              <a:rPr lang="nl-NL"/>
              <a:t>Tweede niveau</a:t>
            </a:r>
            <a:endParaRPr/>
          </a:p>
          <a:p>
            <a:pPr lvl="2">
              <a:defRPr/>
            </a:pPr>
            <a:r>
              <a:rPr lang="nl-NL"/>
              <a:t>Derde niveau</a:t>
            </a:r>
            <a:endParaRPr/>
          </a:p>
          <a:p>
            <a:pPr lvl="3">
              <a:defRPr/>
            </a:pPr>
            <a:r>
              <a:rPr lang="nl-NL"/>
              <a:t>Vierde niveau</a:t>
            </a:r>
            <a:endParaRPr/>
          </a:p>
          <a:p>
            <a:pPr lvl="4">
              <a:defRPr/>
            </a:pPr>
            <a:r>
              <a:rPr lang="nl-NL"/>
              <a:t>Vijfde niveau</a:t>
            </a:r>
            <a:endParaRPr lang="en-GB"/>
          </a:p>
        </p:txBody>
      </p:sp>
      <p:sp>
        <p:nvSpPr>
          <p:cNvPr id="8" name="Tijdelijke aanduiding voor voettekst 5" hidden="0"/>
          <p:cNvSpPr>
            <a:spLocks noGrp="1"/>
          </p:cNvSpPr>
          <p:nvPr isPhoto="0" userDrawn="0">
            <p:ph type="ftr" sz="quarter" idx="4" hasCustomPrompt="0"/>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9" name="Tijdelijke aanduiding voor dianummer 6" hidden="0"/>
          <p:cNvSpPr>
            <a:spLocks noGrp="1"/>
          </p:cNvSpPr>
          <p:nvPr isPhoto="0" userDrawn="0">
            <p:ph type="sldNum" sz="quarter" idx="5" hasCustomPrompt="0"/>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D21B90A8-F34C-4C77-B4D9-59393339101D}" type="slidenum">
              <a:t>‹nr.›</a:t>
            </a:fld>
            <a:endParaRPr lang="en-GB"/>
          </a:p>
        </p:txBody>
      </p:sp>
    </p:spTree>
  </p:cSld>
  <p:clrMap accent1="accent1" accent2="accent2" accent3="accent3" accent4="accent4" accent5="accent5" accent6="accent6" bg1="lt1" bg2="lt2" folHlink="folHlink" hlink="hlink" tx1="dk1" tx2="dk2"/>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Tijdelijke aanduiding voor dia-afbeelding 1" hidden="0"/>
          <p:cNvSpPr>
            <a:spLocks noChangeAspect="1" noGrp="1" noRot="1"/>
          </p:cNvSpPr>
          <p:nvPr isPhoto="0" userDrawn="0">
            <p:ph type="sldImg" hasCustomPrompt="0"/>
          </p:nvPr>
        </p:nvSpPr>
        <p:spPr bwMode="auto"/>
      </p:sp>
      <p:sp>
        <p:nvSpPr>
          <p:cNvPr id="5" name="Tijdelijke aanduiding voor notities 2" hidden="0"/>
          <p:cNvSpPr>
            <a:spLocks noGrp="1"/>
          </p:cNvSpPr>
          <p:nvPr isPhoto="0" userDrawn="0">
            <p:ph type="body" idx="1" hasCustomPrompt="0"/>
          </p:nvPr>
        </p:nvSpPr>
        <p:spPr bwMode="auto"/>
        <p:txBody>
          <a:bodyPr/>
          <a:lstStyle/>
          <a:p>
            <a:pPr>
              <a:defRPr/>
            </a:pPr>
            <a:r>
              <a:rPr lang="nl-BE"/>
              <a:t>Questions</a:t>
            </a:r>
            <a:r>
              <a:rPr lang="nl-BE"/>
              <a:t>:</a:t>
            </a:r>
            <a:endParaRPr/>
          </a:p>
          <a:p>
            <a:pPr marL="171450" indent="-171450">
              <a:buFontTx/>
              <a:buChar char="-"/>
              <a:defRPr/>
            </a:pPr>
            <a:r>
              <a:rPr lang="nl-BE"/>
              <a:t>What</a:t>
            </a:r>
            <a:r>
              <a:rPr lang="nl-BE"/>
              <a:t> does </a:t>
            </a:r>
            <a:r>
              <a:rPr lang="nl-BE"/>
              <a:t>the</a:t>
            </a:r>
            <a:r>
              <a:rPr lang="nl-BE"/>
              <a:t> profile of </a:t>
            </a:r>
            <a:r>
              <a:rPr lang="nl-BE"/>
              <a:t>an</a:t>
            </a:r>
            <a:r>
              <a:rPr lang="nl-BE"/>
              <a:t> </a:t>
            </a:r>
            <a:r>
              <a:rPr lang="nl-BE"/>
              <a:t>innovation</a:t>
            </a:r>
            <a:r>
              <a:rPr lang="nl-BE"/>
              <a:t> support </a:t>
            </a:r>
            <a:r>
              <a:rPr lang="nl-BE"/>
              <a:t>advisor</a:t>
            </a:r>
            <a:r>
              <a:rPr lang="nl-BE"/>
              <a:t> look like?</a:t>
            </a:r>
            <a:endParaRPr/>
          </a:p>
          <a:p>
            <a:pPr marL="171450" indent="-171450">
              <a:buFontTx/>
              <a:buChar char="-"/>
              <a:defRPr/>
            </a:pPr>
            <a:r>
              <a:rPr lang="nl-BE"/>
              <a:t>What</a:t>
            </a:r>
            <a:r>
              <a:rPr lang="nl-BE"/>
              <a:t> are </a:t>
            </a:r>
            <a:r>
              <a:rPr lang="nl-BE"/>
              <a:t>essential</a:t>
            </a:r>
            <a:r>
              <a:rPr lang="nl-BE"/>
              <a:t> skills </a:t>
            </a:r>
            <a:r>
              <a:rPr lang="nl-BE"/>
              <a:t>and</a:t>
            </a:r>
            <a:r>
              <a:rPr lang="nl-BE"/>
              <a:t> </a:t>
            </a:r>
            <a:r>
              <a:rPr lang="nl-BE"/>
              <a:t>attributes</a:t>
            </a:r>
            <a:r>
              <a:rPr lang="nl-BE"/>
              <a:t> </a:t>
            </a:r>
            <a:r>
              <a:rPr lang="nl-BE"/>
              <a:t>one</a:t>
            </a:r>
            <a:r>
              <a:rPr lang="nl-BE"/>
              <a:t> must </a:t>
            </a:r>
            <a:r>
              <a:rPr lang="nl-BE"/>
              <a:t>possess</a:t>
            </a:r>
            <a:r>
              <a:rPr lang="nl-BE"/>
              <a:t> </a:t>
            </a:r>
            <a:r>
              <a:rPr lang="nl-BE"/>
              <a:t>to</a:t>
            </a:r>
            <a:r>
              <a:rPr lang="nl-BE"/>
              <a:t> </a:t>
            </a:r>
            <a:r>
              <a:rPr lang="nl-BE"/>
              <a:t>facilitate</a:t>
            </a:r>
            <a:r>
              <a:rPr lang="nl-BE"/>
              <a:t> </a:t>
            </a:r>
            <a:r>
              <a:rPr lang="nl-BE"/>
              <a:t>interactive</a:t>
            </a:r>
            <a:r>
              <a:rPr lang="nl-BE"/>
              <a:t> </a:t>
            </a:r>
            <a:r>
              <a:rPr lang="nl-BE"/>
              <a:t>innovation</a:t>
            </a:r>
            <a:r>
              <a:rPr lang="nl-BE"/>
              <a:t> </a:t>
            </a:r>
            <a:r>
              <a:rPr lang="nl-BE"/>
              <a:t>processes</a:t>
            </a:r>
            <a:r>
              <a:rPr lang="nl-BE"/>
              <a:t>?</a:t>
            </a:r>
            <a:endParaRPr/>
          </a:p>
          <a:p>
            <a:pPr marL="171450" indent="-171450">
              <a:buFontTx/>
              <a:buChar char="-"/>
              <a:defRPr/>
            </a:pPr>
            <a:endParaRPr lang="nl-BE"/>
          </a:p>
          <a:p>
            <a:pPr marL="0" indent="0">
              <a:buFontTx/>
              <a:buNone/>
              <a:defRPr/>
            </a:pPr>
            <a:r>
              <a:rPr lang="nl-BE"/>
              <a:t>Follow-up </a:t>
            </a:r>
            <a:r>
              <a:rPr lang="nl-BE"/>
              <a:t>questions</a:t>
            </a:r>
            <a:r>
              <a:rPr lang="nl-BE"/>
              <a:t>?</a:t>
            </a:r>
            <a:endParaRPr/>
          </a:p>
          <a:p>
            <a:pPr marL="171450" indent="-171450">
              <a:buFontTx/>
              <a:buChar char="-"/>
              <a:defRPr/>
            </a:pPr>
            <a:r>
              <a:rPr lang="nl-BE"/>
              <a:t>How </a:t>
            </a:r>
            <a:r>
              <a:rPr lang="nl-BE"/>
              <a:t>can</a:t>
            </a:r>
            <a:r>
              <a:rPr lang="nl-BE"/>
              <a:t> </a:t>
            </a:r>
            <a:r>
              <a:rPr lang="nl-BE"/>
              <a:t>one</a:t>
            </a:r>
            <a:r>
              <a:rPr lang="nl-BE"/>
              <a:t> </a:t>
            </a:r>
            <a:r>
              <a:rPr lang="nl-BE"/>
              <a:t>develop</a:t>
            </a:r>
            <a:r>
              <a:rPr lang="nl-BE"/>
              <a:t> these </a:t>
            </a:r>
            <a:r>
              <a:rPr lang="nl-BE"/>
              <a:t>competencies</a:t>
            </a:r>
            <a:r>
              <a:rPr lang="nl-BE"/>
              <a:t>? / How </a:t>
            </a:r>
            <a:r>
              <a:rPr lang="nl-BE"/>
              <a:t>can</a:t>
            </a:r>
            <a:r>
              <a:rPr lang="nl-BE"/>
              <a:t> these </a:t>
            </a:r>
            <a:r>
              <a:rPr lang="nl-BE"/>
              <a:t>competencies</a:t>
            </a:r>
            <a:r>
              <a:rPr lang="nl-BE"/>
              <a:t> </a:t>
            </a:r>
            <a:r>
              <a:rPr lang="nl-BE"/>
              <a:t>be</a:t>
            </a:r>
            <a:r>
              <a:rPr lang="nl-BE"/>
              <a:t> </a:t>
            </a:r>
            <a:r>
              <a:rPr lang="nl-BE"/>
              <a:t>trained</a:t>
            </a:r>
            <a:r>
              <a:rPr lang="nl-BE"/>
              <a:t>?</a:t>
            </a:r>
            <a:endParaRPr/>
          </a:p>
          <a:p>
            <a:pPr marL="171450" indent="-171450">
              <a:buFontTx/>
              <a:buChar char="-"/>
              <a:defRPr/>
            </a:pPr>
            <a:r>
              <a:rPr lang="nl-BE"/>
              <a:t>How </a:t>
            </a:r>
            <a:r>
              <a:rPr lang="nl-BE"/>
              <a:t>can</a:t>
            </a:r>
            <a:r>
              <a:rPr lang="nl-BE"/>
              <a:t> we </a:t>
            </a:r>
            <a:r>
              <a:rPr lang="nl-BE"/>
              <a:t>assess</a:t>
            </a:r>
            <a:r>
              <a:rPr lang="nl-BE"/>
              <a:t> </a:t>
            </a:r>
            <a:r>
              <a:rPr lang="nl-BE"/>
              <a:t>if</a:t>
            </a:r>
            <a:r>
              <a:rPr lang="nl-BE"/>
              <a:t> </a:t>
            </a:r>
            <a:r>
              <a:rPr lang="nl-BE"/>
              <a:t>someone</a:t>
            </a:r>
            <a:r>
              <a:rPr lang="nl-BE"/>
              <a:t> </a:t>
            </a:r>
            <a:r>
              <a:rPr lang="nl-BE"/>
              <a:t>possesses</a:t>
            </a:r>
            <a:r>
              <a:rPr lang="nl-BE"/>
              <a:t> a </a:t>
            </a:r>
            <a:r>
              <a:rPr lang="nl-BE"/>
              <a:t>certain</a:t>
            </a:r>
            <a:r>
              <a:rPr lang="nl-BE"/>
              <a:t> </a:t>
            </a:r>
            <a:r>
              <a:rPr lang="nl-BE"/>
              <a:t>competency</a:t>
            </a:r>
            <a:r>
              <a:rPr lang="nl-BE"/>
              <a:t>?</a:t>
            </a:r>
            <a:endParaRPr/>
          </a:p>
          <a:p>
            <a:pPr marL="171450" indent="-171450">
              <a:buFontTx/>
              <a:buChar char="-"/>
              <a:defRPr/>
            </a:pPr>
            <a:r>
              <a:rPr lang="nl-BE"/>
              <a:t>Do we have </a:t>
            </a:r>
            <a:r>
              <a:rPr lang="nl-BE"/>
              <a:t>to</a:t>
            </a:r>
            <a:r>
              <a:rPr lang="nl-BE"/>
              <a:t> </a:t>
            </a:r>
            <a:r>
              <a:rPr lang="nl-BE"/>
              <a:t>find</a:t>
            </a:r>
            <a:r>
              <a:rPr lang="nl-BE"/>
              <a:t> </a:t>
            </a:r>
            <a:r>
              <a:rPr lang="nl-BE"/>
              <a:t>all</a:t>
            </a:r>
            <a:r>
              <a:rPr lang="nl-BE"/>
              <a:t> these skills </a:t>
            </a:r>
            <a:r>
              <a:rPr lang="nl-BE"/>
              <a:t>and</a:t>
            </a:r>
            <a:r>
              <a:rPr lang="nl-BE"/>
              <a:t> </a:t>
            </a:r>
            <a:r>
              <a:rPr lang="nl-BE"/>
              <a:t>attributes</a:t>
            </a:r>
            <a:r>
              <a:rPr lang="nl-BE"/>
              <a:t> in </a:t>
            </a:r>
            <a:r>
              <a:rPr lang="nl-BE"/>
              <a:t>one</a:t>
            </a:r>
            <a:r>
              <a:rPr lang="nl-BE"/>
              <a:t> person?</a:t>
            </a:r>
            <a:endParaRPr lang="nl-BE"/>
          </a:p>
        </p:txBody>
      </p:sp>
      <p:sp>
        <p:nvSpPr>
          <p:cNvPr id="6" name="Tijdelijke aanduiding voor dianummer 3" hidden="0"/>
          <p:cNvSpPr>
            <a:spLocks noGrp="1"/>
          </p:cNvSpPr>
          <p:nvPr isPhoto="0" userDrawn="0">
            <p:ph type="sldNum" sz="quarter" idx="10" hasCustomPrompt="0"/>
          </p:nvPr>
        </p:nvSpPr>
        <p:spPr bwMode="auto"/>
        <p:txBody>
          <a:bodyPr/>
          <a:lstStyle/>
          <a:p>
            <a:pPr>
              <a:defRPr/>
            </a:pPr>
            <a:fld id="{AAEF6B2D-63BA-4FF4-A67E-C2A848FCE41E}" type="slidenum">
              <a:t>26</a:t>
            </a:fld>
            <a:endParaRPr lang="nl-BE"/>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 userDrawn="1">
  <p:cSld name="Titeldia">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ctrTitle" hasCustomPrompt="0"/>
          </p:nvPr>
        </p:nvSpPr>
        <p:spPr bwMode="auto">
          <a:xfrm>
            <a:off x="1524000" y="1122363"/>
            <a:ext cx="9144000" cy="2387600"/>
          </a:xfrm>
        </p:spPr>
        <p:txBody>
          <a:bodyPr anchor="b"/>
          <a:lstStyle>
            <a:lvl1pPr algn="ctr">
              <a:defRPr sz="6000"/>
            </a:lvl1pPr>
          </a:lstStyle>
          <a:p>
            <a:pPr>
              <a:defRPr/>
            </a:pPr>
            <a:r>
              <a:rPr lang="nl-NL"/>
              <a:t>Klik om stijl te bewerken</a:t>
            </a:r>
            <a:endParaRPr/>
          </a:p>
        </p:txBody>
      </p:sp>
      <p:sp>
        <p:nvSpPr>
          <p:cNvPr id="5" name="Ondertitel 2" hidden="0"/>
          <p:cNvSpPr>
            <a:spLocks noGrp="1"/>
          </p:cNvSpPr>
          <p:nvPr isPhoto="0" userDrawn="0">
            <p:ph type="subTitle" idx="1" hasCustomPrompt="0"/>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nl-NL"/>
              <a:t>Klikken om de ondertitelstijl van het model te bewerken</a:t>
            </a:r>
            <a:endParaRPr/>
          </a:p>
        </p:txBody>
      </p:sp>
      <p:sp>
        <p:nvSpPr>
          <p:cNvPr id="6" name="Tijdelijke aanduiding voor datum 3" hidden="0"/>
          <p:cNvSpPr>
            <a:spLocks noGrp="1"/>
          </p:cNvSpPr>
          <p:nvPr isPhoto="0" userDrawn="0">
            <p:ph type="dt" sz="half" idx="10" hasCustomPrompt="0"/>
          </p:nvPr>
        </p:nvSpPr>
        <p:spPr bwMode="auto"/>
        <p:txBody>
          <a:bodyPr/>
          <a:lstStyle/>
          <a:p>
            <a:pPr>
              <a:defRPr/>
            </a:pPr>
            <a:fld id="{D6F4657E-67D1-4717-92E7-7569A54B79C0}" type="datetimeFigureOut">
              <a:t>18-9-2023</a:t>
            </a:fld>
            <a:endParaRPr lang="nl-NL"/>
          </a:p>
        </p:txBody>
      </p:sp>
      <p:sp>
        <p:nvSpPr>
          <p:cNvPr id="7" name="Tijdelijke aanduiding voor voettekst 4" hidden="0"/>
          <p:cNvSpPr>
            <a:spLocks noGrp="1"/>
          </p:cNvSpPr>
          <p:nvPr isPhoto="0" userDrawn="0">
            <p:ph type="ftr" sz="quarter" idx="11" hasCustomPrompt="0"/>
          </p:nvPr>
        </p:nvSpPr>
        <p:spPr bwMode="auto"/>
        <p:txBody>
          <a:bodyPr/>
          <a:lstStyle/>
          <a:p>
            <a:pPr>
              <a:defRPr/>
            </a:pPr>
            <a:endParaRPr lang="nl-NL"/>
          </a:p>
        </p:txBody>
      </p:sp>
      <p:sp>
        <p:nvSpPr>
          <p:cNvPr id="8" name="Tijdelijke aanduiding voor dianummer 5" hidden="0"/>
          <p:cNvSpPr>
            <a:spLocks noGrp="1"/>
          </p:cNvSpPr>
          <p:nvPr isPhoto="0" userDrawn="0">
            <p:ph type="sldNum" sz="quarter" idx="12" hasCustomPrompt="0"/>
          </p:nvPr>
        </p:nvSpPr>
        <p:spPr bwMode="auto"/>
        <p:txBody>
          <a:bodyPr/>
          <a:lstStyle/>
          <a:p>
            <a:pPr>
              <a:defRPr/>
            </a:pPr>
            <a:fld id="{8ED74334-C598-4B39-B916-77FB40922447}" type="slidenum">
              <a:t>‹nr.›</a:t>
            </a:fld>
            <a:endParaRPr lang="nl-NL"/>
          </a:p>
        </p:txBody>
      </p:sp>
    </p:spTree>
  </p:cSld>
  <p:clrMapOvr>
    <a:masterClrMapping/>
  </p:clrMapOvr>
  <p:hf dt="1" ftr="1" hdr="1" sldNum="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x" userDrawn="1">
  <p:cSld name="Titel en verticale tekst">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p:txBody>
          <a:bodyPr/>
          <a:lstStyle/>
          <a:p>
            <a:pPr>
              <a:defRPr/>
            </a:pPr>
            <a:r>
              <a:rPr lang="nl-NL"/>
              <a:t>Klik om stijl te bewerken</a:t>
            </a:r>
            <a:endParaRPr/>
          </a:p>
        </p:txBody>
      </p:sp>
      <p:sp>
        <p:nvSpPr>
          <p:cNvPr id="5" name="Tijdelijke aanduiding voor verticale tekst 2" hidden="0"/>
          <p:cNvSpPr>
            <a:spLocks noGrp="1"/>
          </p:cNvSpPr>
          <p:nvPr isPhoto="0" userDrawn="0">
            <p:ph type="body" orient="vert" idx="1" hasCustomPrompt="0"/>
          </p:nvPr>
        </p:nvSpPr>
        <p:spPr bwMode="auto"/>
        <p:txBody>
          <a:bodyPr vert="eaVert"/>
          <a:lstStyle/>
          <a:p>
            <a:pPr lvl="0">
              <a:defRPr/>
            </a:pPr>
            <a:r>
              <a:rPr lang="nl-NL"/>
              <a:t>Klikken om de tekststijl van het model te bewerken</a:t>
            </a:r>
            <a:endParaRPr/>
          </a:p>
          <a:p>
            <a:pPr lvl="1">
              <a:defRPr/>
            </a:pPr>
            <a:r>
              <a:rPr lang="nl-NL"/>
              <a:t>Tweede niveau</a:t>
            </a:r>
            <a:endParaRPr/>
          </a:p>
          <a:p>
            <a:pPr lvl="2">
              <a:defRPr/>
            </a:pPr>
            <a:r>
              <a:rPr lang="nl-NL"/>
              <a:t>Derde niveau</a:t>
            </a:r>
            <a:endParaRPr/>
          </a:p>
          <a:p>
            <a:pPr lvl="3">
              <a:defRPr/>
            </a:pPr>
            <a:r>
              <a:rPr lang="nl-NL"/>
              <a:t>Vierde niveau</a:t>
            </a:r>
            <a:endParaRPr/>
          </a:p>
          <a:p>
            <a:pPr lvl="4">
              <a:defRPr/>
            </a:pPr>
            <a:r>
              <a:rPr lang="nl-NL"/>
              <a:t>Vijfde niveau</a:t>
            </a:r>
            <a:endParaRPr/>
          </a:p>
        </p:txBody>
      </p:sp>
      <p:sp>
        <p:nvSpPr>
          <p:cNvPr id="6" name="Tijdelijke aanduiding voor datum 3" hidden="0"/>
          <p:cNvSpPr>
            <a:spLocks noGrp="1"/>
          </p:cNvSpPr>
          <p:nvPr isPhoto="0" userDrawn="0">
            <p:ph type="dt" sz="half" idx="10" hasCustomPrompt="0"/>
          </p:nvPr>
        </p:nvSpPr>
        <p:spPr bwMode="auto"/>
        <p:txBody>
          <a:bodyPr/>
          <a:lstStyle/>
          <a:p>
            <a:pPr>
              <a:defRPr/>
            </a:pPr>
            <a:fld id="{D6F4657E-67D1-4717-92E7-7569A54B79C0}" type="datetimeFigureOut">
              <a:t>18-9-2023</a:t>
            </a:fld>
            <a:endParaRPr lang="nl-NL"/>
          </a:p>
        </p:txBody>
      </p:sp>
      <p:sp>
        <p:nvSpPr>
          <p:cNvPr id="7" name="Tijdelijke aanduiding voor voettekst 4" hidden="0"/>
          <p:cNvSpPr>
            <a:spLocks noGrp="1"/>
          </p:cNvSpPr>
          <p:nvPr isPhoto="0" userDrawn="0">
            <p:ph type="ftr" sz="quarter" idx="11" hasCustomPrompt="0"/>
          </p:nvPr>
        </p:nvSpPr>
        <p:spPr bwMode="auto"/>
        <p:txBody>
          <a:bodyPr/>
          <a:lstStyle/>
          <a:p>
            <a:pPr>
              <a:defRPr/>
            </a:pPr>
            <a:endParaRPr lang="nl-NL"/>
          </a:p>
        </p:txBody>
      </p:sp>
      <p:sp>
        <p:nvSpPr>
          <p:cNvPr id="8" name="Tijdelijke aanduiding voor dianummer 5" hidden="0"/>
          <p:cNvSpPr>
            <a:spLocks noGrp="1"/>
          </p:cNvSpPr>
          <p:nvPr isPhoto="0" userDrawn="0">
            <p:ph type="sldNum" sz="quarter" idx="12" hasCustomPrompt="0"/>
          </p:nvPr>
        </p:nvSpPr>
        <p:spPr bwMode="auto"/>
        <p:txBody>
          <a:bodyPr/>
          <a:lstStyle/>
          <a:p>
            <a:pPr>
              <a:defRPr/>
            </a:pPr>
            <a:fld id="{8ED74334-C598-4B39-B916-77FB40922447}" type="slidenum">
              <a:t>‹nr.›</a:t>
            </a:fld>
            <a:endParaRPr lang="nl-NL"/>
          </a:p>
        </p:txBody>
      </p:sp>
    </p:spTree>
  </p:cSld>
  <p:clrMapOvr>
    <a:masterClrMapping/>
  </p:clrMapOvr>
  <p:hf dt="1" ftr="1" hdr="1" sldNum="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itleAndTx" userDrawn="1">
  <p:cSld name="Verticale titel en tekst">
    <p:spTree>
      <p:nvGrpSpPr>
        <p:cNvPr id="1" name="" hidden="0"/>
        <p:cNvGrpSpPr/>
        <p:nvPr isPhoto="0" userDrawn="0"/>
      </p:nvGrpSpPr>
      <p:grpSpPr bwMode="auto">
        <a:xfrm>
          <a:off x="0" y="0"/>
          <a:ext cx="0" cy="0"/>
          <a:chOff x="0" y="0"/>
          <a:chExt cx="0" cy="0"/>
        </a:xfrm>
      </p:grpSpPr>
      <p:sp>
        <p:nvSpPr>
          <p:cNvPr id="4" name="Verticale titel 1" hidden="0"/>
          <p:cNvSpPr>
            <a:spLocks noGrp="1"/>
          </p:cNvSpPr>
          <p:nvPr isPhoto="0" userDrawn="0">
            <p:ph type="title" orient="vert" hasCustomPrompt="0"/>
          </p:nvPr>
        </p:nvSpPr>
        <p:spPr bwMode="auto">
          <a:xfrm>
            <a:off x="8724900" y="365125"/>
            <a:ext cx="2628900" cy="5811838"/>
          </a:xfrm>
        </p:spPr>
        <p:txBody>
          <a:bodyPr vert="eaVert"/>
          <a:lstStyle/>
          <a:p>
            <a:pPr>
              <a:defRPr/>
            </a:pPr>
            <a:r>
              <a:rPr lang="nl-NL"/>
              <a:t>Klik om stijl te bewerken</a:t>
            </a:r>
            <a:endParaRPr/>
          </a:p>
        </p:txBody>
      </p:sp>
      <p:sp>
        <p:nvSpPr>
          <p:cNvPr id="5" name="Tijdelijke aanduiding voor verticale tekst 2" hidden="0"/>
          <p:cNvSpPr>
            <a:spLocks noGrp="1"/>
          </p:cNvSpPr>
          <p:nvPr isPhoto="0" userDrawn="0">
            <p:ph type="body" orient="vert" idx="1" hasCustomPrompt="0"/>
          </p:nvPr>
        </p:nvSpPr>
        <p:spPr bwMode="auto">
          <a:xfrm>
            <a:off x="838200" y="365125"/>
            <a:ext cx="7734300" cy="5811838"/>
          </a:xfrm>
        </p:spPr>
        <p:txBody>
          <a:bodyPr vert="eaVert"/>
          <a:lstStyle/>
          <a:p>
            <a:pPr lvl="0">
              <a:defRPr/>
            </a:pPr>
            <a:r>
              <a:rPr lang="nl-NL"/>
              <a:t>Klikken om de tekststijl van het model te bewerken</a:t>
            </a:r>
            <a:endParaRPr/>
          </a:p>
          <a:p>
            <a:pPr lvl="1">
              <a:defRPr/>
            </a:pPr>
            <a:r>
              <a:rPr lang="nl-NL"/>
              <a:t>Tweede niveau</a:t>
            </a:r>
            <a:endParaRPr/>
          </a:p>
          <a:p>
            <a:pPr lvl="2">
              <a:defRPr/>
            </a:pPr>
            <a:r>
              <a:rPr lang="nl-NL"/>
              <a:t>Derde niveau</a:t>
            </a:r>
            <a:endParaRPr/>
          </a:p>
          <a:p>
            <a:pPr lvl="3">
              <a:defRPr/>
            </a:pPr>
            <a:r>
              <a:rPr lang="nl-NL"/>
              <a:t>Vierde niveau</a:t>
            </a:r>
            <a:endParaRPr/>
          </a:p>
          <a:p>
            <a:pPr lvl="4">
              <a:defRPr/>
            </a:pPr>
            <a:r>
              <a:rPr lang="nl-NL"/>
              <a:t>Vijfde niveau</a:t>
            </a:r>
            <a:endParaRPr/>
          </a:p>
        </p:txBody>
      </p:sp>
      <p:sp>
        <p:nvSpPr>
          <p:cNvPr id="6" name="Tijdelijke aanduiding voor datum 3" hidden="0"/>
          <p:cNvSpPr>
            <a:spLocks noGrp="1"/>
          </p:cNvSpPr>
          <p:nvPr isPhoto="0" userDrawn="0">
            <p:ph type="dt" sz="half" idx="10" hasCustomPrompt="0"/>
          </p:nvPr>
        </p:nvSpPr>
        <p:spPr bwMode="auto"/>
        <p:txBody>
          <a:bodyPr/>
          <a:lstStyle/>
          <a:p>
            <a:pPr>
              <a:defRPr/>
            </a:pPr>
            <a:fld id="{D6F4657E-67D1-4717-92E7-7569A54B79C0}" type="datetimeFigureOut">
              <a:t>18-9-2023</a:t>
            </a:fld>
            <a:endParaRPr lang="nl-NL"/>
          </a:p>
        </p:txBody>
      </p:sp>
      <p:sp>
        <p:nvSpPr>
          <p:cNvPr id="7" name="Tijdelijke aanduiding voor voettekst 4" hidden="0"/>
          <p:cNvSpPr>
            <a:spLocks noGrp="1"/>
          </p:cNvSpPr>
          <p:nvPr isPhoto="0" userDrawn="0">
            <p:ph type="ftr" sz="quarter" idx="11" hasCustomPrompt="0"/>
          </p:nvPr>
        </p:nvSpPr>
        <p:spPr bwMode="auto"/>
        <p:txBody>
          <a:bodyPr/>
          <a:lstStyle/>
          <a:p>
            <a:pPr>
              <a:defRPr/>
            </a:pPr>
            <a:endParaRPr lang="nl-NL"/>
          </a:p>
        </p:txBody>
      </p:sp>
      <p:sp>
        <p:nvSpPr>
          <p:cNvPr id="8" name="Tijdelijke aanduiding voor dianummer 5" hidden="0"/>
          <p:cNvSpPr>
            <a:spLocks noGrp="1"/>
          </p:cNvSpPr>
          <p:nvPr isPhoto="0" userDrawn="0">
            <p:ph type="sldNum" sz="quarter" idx="12" hasCustomPrompt="0"/>
          </p:nvPr>
        </p:nvSpPr>
        <p:spPr bwMode="auto"/>
        <p:txBody>
          <a:bodyPr/>
          <a:lstStyle/>
          <a:p>
            <a:pPr>
              <a:defRPr/>
            </a:pPr>
            <a:fld id="{8ED74334-C598-4B39-B916-77FB40922447}" type="slidenum">
              <a:t>‹nr.›</a:t>
            </a:fld>
            <a:endParaRPr lang="nl-NL"/>
          </a:p>
        </p:txBody>
      </p:sp>
    </p:spTree>
  </p:cSld>
  <p:clrMapOvr>
    <a:masterClrMapping/>
  </p:clrMapOvr>
  <p:hf dt="1" ftr="1" hdr="1" sldNum="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 userDrawn="1">
  <p:cSld name="Titeldia">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ctrTitle" hasCustomPrompt="0"/>
          </p:nvPr>
        </p:nvSpPr>
        <p:spPr bwMode="auto">
          <a:xfrm>
            <a:off x="914400" y="2130426"/>
            <a:ext cx="10363200" cy="1470025"/>
          </a:xfrm>
        </p:spPr>
        <p:txBody>
          <a:bodyPr/>
          <a:lstStyle/>
          <a:p>
            <a:pPr>
              <a:defRPr/>
            </a:pPr>
            <a:r>
              <a:rPr lang="nl-NL"/>
              <a:t>Klik om de stijl te bewerken</a:t>
            </a:r>
            <a:endParaRPr/>
          </a:p>
        </p:txBody>
      </p:sp>
      <p:sp>
        <p:nvSpPr>
          <p:cNvPr id="5" name="Ondertitel 2" hidden="0"/>
          <p:cNvSpPr>
            <a:spLocks noGrp="1"/>
          </p:cNvSpPr>
          <p:nvPr isPhoto="0" userDrawn="0">
            <p:ph type="subTitle" idx="1" hasCustomPrompt="0"/>
          </p:nvPr>
        </p:nvSpPr>
        <p:spPr bwMode="auto">
          <a:xfrm>
            <a:off x="1828800" y="3886200"/>
            <a:ext cx="8534400" cy="175259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nl-NL"/>
              <a:t>Klik om de ondertitelstijl van het model te bewerken</a:t>
            </a:r>
            <a:endParaRPr/>
          </a:p>
        </p:txBody>
      </p:sp>
      <p:sp>
        <p:nvSpPr>
          <p:cNvPr id="6" name="Tijdelijke aanduiding voor datum 3" hidden="0"/>
          <p:cNvSpPr>
            <a:spLocks noGrp="1"/>
          </p:cNvSpPr>
          <p:nvPr isPhoto="0" userDrawn="0">
            <p:ph type="dt" sz="half" idx="10" hasCustomPrompt="0"/>
          </p:nvPr>
        </p:nvSpPr>
        <p:spPr bwMode="auto"/>
        <p:txBody>
          <a:bodyPr/>
          <a:lstStyle/>
          <a:p>
            <a:pPr>
              <a:defRPr/>
            </a:pPr>
            <a:fld id="{F958DA0B-13DA-4B3D-9936-220AC84C6975}" type="datetimeFigureOut">
              <a:t>18-9-2023</a:t>
            </a:fld>
            <a:endParaRPr lang="nl-NL"/>
          </a:p>
        </p:txBody>
      </p:sp>
      <p:sp>
        <p:nvSpPr>
          <p:cNvPr id="7" name="Tijdelijke aanduiding voor voettekst 4" hidden="0"/>
          <p:cNvSpPr>
            <a:spLocks noGrp="1"/>
          </p:cNvSpPr>
          <p:nvPr isPhoto="0" userDrawn="0">
            <p:ph type="ftr" sz="quarter" idx="11" hasCustomPrompt="0"/>
          </p:nvPr>
        </p:nvSpPr>
        <p:spPr bwMode="auto"/>
        <p:txBody>
          <a:bodyPr/>
          <a:lstStyle/>
          <a:p>
            <a:pPr>
              <a:defRPr/>
            </a:pPr>
            <a:endParaRPr lang="nl-NL"/>
          </a:p>
        </p:txBody>
      </p:sp>
      <p:sp>
        <p:nvSpPr>
          <p:cNvPr id="8" name="Tijdelijke aanduiding voor dianummer 5" hidden="0"/>
          <p:cNvSpPr>
            <a:spLocks noGrp="1"/>
          </p:cNvSpPr>
          <p:nvPr isPhoto="0" userDrawn="0">
            <p:ph type="sldNum" sz="quarter" idx="12" hasCustomPrompt="0"/>
          </p:nvPr>
        </p:nvSpPr>
        <p:spPr bwMode="auto"/>
        <p:txBody>
          <a:bodyPr/>
          <a:lstStyle/>
          <a:p>
            <a:pPr>
              <a:defRPr/>
            </a:pPr>
            <a:fld id="{C04DE862-84AD-4E74-A82B-6979C0BADDCB}" type="slidenum">
              <a:t>‹nr.›</a:t>
            </a:fld>
            <a:endParaRPr lang="nl-NL"/>
          </a:p>
        </p:txBody>
      </p:sp>
    </p:spTree>
  </p:cSld>
  <p:clrMapOvr>
    <a:masterClrMapping/>
  </p:clrMapOvr>
  <p:hf dt="1" ftr="1" hdr="1" sldNum="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 userDrawn="1">
  <p:cSld name="Titel en object">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p:txBody>
          <a:bodyPr/>
          <a:lstStyle/>
          <a:p>
            <a:pPr>
              <a:defRPr/>
            </a:pPr>
            <a:r>
              <a:rPr lang="nl-NL"/>
              <a:t>Klik om de stijl te bewerken</a:t>
            </a:r>
            <a:endParaRPr/>
          </a:p>
        </p:txBody>
      </p:sp>
      <p:sp>
        <p:nvSpPr>
          <p:cNvPr id="5" name="Tijdelijke aanduiding voor inhoud 2" hidden="0"/>
          <p:cNvSpPr>
            <a:spLocks noGrp="1"/>
          </p:cNvSpPr>
          <p:nvPr isPhoto="0" userDrawn="0">
            <p:ph idx="1" hasCustomPrompt="0"/>
          </p:nvPr>
        </p:nvSpPr>
        <p:spPr bwMode="auto"/>
        <p:txBody>
          <a:bodyPr/>
          <a:lstStyle/>
          <a:p>
            <a:pPr lvl="0">
              <a:defRPr/>
            </a:pPr>
            <a:r>
              <a:rPr lang="nl-NL"/>
              <a:t>Klik om de modelstijlen te bewerken</a:t>
            </a:r>
            <a:endParaRPr/>
          </a:p>
          <a:p>
            <a:pPr lvl="1">
              <a:defRPr/>
            </a:pPr>
            <a:r>
              <a:rPr lang="nl-NL"/>
              <a:t>Tweede niveau</a:t>
            </a:r>
            <a:endParaRPr/>
          </a:p>
          <a:p>
            <a:pPr lvl="2">
              <a:defRPr/>
            </a:pPr>
            <a:r>
              <a:rPr lang="nl-NL"/>
              <a:t>Derde niveau</a:t>
            </a:r>
            <a:endParaRPr/>
          </a:p>
          <a:p>
            <a:pPr lvl="3">
              <a:defRPr/>
            </a:pPr>
            <a:r>
              <a:rPr lang="nl-NL"/>
              <a:t>Vierde niveau</a:t>
            </a:r>
            <a:endParaRPr/>
          </a:p>
          <a:p>
            <a:pPr lvl="4">
              <a:defRPr/>
            </a:pPr>
            <a:r>
              <a:rPr lang="nl-NL"/>
              <a:t>Vijfde niveau</a:t>
            </a:r>
            <a:endParaRPr/>
          </a:p>
        </p:txBody>
      </p:sp>
      <p:sp>
        <p:nvSpPr>
          <p:cNvPr id="6" name="Tijdelijke aanduiding voor datum 3" hidden="0"/>
          <p:cNvSpPr>
            <a:spLocks noGrp="1"/>
          </p:cNvSpPr>
          <p:nvPr isPhoto="0" userDrawn="0">
            <p:ph type="dt" sz="half" idx="10" hasCustomPrompt="0"/>
          </p:nvPr>
        </p:nvSpPr>
        <p:spPr bwMode="auto"/>
        <p:txBody>
          <a:bodyPr/>
          <a:lstStyle/>
          <a:p>
            <a:pPr>
              <a:defRPr/>
            </a:pPr>
            <a:fld id="{F958DA0B-13DA-4B3D-9936-220AC84C6975}" type="datetimeFigureOut">
              <a:t>18-9-2023</a:t>
            </a:fld>
            <a:endParaRPr lang="nl-NL"/>
          </a:p>
        </p:txBody>
      </p:sp>
      <p:sp>
        <p:nvSpPr>
          <p:cNvPr id="7" name="Tijdelijke aanduiding voor voettekst 4" hidden="0"/>
          <p:cNvSpPr>
            <a:spLocks noGrp="1"/>
          </p:cNvSpPr>
          <p:nvPr isPhoto="0" userDrawn="0">
            <p:ph type="ftr" sz="quarter" idx="11" hasCustomPrompt="0"/>
          </p:nvPr>
        </p:nvSpPr>
        <p:spPr bwMode="auto"/>
        <p:txBody>
          <a:bodyPr/>
          <a:lstStyle/>
          <a:p>
            <a:pPr>
              <a:defRPr/>
            </a:pPr>
            <a:endParaRPr lang="nl-NL"/>
          </a:p>
        </p:txBody>
      </p:sp>
      <p:sp>
        <p:nvSpPr>
          <p:cNvPr id="8" name="Tijdelijke aanduiding voor dianummer 5" hidden="0"/>
          <p:cNvSpPr>
            <a:spLocks noGrp="1"/>
          </p:cNvSpPr>
          <p:nvPr isPhoto="0" userDrawn="0">
            <p:ph type="sldNum" sz="quarter" idx="12" hasCustomPrompt="0"/>
          </p:nvPr>
        </p:nvSpPr>
        <p:spPr bwMode="auto"/>
        <p:txBody>
          <a:bodyPr/>
          <a:lstStyle/>
          <a:p>
            <a:pPr>
              <a:defRPr/>
            </a:pPr>
            <a:fld id="{C04DE862-84AD-4E74-A82B-6979C0BADDCB}" type="slidenum">
              <a:t>‹nr.›</a:t>
            </a:fld>
            <a:endParaRPr lang="nl-NL"/>
          </a:p>
        </p:txBody>
      </p:sp>
    </p:spTree>
  </p:cSld>
  <p:clrMapOvr>
    <a:masterClrMapping/>
  </p:clrMapOvr>
  <p:hf dt="1" ftr="1" hdr="1" sldNum="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secHead" userDrawn="1">
  <p:cSld name="Sectiekop">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a:xfrm>
            <a:off x="963084" y="4406901"/>
            <a:ext cx="10363200" cy="1362075"/>
          </a:xfrm>
        </p:spPr>
        <p:txBody>
          <a:bodyPr anchor="t"/>
          <a:lstStyle>
            <a:lvl1pPr algn="l">
              <a:defRPr sz="4000" b="1" cap="all"/>
            </a:lvl1pPr>
          </a:lstStyle>
          <a:p>
            <a:pPr>
              <a:defRPr/>
            </a:pPr>
            <a:r>
              <a:rPr lang="nl-NL"/>
              <a:t>Klik om de stijl te bewerken</a:t>
            </a:r>
            <a:endParaRPr/>
          </a:p>
        </p:txBody>
      </p:sp>
      <p:sp>
        <p:nvSpPr>
          <p:cNvPr id="5" name="Tijdelijke aanduiding voor tekst 2" hidden="0"/>
          <p:cNvSpPr>
            <a:spLocks noGrp="1"/>
          </p:cNvSpPr>
          <p:nvPr isPhoto="0" userDrawn="0">
            <p:ph type="body" idx="1" hasCustomPrompt="0"/>
          </p:nvPr>
        </p:nvSpPr>
        <p:spPr bwMode="auto">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nl-NL"/>
              <a:t>Klik om de modelstijlen te bewerken</a:t>
            </a:r>
            <a:endParaRPr/>
          </a:p>
        </p:txBody>
      </p:sp>
      <p:sp>
        <p:nvSpPr>
          <p:cNvPr id="6" name="Tijdelijke aanduiding voor datum 3" hidden="0"/>
          <p:cNvSpPr>
            <a:spLocks noGrp="1"/>
          </p:cNvSpPr>
          <p:nvPr isPhoto="0" userDrawn="0">
            <p:ph type="dt" sz="half" idx="10" hasCustomPrompt="0"/>
          </p:nvPr>
        </p:nvSpPr>
        <p:spPr bwMode="auto"/>
        <p:txBody>
          <a:bodyPr/>
          <a:lstStyle/>
          <a:p>
            <a:pPr>
              <a:defRPr/>
            </a:pPr>
            <a:fld id="{F958DA0B-13DA-4B3D-9936-220AC84C6975}" type="datetimeFigureOut">
              <a:t>18-9-2023</a:t>
            </a:fld>
            <a:endParaRPr lang="nl-NL"/>
          </a:p>
        </p:txBody>
      </p:sp>
      <p:sp>
        <p:nvSpPr>
          <p:cNvPr id="7" name="Tijdelijke aanduiding voor voettekst 4" hidden="0"/>
          <p:cNvSpPr>
            <a:spLocks noGrp="1"/>
          </p:cNvSpPr>
          <p:nvPr isPhoto="0" userDrawn="0">
            <p:ph type="ftr" sz="quarter" idx="11" hasCustomPrompt="0"/>
          </p:nvPr>
        </p:nvSpPr>
        <p:spPr bwMode="auto"/>
        <p:txBody>
          <a:bodyPr/>
          <a:lstStyle/>
          <a:p>
            <a:pPr>
              <a:defRPr/>
            </a:pPr>
            <a:endParaRPr lang="nl-NL"/>
          </a:p>
        </p:txBody>
      </p:sp>
      <p:sp>
        <p:nvSpPr>
          <p:cNvPr id="8" name="Tijdelijke aanduiding voor dianummer 5" hidden="0"/>
          <p:cNvSpPr>
            <a:spLocks noGrp="1"/>
          </p:cNvSpPr>
          <p:nvPr isPhoto="0" userDrawn="0">
            <p:ph type="sldNum" sz="quarter" idx="12" hasCustomPrompt="0"/>
          </p:nvPr>
        </p:nvSpPr>
        <p:spPr bwMode="auto"/>
        <p:txBody>
          <a:bodyPr/>
          <a:lstStyle/>
          <a:p>
            <a:pPr>
              <a:defRPr/>
            </a:pPr>
            <a:fld id="{C04DE862-84AD-4E74-A82B-6979C0BADDCB}" type="slidenum">
              <a:t>‹nr.›</a:t>
            </a:fld>
            <a:endParaRPr lang="nl-NL"/>
          </a:p>
        </p:txBody>
      </p:sp>
    </p:spTree>
  </p:cSld>
  <p:clrMapOvr>
    <a:masterClrMapping/>
  </p:clrMapOvr>
  <p:hf dt="1" ftr="1" hdr="1" sldNum="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Obj" userDrawn="1">
  <p:cSld name="Inhoud van twee">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p:txBody>
          <a:bodyPr/>
          <a:lstStyle/>
          <a:p>
            <a:pPr>
              <a:defRPr/>
            </a:pPr>
            <a:r>
              <a:rPr lang="nl-NL"/>
              <a:t>Klik om de stijl te bewerken</a:t>
            </a:r>
            <a:endParaRPr/>
          </a:p>
        </p:txBody>
      </p:sp>
      <p:sp>
        <p:nvSpPr>
          <p:cNvPr id="5" name="Tijdelijke aanduiding voor inhoud 2" hidden="0"/>
          <p:cNvSpPr>
            <a:spLocks noGrp="1"/>
          </p:cNvSpPr>
          <p:nvPr isPhoto="0" userDrawn="0">
            <p:ph sz="half" idx="1" hasCustomPrompt="0"/>
          </p:nvPr>
        </p:nvSpPr>
        <p:spPr bwMode="auto">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nl-NL"/>
              <a:t>Klik om de modelstijlen te bewerken</a:t>
            </a:r>
            <a:endParaRPr/>
          </a:p>
          <a:p>
            <a:pPr lvl="1">
              <a:defRPr/>
            </a:pPr>
            <a:r>
              <a:rPr lang="nl-NL"/>
              <a:t>Tweede niveau</a:t>
            </a:r>
            <a:endParaRPr/>
          </a:p>
          <a:p>
            <a:pPr lvl="2">
              <a:defRPr/>
            </a:pPr>
            <a:r>
              <a:rPr lang="nl-NL"/>
              <a:t>Derde niveau</a:t>
            </a:r>
            <a:endParaRPr/>
          </a:p>
          <a:p>
            <a:pPr lvl="3">
              <a:defRPr/>
            </a:pPr>
            <a:r>
              <a:rPr lang="nl-NL"/>
              <a:t>Vierde niveau</a:t>
            </a:r>
            <a:endParaRPr/>
          </a:p>
          <a:p>
            <a:pPr lvl="4">
              <a:defRPr/>
            </a:pPr>
            <a:r>
              <a:rPr lang="nl-NL"/>
              <a:t>Vijfde niveau</a:t>
            </a:r>
            <a:endParaRPr/>
          </a:p>
        </p:txBody>
      </p:sp>
      <p:sp>
        <p:nvSpPr>
          <p:cNvPr id="6" name="Tijdelijke aanduiding voor inhoud 3" hidden="0"/>
          <p:cNvSpPr>
            <a:spLocks noGrp="1"/>
          </p:cNvSpPr>
          <p:nvPr isPhoto="0" userDrawn="0">
            <p:ph sz="half" idx="2" hasCustomPrompt="0"/>
          </p:nvPr>
        </p:nvSpPr>
        <p:spPr bwMode="auto">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nl-NL"/>
              <a:t>Klik om de modelstijlen te bewerken</a:t>
            </a:r>
            <a:endParaRPr/>
          </a:p>
          <a:p>
            <a:pPr lvl="1">
              <a:defRPr/>
            </a:pPr>
            <a:r>
              <a:rPr lang="nl-NL"/>
              <a:t>Tweede niveau</a:t>
            </a:r>
            <a:endParaRPr/>
          </a:p>
          <a:p>
            <a:pPr lvl="2">
              <a:defRPr/>
            </a:pPr>
            <a:r>
              <a:rPr lang="nl-NL"/>
              <a:t>Derde niveau</a:t>
            </a:r>
            <a:endParaRPr/>
          </a:p>
          <a:p>
            <a:pPr lvl="3">
              <a:defRPr/>
            </a:pPr>
            <a:r>
              <a:rPr lang="nl-NL"/>
              <a:t>Vierde niveau</a:t>
            </a:r>
            <a:endParaRPr/>
          </a:p>
          <a:p>
            <a:pPr lvl="4">
              <a:defRPr/>
            </a:pPr>
            <a:r>
              <a:rPr lang="nl-NL"/>
              <a:t>Vijfde niveau</a:t>
            </a:r>
            <a:endParaRPr/>
          </a:p>
        </p:txBody>
      </p:sp>
      <p:sp>
        <p:nvSpPr>
          <p:cNvPr id="7" name="Tijdelijke aanduiding voor datum 4" hidden="0"/>
          <p:cNvSpPr>
            <a:spLocks noGrp="1"/>
          </p:cNvSpPr>
          <p:nvPr isPhoto="0" userDrawn="0">
            <p:ph type="dt" sz="half" idx="10" hasCustomPrompt="0"/>
          </p:nvPr>
        </p:nvSpPr>
        <p:spPr bwMode="auto"/>
        <p:txBody>
          <a:bodyPr/>
          <a:lstStyle/>
          <a:p>
            <a:pPr>
              <a:defRPr/>
            </a:pPr>
            <a:fld id="{F958DA0B-13DA-4B3D-9936-220AC84C6975}" type="datetimeFigureOut">
              <a:t>18-9-2023</a:t>
            </a:fld>
            <a:endParaRPr lang="nl-NL"/>
          </a:p>
        </p:txBody>
      </p:sp>
      <p:sp>
        <p:nvSpPr>
          <p:cNvPr id="8" name="Tijdelijke aanduiding voor voettekst 5" hidden="0"/>
          <p:cNvSpPr>
            <a:spLocks noGrp="1"/>
          </p:cNvSpPr>
          <p:nvPr isPhoto="0" userDrawn="0">
            <p:ph type="ftr" sz="quarter" idx="11" hasCustomPrompt="0"/>
          </p:nvPr>
        </p:nvSpPr>
        <p:spPr bwMode="auto"/>
        <p:txBody>
          <a:bodyPr/>
          <a:lstStyle/>
          <a:p>
            <a:pPr>
              <a:defRPr/>
            </a:pPr>
            <a:endParaRPr lang="nl-NL"/>
          </a:p>
        </p:txBody>
      </p:sp>
      <p:sp>
        <p:nvSpPr>
          <p:cNvPr id="9" name="Tijdelijke aanduiding voor dianummer 6" hidden="0"/>
          <p:cNvSpPr>
            <a:spLocks noGrp="1"/>
          </p:cNvSpPr>
          <p:nvPr isPhoto="0" userDrawn="0">
            <p:ph type="sldNum" sz="quarter" idx="12" hasCustomPrompt="0"/>
          </p:nvPr>
        </p:nvSpPr>
        <p:spPr bwMode="auto"/>
        <p:txBody>
          <a:bodyPr/>
          <a:lstStyle/>
          <a:p>
            <a:pPr>
              <a:defRPr/>
            </a:pPr>
            <a:fld id="{C04DE862-84AD-4E74-A82B-6979C0BADDCB}" type="slidenum">
              <a:t>‹nr.›</a:t>
            </a:fld>
            <a:endParaRPr lang="nl-NL"/>
          </a:p>
        </p:txBody>
      </p:sp>
    </p:spTree>
  </p:cSld>
  <p:clrMapOvr>
    <a:masterClrMapping/>
  </p:clrMapOvr>
  <p:hf dt="1" ftr="1" hdr="1" sldNum="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TxTwoObj" userDrawn="1">
  <p:cSld name="Vergelijking">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p:txBody>
          <a:bodyPr/>
          <a:lstStyle>
            <a:lvl1pPr>
              <a:defRPr/>
            </a:lvl1pPr>
          </a:lstStyle>
          <a:p>
            <a:pPr>
              <a:defRPr/>
            </a:pPr>
            <a:r>
              <a:rPr lang="nl-NL"/>
              <a:t>Klik om de stijl te bewerken</a:t>
            </a:r>
            <a:endParaRPr/>
          </a:p>
        </p:txBody>
      </p:sp>
      <p:sp>
        <p:nvSpPr>
          <p:cNvPr id="5" name="Tijdelijke aanduiding voor tekst 2" hidden="0"/>
          <p:cNvSpPr>
            <a:spLocks noGrp="1"/>
          </p:cNvSpPr>
          <p:nvPr isPhoto="0" userDrawn="0">
            <p:ph type="body" idx="1" hasCustomPrompt="0"/>
          </p:nvPr>
        </p:nvSpPr>
        <p:spPr bwMode="auto">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nl-NL"/>
              <a:t>Klik om de modelstijlen te bewerken</a:t>
            </a:r>
            <a:endParaRPr/>
          </a:p>
        </p:txBody>
      </p:sp>
      <p:sp>
        <p:nvSpPr>
          <p:cNvPr id="6" name="Tijdelijke aanduiding voor inhoud 3" hidden="0"/>
          <p:cNvSpPr>
            <a:spLocks noGrp="1"/>
          </p:cNvSpPr>
          <p:nvPr isPhoto="0" userDrawn="0">
            <p:ph sz="half" idx="2" hasCustomPrompt="0"/>
          </p:nvPr>
        </p:nvSpPr>
        <p:spPr bwMode="auto">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nl-NL"/>
              <a:t>Klik om de modelstijlen te bewerken</a:t>
            </a:r>
            <a:endParaRPr/>
          </a:p>
          <a:p>
            <a:pPr lvl="1">
              <a:defRPr/>
            </a:pPr>
            <a:r>
              <a:rPr lang="nl-NL"/>
              <a:t>Tweede niveau</a:t>
            </a:r>
            <a:endParaRPr/>
          </a:p>
          <a:p>
            <a:pPr lvl="2">
              <a:defRPr/>
            </a:pPr>
            <a:r>
              <a:rPr lang="nl-NL"/>
              <a:t>Derde niveau</a:t>
            </a:r>
            <a:endParaRPr/>
          </a:p>
          <a:p>
            <a:pPr lvl="3">
              <a:defRPr/>
            </a:pPr>
            <a:r>
              <a:rPr lang="nl-NL"/>
              <a:t>Vierde niveau</a:t>
            </a:r>
            <a:endParaRPr/>
          </a:p>
          <a:p>
            <a:pPr lvl="4">
              <a:defRPr/>
            </a:pPr>
            <a:r>
              <a:rPr lang="nl-NL"/>
              <a:t>Vijfde niveau</a:t>
            </a:r>
            <a:endParaRPr/>
          </a:p>
        </p:txBody>
      </p:sp>
      <p:sp>
        <p:nvSpPr>
          <p:cNvPr id="7" name="Tijdelijke aanduiding voor tekst 4" hidden="0"/>
          <p:cNvSpPr>
            <a:spLocks noGrp="1"/>
          </p:cNvSpPr>
          <p:nvPr isPhoto="0" userDrawn="0">
            <p:ph type="body" sz="quarter" idx="3" hasCustomPrompt="0"/>
          </p:nvPr>
        </p:nvSpPr>
        <p:spPr bwMode="auto">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nl-NL"/>
              <a:t>Klik om de modelstijlen te bewerken</a:t>
            </a:r>
            <a:endParaRPr/>
          </a:p>
        </p:txBody>
      </p:sp>
      <p:sp>
        <p:nvSpPr>
          <p:cNvPr id="8" name="Tijdelijke aanduiding voor inhoud 5" hidden="0"/>
          <p:cNvSpPr>
            <a:spLocks noGrp="1"/>
          </p:cNvSpPr>
          <p:nvPr isPhoto="0" userDrawn="0">
            <p:ph sz="quarter" idx="4" hasCustomPrompt="0"/>
          </p:nvPr>
        </p:nvSpPr>
        <p:spPr bwMode="auto">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nl-NL"/>
              <a:t>Klik om de modelstijlen te bewerken</a:t>
            </a:r>
            <a:endParaRPr/>
          </a:p>
          <a:p>
            <a:pPr lvl="1">
              <a:defRPr/>
            </a:pPr>
            <a:r>
              <a:rPr lang="nl-NL"/>
              <a:t>Tweede niveau</a:t>
            </a:r>
            <a:endParaRPr/>
          </a:p>
          <a:p>
            <a:pPr lvl="2">
              <a:defRPr/>
            </a:pPr>
            <a:r>
              <a:rPr lang="nl-NL"/>
              <a:t>Derde niveau</a:t>
            </a:r>
            <a:endParaRPr/>
          </a:p>
          <a:p>
            <a:pPr lvl="3">
              <a:defRPr/>
            </a:pPr>
            <a:r>
              <a:rPr lang="nl-NL"/>
              <a:t>Vierde niveau</a:t>
            </a:r>
            <a:endParaRPr/>
          </a:p>
          <a:p>
            <a:pPr lvl="4">
              <a:defRPr/>
            </a:pPr>
            <a:r>
              <a:rPr lang="nl-NL"/>
              <a:t>Vijfde niveau</a:t>
            </a:r>
            <a:endParaRPr/>
          </a:p>
        </p:txBody>
      </p:sp>
      <p:sp>
        <p:nvSpPr>
          <p:cNvPr id="9" name="Tijdelijke aanduiding voor datum 6" hidden="0"/>
          <p:cNvSpPr>
            <a:spLocks noGrp="1"/>
          </p:cNvSpPr>
          <p:nvPr isPhoto="0" userDrawn="0">
            <p:ph type="dt" sz="half" idx="10" hasCustomPrompt="0"/>
          </p:nvPr>
        </p:nvSpPr>
        <p:spPr bwMode="auto"/>
        <p:txBody>
          <a:bodyPr/>
          <a:lstStyle/>
          <a:p>
            <a:pPr>
              <a:defRPr/>
            </a:pPr>
            <a:fld id="{F958DA0B-13DA-4B3D-9936-220AC84C6975}" type="datetimeFigureOut">
              <a:t>18-9-2023</a:t>
            </a:fld>
            <a:endParaRPr lang="nl-NL"/>
          </a:p>
        </p:txBody>
      </p:sp>
      <p:sp>
        <p:nvSpPr>
          <p:cNvPr id="10" name="Tijdelijke aanduiding voor voettekst 7" hidden="0"/>
          <p:cNvSpPr>
            <a:spLocks noGrp="1"/>
          </p:cNvSpPr>
          <p:nvPr isPhoto="0" userDrawn="0">
            <p:ph type="ftr" sz="quarter" idx="11" hasCustomPrompt="0"/>
          </p:nvPr>
        </p:nvSpPr>
        <p:spPr bwMode="auto"/>
        <p:txBody>
          <a:bodyPr/>
          <a:lstStyle/>
          <a:p>
            <a:pPr>
              <a:defRPr/>
            </a:pPr>
            <a:endParaRPr lang="nl-NL"/>
          </a:p>
        </p:txBody>
      </p:sp>
      <p:sp>
        <p:nvSpPr>
          <p:cNvPr id="11" name="Tijdelijke aanduiding voor dianummer 8" hidden="0"/>
          <p:cNvSpPr>
            <a:spLocks noGrp="1"/>
          </p:cNvSpPr>
          <p:nvPr isPhoto="0" userDrawn="0">
            <p:ph type="sldNum" sz="quarter" idx="12" hasCustomPrompt="0"/>
          </p:nvPr>
        </p:nvSpPr>
        <p:spPr bwMode="auto"/>
        <p:txBody>
          <a:bodyPr/>
          <a:lstStyle/>
          <a:p>
            <a:pPr>
              <a:defRPr/>
            </a:pPr>
            <a:fld id="{C04DE862-84AD-4E74-A82B-6979C0BADDCB}" type="slidenum">
              <a:t>‹nr.›</a:t>
            </a:fld>
            <a:endParaRPr lang="nl-NL"/>
          </a:p>
        </p:txBody>
      </p:sp>
    </p:spTree>
  </p:cSld>
  <p:clrMapOvr>
    <a:masterClrMapping/>
  </p:clrMapOvr>
  <p:hf dt="1" ftr="1" hdr="1" sldNum="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Only" userDrawn="1">
  <p:cSld name="Alleen titel">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p:txBody>
          <a:bodyPr/>
          <a:lstStyle/>
          <a:p>
            <a:pPr>
              <a:defRPr/>
            </a:pPr>
            <a:r>
              <a:rPr lang="nl-NL"/>
              <a:t>Klik om de stijl te bewerken</a:t>
            </a:r>
            <a:endParaRPr/>
          </a:p>
        </p:txBody>
      </p:sp>
      <p:sp>
        <p:nvSpPr>
          <p:cNvPr id="5" name="Tijdelijke aanduiding voor datum 2" hidden="0"/>
          <p:cNvSpPr>
            <a:spLocks noGrp="1"/>
          </p:cNvSpPr>
          <p:nvPr isPhoto="0" userDrawn="0">
            <p:ph type="dt" sz="half" idx="10" hasCustomPrompt="0"/>
          </p:nvPr>
        </p:nvSpPr>
        <p:spPr bwMode="auto"/>
        <p:txBody>
          <a:bodyPr/>
          <a:lstStyle/>
          <a:p>
            <a:pPr>
              <a:defRPr/>
            </a:pPr>
            <a:fld id="{F958DA0B-13DA-4B3D-9936-220AC84C6975}" type="datetimeFigureOut">
              <a:t>18-9-2023</a:t>
            </a:fld>
            <a:endParaRPr lang="nl-NL"/>
          </a:p>
        </p:txBody>
      </p:sp>
      <p:sp>
        <p:nvSpPr>
          <p:cNvPr id="6" name="Tijdelijke aanduiding voor voettekst 3" hidden="0"/>
          <p:cNvSpPr>
            <a:spLocks noGrp="1"/>
          </p:cNvSpPr>
          <p:nvPr isPhoto="0" userDrawn="0">
            <p:ph type="ftr" sz="quarter" idx="11" hasCustomPrompt="0"/>
          </p:nvPr>
        </p:nvSpPr>
        <p:spPr bwMode="auto"/>
        <p:txBody>
          <a:bodyPr/>
          <a:lstStyle/>
          <a:p>
            <a:pPr>
              <a:defRPr/>
            </a:pPr>
            <a:endParaRPr lang="nl-NL"/>
          </a:p>
        </p:txBody>
      </p:sp>
      <p:sp>
        <p:nvSpPr>
          <p:cNvPr id="7" name="Tijdelijke aanduiding voor dianummer 4" hidden="0"/>
          <p:cNvSpPr>
            <a:spLocks noGrp="1"/>
          </p:cNvSpPr>
          <p:nvPr isPhoto="0" userDrawn="0">
            <p:ph type="sldNum" sz="quarter" idx="12" hasCustomPrompt="0"/>
          </p:nvPr>
        </p:nvSpPr>
        <p:spPr bwMode="auto"/>
        <p:txBody>
          <a:bodyPr/>
          <a:lstStyle/>
          <a:p>
            <a:pPr>
              <a:defRPr/>
            </a:pPr>
            <a:fld id="{C04DE862-84AD-4E74-A82B-6979C0BADDCB}" type="slidenum">
              <a:t>‹nr.›</a:t>
            </a:fld>
            <a:endParaRPr lang="nl-NL"/>
          </a:p>
        </p:txBody>
      </p:sp>
    </p:spTree>
  </p:cSld>
  <p:clrMapOvr>
    <a:masterClrMapping/>
  </p:clrMapOvr>
  <p:hf dt="1" ftr="1" hdr="1" sldNum="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blank" userDrawn="1">
  <p:cSld name="Leeg">
    <p:spTree>
      <p:nvGrpSpPr>
        <p:cNvPr id="1" name="" hidden="0"/>
        <p:cNvGrpSpPr/>
        <p:nvPr isPhoto="0" userDrawn="0"/>
      </p:nvGrpSpPr>
      <p:grpSpPr bwMode="auto">
        <a:xfrm>
          <a:off x="0" y="0"/>
          <a:ext cx="0" cy="0"/>
          <a:chOff x="0" y="0"/>
          <a:chExt cx="0" cy="0"/>
        </a:xfrm>
      </p:grpSpPr>
      <p:sp>
        <p:nvSpPr>
          <p:cNvPr id="4" name="Tijdelijke aanduiding voor datum 1" hidden="0"/>
          <p:cNvSpPr>
            <a:spLocks noGrp="1"/>
          </p:cNvSpPr>
          <p:nvPr isPhoto="0" userDrawn="0">
            <p:ph type="dt" sz="half" idx="10" hasCustomPrompt="0"/>
          </p:nvPr>
        </p:nvSpPr>
        <p:spPr bwMode="auto"/>
        <p:txBody>
          <a:bodyPr/>
          <a:lstStyle/>
          <a:p>
            <a:pPr>
              <a:defRPr/>
            </a:pPr>
            <a:fld id="{F958DA0B-13DA-4B3D-9936-220AC84C6975}" type="datetimeFigureOut">
              <a:t>18-9-2023</a:t>
            </a:fld>
            <a:endParaRPr lang="nl-NL"/>
          </a:p>
        </p:txBody>
      </p:sp>
      <p:sp>
        <p:nvSpPr>
          <p:cNvPr id="5" name="Tijdelijke aanduiding voor voettekst 2" hidden="0"/>
          <p:cNvSpPr>
            <a:spLocks noGrp="1"/>
          </p:cNvSpPr>
          <p:nvPr isPhoto="0" userDrawn="0">
            <p:ph type="ftr" sz="quarter" idx="11" hasCustomPrompt="0"/>
          </p:nvPr>
        </p:nvSpPr>
        <p:spPr bwMode="auto"/>
        <p:txBody>
          <a:bodyPr/>
          <a:lstStyle/>
          <a:p>
            <a:pPr>
              <a:defRPr/>
            </a:pPr>
            <a:endParaRPr lang="nl-NL"/>
          </a:p>
        </p:txBody>
      </p:sp>
      <p:sp>
        <p:nvSpPr>
          <p:cNvPr id="6" name="Tijdelijke aanduiding voor dianummer 3" hidden="0"/>
          <p:cNvSpPr>
            <a:spLocks noGrp="1"/>
          </p:cNvSpPr>
          <p:nvPr isPhoto="0" userDrawn="0">
            <p:ph type="sldNum" sz="quarter" idx="12" hasCustomPrompt="0"/>
          </p:nvPr>
        </p:nvSpPr>
        <p:spPr bwMode="auto"/>
        <p:txBody>
          <a:bodyPr/>
          <a:lstStyle/>
          <a:p>
            <a:pPr>
              <a:defRPr/>
            </a:pPr>
            <a:fld id="{C04DE862-84AD-4E74-A82B-6979C0BADDCB}" type="slidenum">
              <a:t>‹nr.›</a:t>
            </a:fld>
            <a:endParaRPr lang="nl-NL"/>
          </a:p>
        </p:txBody>
      </p:sp>
    </p:spTree>
  </p:cSld>
  <p:clrMapOvr>
    <a:masterClrMapping/>
  </p:clrMapOvr>
  <p:hf dt="1" ftr="1" hdr="1" sldNum="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Tx" userDrawn="1">
  <p:cSld name="Inhoud met bijschrift">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a:xfrm>
            <a:off x="609601" y="273050"/>
            <a:ext cx="4011084" cy="1162050"/>
          </a:xfrm>
        </p:spPr>
        <p:txBody>
          <a:bodyPr anchor="b"/>
          <a:lstStyle>
            <a:lvl1pPr algn="l">
              <a:defRPr sz="2000" b="1"/>
            </a:lvl1pPr>
          </a:lstStyle>
          <a:p>
            <a:pPr>
              <a:defRPr/>
            </a:pPr>
            <a:r>
              <a:rPr lang="nl-NL"/>
              <a:t>Klik om de stijl te bewerken</a:t>
            </a:r>
            <a:endParaRPr/>
          </a:p>
        </p:txBody>
      </p:sp>
      <p:sp>
        <p:nvSpPr>
          <p:cNvPr id="5" name="Tijdelijke aanduiding voor inhoud 2" hidden="0"/>
          <p:cNvSpPr>
            <a:spLocks noGrp="1"/>
          </p:cNvSpPr>
          <p:nvPr isPhoto="0" userDrawn="0">
            <p:ph idx="1" hasCustomPrompt="0"/>
          </p:nvPr>
        </p:nvSpPr>
        <p:spPr bwMode="auto">
          <a:xfrm>
            <a:off x="4766732"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nl-NL"/>
              <a:t>Klik om de modelstijlen te bewerken</a:t>
            </a:r>
            <a:endParaRPr/>
          </a:p>
          <a:p>
            <a:pPr lvl="1">
              <a:defRPr/>
            </a:pPr>
            <a:r>
              <a:rPr lang="nl-NL"/>
              <a:t>Tweede niveau</a:t>
            </a:r>
            <a:endParaRPr/>
          </a:p>
          <a:p>
            <a:pPr lvl="2">
              <a:defRPr/>
            </a:pPr>
            <a:r>
              <a:rPr lang="nl-NL"/>
              <a:t>Derde niveau</a:t>
            </a:r>
            <a:endParaRPr/>
          </a:p>
          <a:p>
            <a:pPr lvl="3">
              <a:defRPr/>
            </a:pPr>
            <a:r>
              <a:rPr lang="nl-NL"/>
              <a:t>Vierde niveau</a:t>
            </a:r>
            <a:endParaRPr/>
          </a:p>
          <a:p>
            <a:pPr lvl="4">
              <a:defRPr/>
            </a:pPr>
            <a:r>
              <a:rPr lang="nl-NL"/>
              <a:t>Vijfde niveau</a:t>
            </a:r>
            <a:endParaRPr/>
          </a:p>
        </p:txBody>
      </p:sp>
      <p:sp>
        <p:nvSpPr>
          <p:cNvPr id="6" name="Tijdelijke aanduiding voor tekst 3" hidden="0"/>
          <p:cNvSpPr>
            <a:spLocks noGrp="1"/>
          </p:cNvSpPr>
          <p:nvPr isPhoto="0" userDrawn="0">
            <p:ph type="body" sz="half" idx="2" hasCustomPrompt="0"/>
          </p:nvPr>
        </p:nvSpPr>
        <p:spPr bwMode="auto">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nl-NL"/>
              <a:t>Klik om de modelstijlen te bewerken</a:t>
            </a:r>
            <a:endParaRPr/>
          </a:p>
        </p:txBody>
      </p:sp>
      <p:sp>
        <p:nvSpPr>
          <p:cNvPr id="7" name="Tijdelijke aanduiding voor datum 4" hidden="0"/>
          <p:cNvSpPr>
            <a:spLocks noGrp="1"/>
          </p:cNvSpPr>
          <p:nvPr isPhoto="0" userDrawn="0">
            <p:ph type="dt" sz="half" idx="10" hasCustomPrompt="0"/>
          </p:nvPr>
        </p:nvSpPr>
        <p:spPr bwMode="auto"/>
        <p:txBody>
          <a:bodyPr/>
          <a:lstStyle/>
          <a:p>
            <a:pPr>
              <a:defRPr/>
            </a:pPr>
            <a:fld id="{F958DA0B-13DA-4B3D-9936-220AC84C6975}" type="datetimeFigureOut">
              <a:t>18-9-2023</a:t>
            </a:fld>
            <a:endParaRPr lang="nl-NL"/>
          </a:p>
        </p:txBody>
      </p:sp>
      <p:sp>
        <p:nvSpPr>
          <p:cNvPr id="8" name="Tijdelijke aanduiding voor voettekst 5" hidden="0"/>
          <p:cNvSpPr>
            <a:spLocks noGrp="1"/>
          </p:cNvSpPr>
          <p:nvPr isPhoto="0" userDrawn="0">
            <p:ph type="ftr" sz="quarter" idx="11" hasCustomPrompt="0"/>
          </p:nvPr>
        </p:nvSpPr>
        <p:spPr bwMode="auto"/>
        <p:txBody>
          <a:bodyPr/>
          <a:lstStyle/>
          <a:p>
            <a:pPr>
              <a:defRPr/>
            </a:pPr>
            <a:endParaRPr lang="nl-NL"/>
          </a:p>
        </p:txBody>
      </p:sp>
      <p:sp>
        <p:nvSpPr>
          <p:cNvPr id="9" name="Tijdelijke aanduiding voor dianummer 6" hidden="0"/>
          <p:cNvSpPr>
            <a:spLocks noGrp="1"/>
          </p:cNvSpPr>
          <p:nvPr isPhoto="0" userDrawn="0">
            <p:ph type="sldNum" sz="quarter" idx="12" hasCustomPrompt="0"/>
          </p:nvPr>
        </p:nvSpPr>
        <p:spPr bwMode="auto"/>
        <p:txBody>
          <a:bodyPr/>
          <a:lstStyle/>
          <a:p>
            <a:pPr>
              <a:defRPr/>
            </a:pPr>
            <a:fld id="{C04DE862-84AD-4E74-A82B-6979C0BADDCB}" type="slidenum">
              <a:t>‹nr.›</a:t>
            </a:fld>
            <a:endParaRPr lang="nl-NL"/>
          </a:p>
        </p:txBody>
      </p:sp>
    </p:spTree>
  </p:cSld>
  <p:clrMapOvr>
    <a:masterClrMapping/>
  </p:clrMapOvr>
  <p:hf dt="1" ftr="1" hdr="1" sldNum="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 userDrawn="1">
  <p:cSld name="Titel en object">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p:txBody>
          <a:bodyPr/>
          <a:lstStyle/>
          <a:p>
            <a:pPr>
              <a:defRPr/>
            </a:pPr>
            <a:r>
              <a:rPr lang="nl-NL"/>
              <a:t>Klik om stijl te bewerken</a:t>
            </a:r>
            <a:endParaRPr/>
          </a:p>
        </p:txBody>
      </p:sp>
      <p:sp>
        <p:nvSpPr>
          <p:cNvPr id="5" name="Tijdelijke aanduiding voor inhoud 2" hidden="0"/>
          <p:cNvSpPr>
            <a:spLocks noGrp="1"/>
          </p:cNvSpPr>
          <p:nvPr isPhoto="0" userDrawn="0">
            <p:ph idx="1" hasCustomPrompt="0"/>
          </p:nvPr>
        </p:nvSpPr>
        <p:spPr bwMode="auto"/>
        <p:txBody>
          <a:bodyPr/>
          <a:lstStyle/>
          <a:p>
            <a:pPr lvl="0">
              <a:defRPr/>
            </a:pPr>
            <a:r>
              <a:rPr lang="nl-NL"/>
              <a:t>Klikken om de tekststijl van het model te bewerken</a:t>
            </a:r>
            <a:endParaRPr/>
          </a:p>
          <a:p>
            <a:pPr lvl="1">
              <a:defRPr/>
            </a:pPr>
            <a:r>
              <a:rPr lang="nl-NL"/>
              <a:t>Tweede niveau</a:t>
            </a:r>
            <a:endParaRPr/>
          </a:p>
          <a:p>
            <a:pPr lvl="2">
              <a:defRPr/>
            </a:pPr>
            <a:r>
              <a:rPr lang="nl-NL"/>
              <a:t>Derde niveau</a:t>
            </a:r>
            <a:endParaRPr/>
          </a:p>
          <a:p>
            <a:pPr lvl="3">
              <a:defRPr/>
            </a:pPr>
            <a:r>
              <a:rPr lang="nl-NL"/>
              <a:t>Vierde niveau</a:t>
            </a:r>
            <a:endParaRPr/>
          </a:p>
          <a:p>
            <a:pPr lvl="4">
              <a:defRPr/>
            </a:pPr>
            <a:r>
              <a:rPr lang="nl-NL"/>
              <a:t>Vijfde niveau</a:t>
            </a:r>
            <a:endParaRPr/>
          </a:p>
        </p:txBody>
      </p:sp>
      <p:sp>
        <p:nvSpPr>
          <p:cNvPr id="6" name="Tijdelijke aanduiding voor datum 3" hidden="0"/>
          <p:cNvSpPr>
            <a:spLocks noGrp="1"/>
          </p:cNvSpPr>
          <p:nvPr isPhoto="0" userDrawn="0">
            <p:ph type="dt" sz="half" idx="10" hasCustomPrompt="0"/>
          </p:nvPr>
        </p:nvSpPr>
        <p:spPr bwMode="auto"/>
        <p:txBody>
          <a:bodyPr/>
          <a:lstStyle/>
          <a:p>
            <a:pPr>
              <a:defRPr/>
            </a:pPr>
            <a:fld id="{D6F4657E-67D1-4717-92E7-7569A54B79C0}" type="datetimeFigureOut">
              <a:t>18-9-2023</a:t>
            </a:fld>
            <a:endParaRPr lang="nl-NL"/>
          </a:p>
        </p:txBody>
      </p:sp>
      <p:sp>
        <p:nvSpPr>
          <p:cNvPr id="7" name="Tijdelijke aanduiding voor voettekst 4" hidden="0"/>
          <p:cNvSpPr>
            <a:spLocks noGrp="1"/>
          </p:cNvSpPr>
          <p:nvPr isPhoto="0" userDrawn="0">
            <p:ph type="ftr" sz="quarter" idx="11" hasCustomPrompt="0"/>
          </p:nvPr>
        </p:nvSpPr>
        <p:spPr bwMode="auto"/>
        <p:txBody>
          <a:bodyPr/>
          <a:lstStyle/>
          <a:p>
            <a:pPr>
              <a:defRPr/>
            </a:pPr>
            <a:endParaRPr lang="nl-NL"/>
          </a:p>
        </p:txBody>
      </p:sp>
      <p:sp>
        <p:nvSpPr>
          <p:cNvPr id="8" name="Tijdelijke aanduiding voor dianummer 5" hidden="0"/>
          <p:cNvSpPr>
            <a:spLocks noGrp="1"/>
          </p:cNvSpPr>
          <p:nvPr isPhoto="0" userDrawn="0">
            <p:ph type="sldNum" sz="quarter" idx="12" hasCustomPrompt="0"/>
          </p:nvPr>
        </p:nvSpPr>
        <p:spPr bwMode="auto"/>
        <p:txBody>
          <a:bodyPr/>
          <a:lstStyle/>
          <a:p>
            <a:pPr>
              <a:defRPr/>
            </a:pPr>
            <a:fld id="{8ED74334-C598-4B39-B916-77FB40922447}" type="slidenum">
              <a:t>‹nr.›</a:t>
            </a:fld>
            <a:endParaRPr lang="nl-NL"/>
          </a:p>
        </p:txBody>
      </p:sp>
    </p:spTree>
  </p:cSld>
  <p:clrMapOvr>
    <a:masterClrMapping/>
  </p:clrMapOvr>
  <p:hf dt="1" ftr="1" hdr="1" sldNum="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picTx" userDrawn="1">
  <p:cSld name="Afbeelding met bijschrift">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a:xfrm>
            <a:off x="2389717" y="4800600"/>
            <a:ext cx="7315200" cy="566738"/>
          </a:xfrm>
        </p:spPr>
        <p:txBody>
          <a:bodyPr anchor="b"/>
          <a:lstStyle>
            <a:lvl1pPr algn="l">
              <a:defRPr sz="2000" b="1"/>
            </a:lvl1pPr>
          </a:lstStyle>
          <a:p>
            <a:pPr>
              <a:defRPr/>
            </a:pPr>
            <a:r>
              <a:rPr lang="nl-NL"/>
              <a:t>Klik om de stijl te bewerken</a:t>
            </a:r>
            <a:endParaRPr/>
          </a:p>
        </p:txBody>
      </p:sp>
      <p:sp>
        <p:nvSpPr>
          <p:cNvPr id="5" name="Tijdelijke aanduiding voor afbeelding 2" hidden="0"/>
          <p:cNvSpPr>
            <a:spLocks noGrp="1"/>
          </p:cNvSpPr>
          <p:nvPr isPhoto="0" userDrawn="0">
            <p:ph type="pic" idx="1" hasCustomPrompt="0"/>
          </p:nvPr>
        </p:nvSpPr>
        <p:spPr bwMode="auto">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nl-NL"/>
          </a:p>
        </p:txBody>
      </p:sp>
      <p:sp>
        <p:nvSpPr>
          <p:cNvPr id="6" name="Tijdelijke aanduiding voor tekst 3" hidden="0"/>
          <p:cNvSpPr>
            <a:spLocks noGrp="1"/>
          </p:cNvSpPr>
          <p:nvPr isPhoto="0" userDrawn="0">
            <p:ph type="body" sz="half" idx="2" hasCustomPrompt="0"/>
          </p:nvPr>
        </p:nvSpPr>
        <p:spPr bwMode="auto">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nl-NL"/>
              <a:t>Klik om de modelstijlen te bewerken</a:t>
            </a:r>
            <a:endParaRPr/>
          </a:p>
        </p:txBody>
      </p:sp>
      <p:sp>
        <p:nvSpPr>
          <p:cNvPr id="7" name="Tijdelijke aanduiding voor datum 4" hidden="0"/>
          <p:cNvSpPr>
            <a:spLocks noGrp="1"/>
          </p:cNvSpPr>
          <p:nvPr isPhoto="0" userDrawn="0">
            <p:ph type="dt" sz="half" idx="10" hasCustomPrompt="0"/>
          </p:nvPr>
        </p:nvSpPr>
        <p:spPr bwMode="auto"/>
        <p:txBody>
          <a:bodyPr/>
          <a:lstStyle/>
          <a:p>
            <a:pPr>
              <a:defRPr/>
            </a:pPr>
            <a:fld id="{F958DA0B-13DA-4B3D-9936-220AC84C6975}" type="datetimeFigureOut">
              <a:t>18-9-2023</a:t>
            </a:fld>
            <a:endParaRPr lang="nl-NL"/>
          </a:p>
        </p:txBody>
      </p:sp>
      <p:sp>
        <p:nvSpPr>
          <p:cNvPr id="8" name="Tijdelijke aanduiding voor voettekst 5" hidden="0"/>
          <p:cNvSpPr>
            <a:spLocks noGrp="1"/>
          </p:cNvSpPr>
          <p:nvPr isPhoto="0" userDrawn="0">
            <p:ph type="ftr" sz="quarter" idx="11" hasCustomPrompt="0"/>
          </p:nvPr>
        </p:nvSpPr>
        <p:spPr bwMode="auto"/>
        <p:txBody>
          <a:bodyPr/>
          <a:lstStyle/>
          <a:p>
            <a:pPr>
              <a:defRPr/>
            </a:pPr>
            <a:endParaRPr lang="nl-NL"/>
          </a:p>
        </p:txBody>
      </p:sp>
      <p:sp>
        <p:nvSpPr>
          <p:cNvPr id="9" name="Tijdelijke aanduiding voor dianummer 6" hidden="0"/>
          <p:cNvSpPr>
            <a:spLocks noGrp="1"/>
          </p:cNvSpPr>
          <p:nvPr isPhoto="0" userDrawn="0">
            <p:ph type="sldNum" sz="quarter" idx="12" hasCustomPrompt="0"/>
          </p:nvPr>
        </p:nvSpPr>
        <p:spPr bwMode="auto"/>
        <p:txBody>
          <a:bodyPr/>
          <a:lstStyle/>
          <a:p>
            <a:pPr>
              <a:defRPr/>
            </a:pPr>
            <a:fld id="{C04DE862-84AD-4E74-A82B-6979C0BADDCB}" type="slidenum">
              <a:t>‹nr.›</a:t>
            </a:fld>
            <a:endParaRPr lang="nl-NL"/>
          </a:p>
        </p:txBody>
      </p:sp>
    </p:spTree>
  </p:cSld>
  <p:clrMapOvr>
    <a:masterClrMapping/>
  </p:clrMapOvr>
  <p:hf dt="1" ftr="1" hdr="1" sldNum="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x" userDrawn="1">
  <p:cSld name="Titel en verticale tekst">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p:txBody>
          <a:bodyPr/>
          <a:lstStyle/>
          <a:p>
            <a:pPr>
              <a:defRPr/>
            </a:pPr>
            <a:r>
              <a:rPr lang="nl-NL"/>
              <a:t>Klik om de stijl te bewerken</a:t>
            </a:r>
            <a:endParaRPr/>
          </a:p>
        </p:txBody>
      </p:sp>
      <p:sp>
        <p:nvSpPr>
          <p:cNvPr id="5" name="Tijdelijke aanduiding voor verticale tekst 2" hidden="0"/>
          <p:cNvSpPr>
            <a:spLocks noGrp="1"/>
          </p:cNvSpPr>
          <p:nvPr isPhoto="0" userDrawn="0">
            <p:ph type="body" orient="vert" idx="1" hasCustomPrompt="0"/>
          </p:nvPr>
        </p:nvSpPr>
        <p:spPr bwMode="auto"/>
        <p:txBody>
          <a:bodyPr vert="eaVert"/>
          <a:lstStyle/>
          <a:p>
            <a:pPr lvl="0">
              <a:defRPr/>
            </a:pPr>
            <a:r>
              <a:rPr lang="nl-NL"/>
              <a:t>Klik om de modelstijlen te bewerken</a:t>
            </a:r>
            <a:endParaRPr/>
          </a:p>
          <a:p>
            <a:pPr lvl="1">
              <a:defRPr/>
            </a:pPr>
            <a:r>
              <a:rPr lang="nl-NL"/>
              <a:t>Tweede niveau</a:t>
            </a:r>
            <a:endParaRPr/>
          </a:p>
          <a:p>
            <a:pPr lvl="2">
              <a:defRPr/>
            </a:pPr>
            <a:r>
              <a:rPr lang="nl-NL"/>
              <a:t>Derde niveau</a:t>
            </a:r>
            <a:endParaRPr/>
          </a:p>
          <a:p>
            <a:pPr lvl="3">
              <a:defRPr/>
            </a:pPr>
            <a:r>
              <a:rPr lang="nl-NL"/>
              <a:t>Vierde niveau</a:t>
            </a:r>
            <a:endParaRPr/>
          </a:p>
          <a:p>
            <a:pPr lvl="4">
              <a:defRPr/>
            </a:pPr>
            <a:r>
              <a:rPr lang="nl-NL"/>
              <a:t>Vijfde niveau</a:t>
            </a:r>
            <a:endParaRPr/>
          </a:p>
        </p:txBody>
      </p:sp>
      <p:sp>
        <p:nvSpPr>
          <p:cNvPr id="6" name="Tijdelijke aanduiding voor datum 3" hidden="0"/>
          <p:cNvSpPr>
            <a:spLocks noGrp="1"/>
          </p:cNvSpPr>
          <p:nvPr isPhoto="0" userDrawn="0">
            <p:ph type="dt" sz="half" idx="10" hasCustomPrompt="0"/>
          </p:nvPr>
        </p:nvSpPr>
        <p:spPr bwMode="auto"/>
        <p:txBody>
          <a:bodyPr/>
          <a:lstStyle/>
          <a:p>
            <a:pPr>
              <a:defRPr/>
            </a:pPr>
            <a:fld id="{F958DA0B-13DA-4B3D-9936-220AC84C6975}" type="datetimeFigureOut">
              <a:t>18-9-2023</a:t>
            </a:fld>
            <a:endParaRPr lang="nl-NL"/>
          </a:p>
        </p:txBody>
      </p:sp>
      <p:sp>
        <p:nvSpPr>
          <p:cNvPr id="7" name="Tijdelijke aanduiding voor voettekst 4" hidden="0"/>
          <p:cNvSpPr>
            <a:spLocks noGrp="1"/>
          </p:cNvSpPr>
          <p:nvPr isPhoto="0" userDrawn="0">
            <p:ph type="ftr" sz="quarter" idx="11" hasCustomPrompt="0"/>
          </p:nvPr>
        </p:nvSpPr>
        <p:spPr bwMode="auto"/>
        <p:txBody>
          <a:bodyPr/>
          <a:lstStyle/>
          <a:p>
            <a:pPr>
              <a:defRPr/>
            </a:pPr>
            <a:endParaRPr lang="nl-NL"/>
          </a:p>
        </p:txBody>
      </p:sp>
      <p:sp>
        <p:nvSpPr>
          <p:cNvPr id="8" name="Tijdelijke aanduiding voor dianummer 5" hidden="0"/>
          <p:cNvSpPr>
            <a:spLocks noGrp="1"/>
          </p:cNvSpPr>
          <p:nvPr isPhoto="0" userDrawn="0">
            <p:ph type="sldNum" sz="quarter" idx="12" hasCustomPrompt="0"/>
          </p:nvPr>
        </p:nvSpPr>
        <p:spPr bwMode="auto"/>
        <p:txBody>
          <a:bodyPr/>
          <a:lstStyle/>
          <a:p>
            <a:pPr>
              <a:defRPr/>
            </a:pPr>
            <a:fld id="{C04DE862-84AD-4E74-A82B-6979C0BADDCB}" type="slidenum">
              <a:t>‹nr.›</a:t>
            </a:fld>
            <a:endParaRPr lang="nl-NL"/>
          </a:p>
        </p:txBody>
      </p:sp>
    </p:spTree>
  </p:cSld>
  <p:clrMapOvr>
    <a:masterClrMapping/>
  </p:clrMapOvr>
  <p:hf dt="1" ftr="1" hdr="1" sldNum="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itleAndTx" userDrawn="1">
  <p:cSld name="Verticale titel en tekst">
    <p:spTree>
      <p:nvGrpSpPr>
        <p:cNvPr id="1" name="" hidden="0"/>
        <p:cNvGrpSpPr/>
        <p:nvPr isPhoto="0" userDrawn="0"/>
      </p:nvGrpSpPr>
      <p:grpSpPr bwMode="auto">
        <a:xfrm>
          <a:off x="0" y="0"/>
          <a:ext cx="0" cy="0"/>
          <a:chOff x="0" y="0"/>
          <a:chExt cx="0" cy="0"/>
        </a:xfrm>
      </p:grpSpPr>
      <p:sp>
        <p:nvSpPr>
          <p:cNvPr id="4" name="Verticale titel 1" hidden="0"/>
          <p:cNvSpPr>
            <a:spLocks noGrp="1"/>
          </p:cNvSpPr>
          <p:nvPr isPhoto="0" userDrawn="0">
            <p:ph type="title" orient="vert" hasCustomPrompt="0"/>
          </p:nvPr>
        </p:nvSpPr>
        <p:spPr bwMode="auto">
          <a:xfrm>
            <a:off x="8839200" y="274639"/>
            <a:ext cx="2743200" cy="5851525"/>
          </a:xfrm>
        </p:spPr>
        <p:txBody>
          <a:bodyPr vert="eaVert"/>
          <a:lstStyle/>
          <a:p>
            <a:pPr>
              <a:defRPr/>
            </a:pPr>
            <a:r>
              <a:rPr lang="nl-NL"/>
              <a:t>Klik om de stijl te bewerken</a:t>
            </a:r>
            <a:endParaRPr/>
          </a:p>
        </p:txBody>
      </p:sp>
      <p:sp>
        <p:nvSpPr>
          <p:cNvPr id="5" name="Tijdelijke aanduiding voor verticale tekst 2" hidden="0"/>
          <p:cNvSpPr>
            <a:spLocks noGrp="1"/>
          </p:cNvSpPr>
          <p:nvPr isPhoto="0" userDrawn="0">
            <p:ph type="body" orient="vert" idx="1" hasCustomPrompt="0"/>
          </p:nvPr>
        </p:nvSpPr>
        <p:spPr bwMode="auto">
          <a:xfrm>
            <a:off x="609600" y="274639"/>
            <a:ext cx="8026400" cy="5851525"/>
          </a:xfrm>
        </p:spPr>
        <p:txBody>
          <a:bodyPr vert="eaVert"/>
          <a:lstStyle/>
          <a:p>
            <a:pPr lvl="0">
              <a:defRPr/>
            </a:pPr>
            <a:r>
              <a:rPr lang="nl-NL"/>
              <a:t>Klik om de modelstijlen te bewerken</a:t>
            </a:r>
            <a:endParaRPr/>
          </a:p>
          <a:p>
            <a:pPr lvl="1">
              <a:defRPr/>
            </a:pPr>
            <a:r>
              <a:rPr lang="nl-NL"/>
              <a:t>Tweede niveau</a:t>
            </a:r>
            <a:endParaRPr/>
          </a:p>
          <a:p>
            <a:pPr lvl="2">
              <a:defRPr/>
            </a:pPr>
            <a:r>
              <a:rPr lang="nl-NL"/>
              <a:t>Derde niveau</a:t>
            </a:r>
            <a:endParaRPr/>
          </a:p>
          <a:p>
            <a:pPr lvl="3">
              <a:defRPr/>
            </a:pPr>
            <a:r>
              <a:rPr lang="nl-NL"/>
              <a:t>Vierde niveau</a:t>
            </a:r>
            <a:endParaRPr/>
          </a:p>
          <a:p>
            <a:pPr lvl="4">
              <a:defRPr/>
            </a:pPr>
            <a:r>
              <a:rPr lang="nl-NL"/>
              <a:t>Vijfde niveau</a:t>
            </a:r>
            <a:endParaRPr/>
          </a:p>
        </p:txBody>
      </p:sp>
      <p:sp>
        <p:nvSpPr>
          <p:cNvPr id="6" name="Tijdelijke aanduiding voor datum 3" hidden="0"/>
          <p:cNvSpPr>
            <a:spLocks noGrp="1"/>
          </p:cNvSpPr>
          <p:nvPr isPhoto="0" userDrawn="0">
            <p:ph type="dt" sz="half" idx="10" hasCustomPrompt="0"/>
          </p:nvPr>
        </p:nvSpPr>
        <p:spPr bwMode="auto"/>
        <p:txBody>
          <a:bodyPr/>
          <a:lstStyle/>
          <a:p>
            <a:pPr>
              <a:defRPr/>
            </a:pPr>
            <a:fld id="{F958DA0B-13DA-4B3D-9936-220AC84C6975}" type="datetimeFigureOut">
              <a:t>18-9-2023</a:t>
            </a:fld>
            <a:endParaRPr lang="nl-NL"/>
          </a:p>
        </p:txBody>
      </p:sp>
      <p:sp>
        <p:nvSpPr>
          <p:cNvPr id="7" name="Tijdelijke aanduiding voor voettekst 4" hidden="0"/>
          <p:cNvSpPr>
            <a:spLocks noGrp="1"/>
          </p:cNvSpPr>
          <p:nvPr isPhoto="0" userDrawn="0">
            <p:ph type="ftr" sz="quarter" idx="11" hasCustomPrompt="0"/>
          </p:nvPr>
        </p:nvSpPr>
        <p:spPr bwMode="auto"/>
        <p:txBody>
          <a:bodyPr/>
          <a:lstStyle/>
          <a:p>
            <a:pPr>
              <a:defRPr/>
            </a:pPr>
            <a:endParaRPr lang="nl-NL"/>
          </a:p>
        </p:txBody>
      </p:sp>
      <p:sp>
        <p:nvSpPr>
          <p:cNvPr id="8" name="Tijdelijke aanduiding voor dianummer 5" hidden="0"/>
          <p:cNvSpPr>
            <a:spLocks noGrp="1"/>
          </p:cNvSpPr>
          <p:nvPr isPhoto="0" userDrawn="0">
            <p:ph type="sldNum" sz="quarter" idx="12" hasCustomPrompt="0"/>
          </p:nvPr>
        </p:nvSpPr>
        <p:spPr bwMode="auto"/>
        <p:txBody>
          <a:bodyPr/>
          <a:lstStyle/>
          <a:p>
            <a:pPr>
              <a:defRPr/>
            </a:pPr>
            <a:fld id="{C04DE862-84AD-4E74-A82B-6979C0BADDCB}" type="slidenum">
              <a:t>‹nr.›</a:t>
            </a:fld>
            <a:endParaRPr lang="nl-NL"/>
          </a:p>
        </p:txBody>
      </p:sp>
    </p:spTree>
  </p:cSld>
  <p:clrMapOvr>
    <a:masterClrMapping/>
  </p:clrMapOvr>
  <p:hf dt="1" ftr="1" hdr="1" sldNum="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secHead" userDrawn="1">
  <p:cSld name="Sectiekop">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a:xfrm>
            <a:off x="831850" y="1709738"/>
            <a:ext cx="10515600" cy="2852737"/>
          </a:xfrm>
        </p:spPr>
        <p:txBody>
          <a:bodyPr anchor="b"/>
          <a:lstStyle>
            <a:lvl1pPr>
              <a:defRPr sz="6000"/>
            </a:lvl1pPr>
          </a:lstStyle>
          <a:p>
            <a:pPr>
              <a:defRPr/>
            </a:pPr>
            <a:r>
              <a:rPr lang="nl-NL"/>
              <a:t>Klik om stijl te bewerken</a:t>
            </a:r>
            <a:endParaRPr/>
          </a:p>
        </p:txBody>
      </p:sp>
      <p:sp>
        <p:nvSpPr>
          <p:cNvPr id="5" name="Tijdelijke aanduiding voor tekst 2" hidden="0"/>
          <p:cNvSpPr>
            <a:spLocks noGrp="1"/>
          </p:cNvSpPr>
          <p:nvPr isPhoto="0" userDrawn="0">
            <p:ph type="body" idx="1" hasCustomPrompt="0"/>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nl-NL"/>
              <a:t>Klikken om de tekststijl van het model te bewerken</a:t>
            </a:r>
            <a:endParaRPr/>
          </a:p>
        </p:txBody>
      </p:sp>
      <p:sp>
        <p:nvSpPr>
          <p:cNvPr id="6" name="Tijdelijke aanduiding voor datum 3" hidden="0"/>
          <p:cNvSpPr>
            <a:spLocks noGrp="1"/>
          </p:cNvSpPr>
          <p:nvPr isPhoto="0" userDrawn="0">
            <p:ph type="dt" sz="half" idx="10" hasCustomPrompt="0"/>
          </p:nvPr>
        </p:nvSpPr>
        <p:spPr bwMode="auto"/>
        <p:txBody>
          <a:bodyPr/>
          <a:lstStyle/>
          <a:p>
            <a:pPr>
              <a:defRPr/>
            </a:pPr>
            <a:fld id="{D6F4657E-67D1-4717-92E7-7569A54B79C0}" type="datetimeFigureOut">
              <a:t>18-9-2023</a:t>
            </a:fld>
            <a:endParaRPr lang="nl-NL"/>
          </a:p>
        </p:txBody>
      </p:sp>
      <p:sp>
        <p:nvSpPr>
          <p:cNvPr id="7" name="Tijdelijke aanduiding voor voettekst 4" hidden="0"/>
          <p:cNvSpPr>
            <a:spLocks noGrp="1"/>
          </p:cNvSpPr>
          <p:nvPr isPhoto="0" userDrawn="0">
            <p:ph type="ftr" sz="quarter" idx="11" hasCustomPrompt="0"/>
          </p:nvPr>
        </p:nvSpPr>
        <p:spPr bwMode="auto"/>
        <p:txBody>
          <a:bodyPr/>
          <a:lstStyle/>
          <a:p>
            <a:pPr>
              <a:defRPr/>
            </a:pPr>
            <a:endParaRPr lang="nl-NL"/>
          </a:p>
        </p:txBody>
      </p:sp>
      <p:sp>
        <p:nvSpPr>
          <p:cNvPr id="8" name="Tijdelijke aanduiding voor dianummer 5" hidden="0"/>
          <p:cNvSpPr>
            <a:spLocks noGrp="1"/>
          </p:cNvSpPr>
          <p:nvPr isPhoto="0" userDrawn="0">
            <p:ph type="sldNum" sz="quarter" idx="12" hasCustomPrompt="0"/>
          </p:nvPr>
        </p:nvSpPr>
        <p:spPr bwMode="auto"/>
        <p:txBody>
          <a:bodyPr/>
          <a:lstStyle/>
          <a:p>
            <a:pPr>
              <a:defRPr/>
            </a:pPr>
            <a:fld id="{8ED74334-C598-4B39-B916-77FB40922447}" type="slidenum">
              <a:t>‹nr.›</a:t>
            </a:fld>
            <a:endParaRPr lang="nl-NL"/>
          </a:p>
        </p:txBody>
      </p:sp>
    </p:spTree>
  </p:cSld>
  <p:clrMapOvr>
    <a:masterClrMapping/>
  </p:clrMapOvr>
  <p:hf dt="1" ftr="1" hdr="1" sldNum="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Obj" userDrawn="1">
  <p:cSld name="Inhoud van twee">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p:txBody>
          <a:bodyPr/>
          <a:lstStyle/>
          <a:p>
            <a:pPr>
              <a:defRPr/>
            </a:pPr>
            <a:r>
              <a:rPr lang="nl-NL"/>
              <a:t>Klik om stijl te bewerken</a:t>
            </a:r>
            <a:endParaRPr/>
          </a:p>
        </p:txBody>
      </p:sp>
      <p:sp>
        <p:nvSpPr>
          <p:cNvPr id="5" name="Tijdelijke aanduiding voor inhoud 2" hidden="0"/>
          <p:cNvSpPr>
            <a:spLocks noGrp="1"/>
          </p:cNvSpPr>
          <p:nvPr isPhoto="0" userDrawn="0">
            <p:ph sz="half" idx="1" hasCustomPrompt="0"/>
          </p:nvPr>
        </p:nvSpPr>
        <p:spPr bwMode="auto">
          <a:xfrm>
            <a:off x="838200" y="1825625"/>
            <a:ext cx="5181600" cy="4351338"/>
          </a:xfrm>
        </p:spPr>
        <p:txBody>
          <a:bodyPr/>
          <a:lstStyle/>
          <a:p>
            <a:pPr lvl="0">
              <a:defRPr/>
            </a:pPr>
            <a:r>
              <a:rPr lang="nl-NL"/>
              <a:t>Klikken om de tekststijl van het model te bewerken</a:t>
            </a:r>
            <a:endParaRPr/>
          </a:p>
          <a:p>
            <a:pPr lvl="1">
              <a:defRPr/>
            </a:pPr>
            <a:r>
              <a:rPr lang="nl-NL"/>
              <a:t>Tweede niveau</a:t>
            </a:r>
            <a:endParaRPr/>
          </a:p>
          <a:p>
            <a:pPr lvl="2">
              <a:defRPr/>
            </a:pPr>
            <a:r>
              <a:rPr lang="nl-NL"/>
              <a:t>Derde niveau</a:t>
            </a:r>
            <a:endParaRPr/>
          </a:p>
          <a:p>
            <a:pPr lvl="3">
              <a:defRPr/>
            </a:pPr>
            <a:r>
              <a:rPr lang="nl-NL"/>
              <a:t>Vierde niveau</a:t>
            </a:r>
            <a:endParaRPr/>
          </a:p>
          <a:p>
            <a:pPr lvl="4">
              <a:defRPr/>
            </a:pPr>
            <a:r>
              <a:rPr lang="nl-NL"/>
              <a:t>Vijfde niveau</a:t>
            </a:r>
            <a:endParaRPr/>
          </a:p>
        </p:txBody>
      </p:sp>
      <p:sp>
        <p:nvSpPr>
          <p:cNvPr id="6" name="Tijdelijke aanduiding voor inhoud 3" hidden="0"/>
          <p:cNvSpPr>
            <a:spLocks noGrp="1"/>
          </p:cNvSpPr>
          <p:nvPr isPhoto="0" userDrawn="0">
            <p:ph sz="half" idx="2" hasCustomPrompt="0"/>
          </p:nvPr>
        </p:nvSpPr>
        <p:spPr bwMode="auto">
          <a:xfrm>
            <a:off x="6172200" y="1825625"/>
            <a:ext cx="5181600" cy="4351338"/>
          </a:xfrm>
        </p:spPr>
        <p:txBody>
          <a:bodyPr/>
          <a:lstStyle/>
          <a:p>
            <a:pPr lvl="0">
              <a:defRPr/>
            </a:pPr>
            <a:r>
              <a:rPr lang="nl-NL"/>
              <a:t>Klikken om de tekststijl van het model te bewerken</a:t>
            </a:r>
            <a:endParaRPr/>
          </a:p>
          <a:p>
            <a:pPr lvl="1">
              <a:defRPr/>
            </a:pPr>
            <a:r>
              <a:rPr lang="nl-NL"/>
              <a:t>Tweede niveau</a:t>
            </a:r>
            <a:endParaRPr/>
          </a:p>
          <a:p>
            <a:pPr lvl="2">
              <a:defRPr/>
            </a:pPr>
            <a:r>
              <a:rPr lang="nl-NL"/>
              <a:t>Derde niveau</a:t>
            </a:r>
            <a:endParaRPr/>
          </a:p>
          <a:p>
            <a:pPr lvl="3">
              <a:defRPr/>
            </a:pPr>
            <a:r>
              <a:rPr lang="nl-NL"/>
              <a:t>Vierde niveau</a:t>
            </a:r>
            <a:endParaRPr/>
          </a:p>
          <a:p>
            <a:pPr lvl="4">
              <a:defRPr/>
            </a:pPr>
            <a:r>
              <a:rPr lang="nl-NL"/>
              <a:t>Vijfde niveau</a:t>
            </a:r>
            <a:endParaRPr/>
          </a:p>
        </p:txBody>
      </p:sp>
      <p:sp>
        <p:nvSpPr>
          <p:cNvPr id="7" name="Tijdelijke aanduiding voor datum 4" hidden="0"/>
          <p:cNvSpPr>
            <a:spLocks noGrp="1"/>
          </p:cNvSpPr>
          <p:nvPr isPhoto="0" userDrawn="0">
            <p:ph type="dt" sz="half" idx="10" hasCustomPrompt="0"/>
          </p:nvPr>
        </p:nvSpPr>
        <p:spPr bwMode="auto"/>
        <p:txBody>
          <a:bodyPr/>
          <a:lstStyle/>
          <a:p>
            <a:pPr>
              <a:defRPr/>
            </a:pPr>
            <a:fld id="{D6F4657E-67D1-4717-92E7-7569A54B79C0}" type="datetimeFigureOut">
              <a:t>18-9-2023</a:t>
            </a:fld>
            <a:endParaRPr lang="nl-NL"/>
          </a:p>
        </p:txBody>
      </p:sp>
      <p:sp>
        <p:nvSpPr>
          <p:cNvPr id="8" name="Tijdelijke aanduiding voor voettekst 5" hidden="0"/>
          <p:cNvSpPr>
            <a:spLocks noGrp="1"/>
          </p:cNvSpPr>
          <p:nvPr isPhoto="0" userDrawn="0">
            <p:ph type="ftr" sz="quarter" idx="11" hasCustomPrompt="0"/>
          </p:nvPr>
        </p:nvSpPr>
        <p:spPr bwMode="auto"/>
        <p:txBody>
          <a:bodyPr/>
          <a:lstStyle/>
          <a:p>
            <a:pPr>
              <a:defRPr/>
            </a:pPr>
            <a:endParaRPr lang="nl-NL"/>
          </a:p>
        </p:txBody>
      </p:sp>
      <p:sp>
        <p:nvSpPr>
          <p:cNvPr id="9" name="Tijdelijke aanduiding voor dianummer 6" hidden="0"/>
          <p:cNvSpPr>
            <a:spLocks noGrp="1"/>
          </p:cNvSpPr>
          <p:nvPr isPhoto="0" userDrawn="0">
            <p:ph type="sldNum" sz="quarter" idx="12" hasCustomPrompt="0"/>
          </p:nvPr>
        </p:nvSpPr>
        <p:spPr bwMode="auto"/>
        <p:txBody>
          <a:bodyPr/>
          <a:lstStyle/>
          <a:p>
            <a:pPr>
              <a:defRPr/>
            </a:pPr>
            <a:fld id="{8ED74334-C598-4B39-B916-77FB40922447}" type="slidenum">
              <a:t>‹nr.›</a:t>
            </a:fld>
            <a:endParaRPr lang="nl-NL"/>
          </a:p>
        </p:txBody>
      </p:sp>
    </p:spTree>
  </p:cSld>
  <p:clrMapOvr>
    <a:masterClrMapping/>
  </p:clrMapOvr>
  <p:hf dt="1" ftr="1" hdr="1" sldNum="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TxTwoObj" userDrawn="1">
  <p:cSld name="Vergelijking">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a:xfrm>
            <a:off x="839788" y="365125"/>
            <a:ext cx="10515600" cy="1325563"/>
          </a:xfrm>
        </p:spPr>
        <p:txBody>
          <a:bodyPr/>
          <a:lstStyle/>
          <a:p>
            <a:pPr>
              <a:defRPr/>
            </a:pPr>
            <a:r>
              <a:rPr lang="nl-NL"/>
              <a:t>Klik om stijl te bewerken</a:t>
            </a:r>
            <a:endParaRPr/>
          </a:p>
        </p:txBody>
      </p:sp>
      <p:sp>
        <p:nvSpPr>
          <p:cNvPr id="5" name="Tijdelijke aanduiding voor tekst 2" hidden="0"/>
          <p:cNvSpPr>
            <a:spLocks noGrp="1"/>
          </p:cNvSpPr>
          <p:nvPr isPhoto="0" userDrawn="0">
            <p:ph type="body" idx="1" hasCustomPrompt="0"/>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nl-NL"/>
              <a:t>Klikken om de tekststijl van het model te bewerken</a:t>
            </a:r>
            <a:endParaRPr/>
          </a:p>
        </p:txBody>
      </p:sp>
      <p:sp>
        <p:nvSpPr>
          <p:cNvPr id="6" name="Tijdelijke aanduiding voor inhoud 3" hidden="0"/>
          <p:cNvSpPr>
            <a:spLocks noGrp="1"/>
          </p:cNvSpPr>
          <p:nvPr isPhoto="0" userDrawn="0">
            <p:ph sz="half" idx="2" hasCustomPrompt="0"/>
          </p:nvPr>
        </p:nvSpPr>
        <p:spPr bwMode="auto">
          <a:xfrm>
            <a:off x="839788" y="2505074"/>
            <a:ext cx="5157787" cy="3684588"/>
          </a:xfrm>
        </p:spPr>
        <p:txBody>
          <a:bodyPr/>
          <a:lstStyle/>
          <a:p>
            <a:pPr lvl="0">
              <a:defRPr/>
            </a:pPr>
            <a:r>
              <a:rPr lang="nl-NL"/>
              <a:t>Klikken om de tekststijl van het model te bewerken</a:t>
            </a:r>
            <a:endParaRPr/>
          </a:p>
          <a:p>
            <a:pPr lvl="1">
              <a:defRPr/>
            </a:pPr>
            <a:r>
              <a:rPr lang="nl-NL"/>
              <a:t>Tweede niveau</a:t>
            </a:r>
            <a:endParaRPr/>
          </a:p>
          <a:p>
            <a:pPr lvl="2">
              <a:defRPr/>
            </a:pPr>
            <a:r>
              <a:rPr lang="nl-NL"/>
              <a:t>Derde niveau</a:t>
            </a:r>
            <a:endParaRPr/>
          </a:p>
          <a:p>
            <a:pPr lvl="3">
              <a:defRPr/>
            </a:pPr>
            <a:r>
              <a:rPr lang="nl-NL"/>
              <a:t>Vierde niveau</a:t>
            </a:r>
            <a:endParaRPr/>
          </a:p>
          <a:p>
            <a:pPr lvl="4">
              <a:defRPr/>
            </a:pPr>
            <a:r>
              <a:rPr lang="nl-NL"/>
              <a:t>Vijfde niveau</a:t>
            </a:r>
            <a:endParaRPr/>
          </a:p>
        </p:txBody>
      </p:sp>
      <p:sp>
        <p:nvSpPr>
          <p:cNvPr id="7" name="Tijdelijke aanduiding voor tekst 4" hidden="0"/>
          <p:cNvSpPr>
            <a:spLocks noGrp="1"/>
          </p:cNvSpPr>
          <p:nvPr isPhoto="0" userDrawn="0">
            <p:ph type="body" sz="quarter" idx="3" hasCustomPrompt="0"/>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nl-NL"/>
              <a:t>Klikken om de tekststijl van het model te bewerken</a:t>
            </a:r>
            <a:endParaRPr/>
          </a:p>
        </p:txBody>
      </p:sp>
      <p:sp>
        <p:nvSpPr>
          <p:cNvPr id="8" name="Tijdelijke aanduiding voor inhoud 5" hidden="0"/>
          <p:cNvSpPr>
            <a:spLocks noGrp="1"/>
          </p:cNvSpPr>
          <p:nvPr isPhoto="0" userDrawn="0">
            <p:ph sz="quarter" idx="4" hasCustomPrompt="0"/>
          </p:nvPr>
        </p:nvSpPr>
        <p:spPr bwMode="auto">
          <a:xfrm>
            <a:off x="6172200" y="2505074"/>
            <a:ext cx="5183188" cy="3684588"/>
          </a:xfrm>
        </p:spPr>
        <p:txBody>
          <a:bodyPr/>
          <a:lstStyle/>
          <a:p>
            <a:pPr lvl="0">
              <a:defRPr/>
            </a:pPr>
            <a:r>
              <a:rPr lang="nl-NL"/>
              <a:t>Klikken om de tekststijl van het model te bewerken</a:t>
            </a:r>
            <a:endParaRPr/>
          </a:p>
          <a:p>
            <a:pPr lvl="1">
              <a:defRPr/>
            </a:pPr>
            <a:r>
              <a:rPr lang="nl-NL"/>
              <a:t>Tweede niveau</a:t>
            </a:r>
            <a:endParaRPr/>
          </a:p>
          <a:p>
            <a:pPr lvl="2">
              <a:defRPr/>
            </a:pPr>
            <a:r>
              <a:rPr lang="nl-NL"/>
              <a:t>Derde niveau</a:t>
            </a:r>
            <a:endParaRPr/>
          </a:p>
          <a:p>
            <a:pPr lvl="3">
              <a:defRPr/>
            </a:pPr>
            <a:r>
              <a:rPr lang="nl-NL"/>
              <a:t>Vierde niveau</a:t>
            </a:r>
            <a:endParaRPr/>
          </a:p>
          <a:p>
            <a:pPr lvl="4">
              <a:defRPr/>
            </a:pPr>
            <a:r>
              <a:rPr lang="nl-NL"/>
              <a:t>Vijfde niveau</a:t>
            </a:r>
            <a:endParaRPr/>
          </a:p>
        </p:txBody>
      </p:sp>
      <p:sp>
        <p:nvSpPr>
          <p:cNvPr id="9" name="Tijdelijke aanduiding voor datum 6" hidden="0"/>
          <p:cNvSpPr>
            <a:spLocks noGrp="1"/>
          </p:cNvSpPr>
          <p:nvPr isPhoto="0" userDrawn="0">
            <p:ph type="dt" sz="half" idx="10" hasCustomPrompt="0"/>
          </p:nvPr>
        </p:nvSpPr>
        <p:spPr bwMode="auto"/>
        <p:txBody>
          <a:bodyPr/>
          <a:lstStyle/>
          <a:p>
            <a:pPr>
              <a:defRPr/>
            </a:pPr>
            <a:fld id="{D6F4657E-67D1-4717-92E7-7569A54B79C0}" type="datetimeFigureOut">
              <a:t>18-9-2023</a:t>
            </a:fld>
            <a:endParaRPr lang="nl-NL"/>
          </a:p>
        </p:txBody>
      </p:sp>
      <p:sp>
        <p:nvSpPr>
          <p:cNvPr id="10" name="Tijdelijke aanduiding voor voettekst 7" hidden="0"/>
          <p:cNvSpPr>
            <a:spLocks noGrp="1"/>
          </p:cNvSpPr>
          <p:nvPr isPhoto="0" userDrawn="0">
            <p:ph type="ftr" sz="quarter" idx="11" hasCustomPrompt="0"/>
          </p:nvPr>
        </p:nvSpPr>
        <p:spPr bwMode="auto"/>
        <p:txBody>
          <a:bodyPr/>
          <a:lstStyle/>
          <a:p>
            <a:pPr>
              <a:defRPr/>
            </a:pPr>
            <a:endParaRPr lang="nl-NL"/>
          </a:p>
        </p:txBody>
      </p:sp>
      <p:sp>
        <p:nvSpPr>
          <p:cNvPr id="11" name="Tijdelijke aanduiding voor dianummer 8" hidden="0"/>
          <p:cNvSpPr>
            <a:spLocks noGrp="1"/>
          </p:cNvSpPr>
          <p:nvPr isPhoto="0" userDrawn="0">
            <p:ph type="sldNum" sz="quarter" idx="12" hasCustomPrompt="0"/>
          </p:nvPr>
        </p:nvSpPr>
        <p:spPr bwMode="auto"/>
        <p:txBody>
          <a:bodyPr/>
          <a:lstStyle/>
          <a:p>
            <a:pPr>
              <a:defRPr/>
            </a:pPr>
            <a:fld id="{8ED74334-C598-4B39-B916-77FB40922447}" type="slidenum">
              <a:t>‹nr.›</a:t>
            </a:fld>
            <a:endParaRPr lang="nl-NL"/>
          </a:p>
        </p:txBody>
      </p:sp>
    </p:spTree>
  </p:cSld>
  <p:clrMapOvr>
    <a:masterClrMapping/>
  </p:clrMapOvr>
  <p:hf dt="1" ftr="1" hdr="1" sldNum="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Only" userDrawn="1">
  <p:cSld name="Alleen titel">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p:txBody>
          <a:bodyPr/>
          <a:lstStyle/>
          <a:p>
            <a:pPr>
              <a:defRPr/>
            </a:pPr>
            <a:r>
              <a:rPr lang="nl-NL"/>
              <a:t>Klik om stijl te bewerken</a:t>
            </a:r>
            <a:endParaRPr/>
          </a:p>
        </p:txBody>
      </p:sp>
      <p:sp>
        <p:nvSpPr>
          <p:cNvPr id="5" name="Tijdelijke aanduiding voor datum 2" hidden="0"/>
          <p:cNvSpPr>
            <a:spLocks noGrp="1"/>
          </p:cNvSpPr>
          <p:nvPr isPhoto="0" userDrawn="0">
            <p:ph type="dt" sz="half" idx="10" hasCustomPrompt="0"/>
          </p:nvPr>
        </p:nvSpPr>
        <p:spPr bwMode="auto"/>
        <p:txBody>
          <a:bodyPr/>
          <a:lstStyle/>
          <a:p>
            <a:pPr>
              <a:defRPr/>
            </a:pPr>
            <a:fld id="{D6F4657E-67D1-4717-92E7-7569A54B79C0}" type="datetimeFigureOut">
              <a:t>18-9-2023</a:t>
            </a:fld>
            <a:endParaRPr lang="nl-NL"/>
          </a:p>
        </p:txBody>
      </p:sp>
      <p:sp>
        <p:nvSpPr>
          <p:cNvPr id="6" name="Tijdelijke aanduiding voor voettekst 3" hidden="0"/>
          <p:cNvSpPr>
            <a:spLocks noGrp="1"/>
          </p:cNvSpPr>
          <p:nvPr isPhoto="0" userDrawn="0">
            <p:ph type="ftr" sz="quarter" idx="11" hasCustomPrompt="0"/>
          </p:nvPr>
        </p:nvSpPr>
        <p:spPr bwMode="auto"/>
        <p:txBody>
          <a:bodyPr/>
          <a:lstStyle/>
          <a:p>
            <a:pPr>
              <a:defRPr/>
            </a:pPr>
            <a:endParaRPr lang="nl-NL"/>
          </a:p>
        </p:txBody>
      </p:sp>
      <p:sp>
        <p:nvSpPr>
          <p:cNvPr id="7" name="Tijdelijke aanduiding voor dianummer 4" hidden="0"/>
          <p:cNvSpPr>
            <a:spLocks noGrp="1"/>
          </p:cNvSpPr>
          <p:nvPr isPhoto="0" userDrawn="0">
            <p:ph type="sldNum" sz="quarter" idx="12" hasCustomPrompt="0"/>
          </p:nvPr>
        </p:nvSpPr>
        <p:spPr bwMode="auto"/>
        <p:txBody>
          <a:bodyPr/>
          <a:lstStyle/>
          <a:p>
            <a:pPr>
              <a:defRPr/>
            </a:pPr>
            <a:fld id="{8ED74334-C598-4B39-B916-77FB40922447}" type="slidenum">
              <a:t>‹nr.›</a:t>
            </a:fld>
            <a:endParaRPr lang="nl-NL"/>
          </a:p>
        </p:txBody>
      </p:sp>
    </p:spTree>
  </p:cSld>
  <p:clrMapOvr>
    <a:masterClrMapping/>
  </p:clrMapOvr>
  <p:hf dt="1" ftr="1" hdr="1" sldNum="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blank" userDrawn="1">
  <p:cSld name="Leeg">
    <p:spTree>
      <p:nvGrpSpPr>
        <p:cNvPr id="1" name="" hidden="0"/>
        <p:cNvGrpSpPr/>
        <p:nvPr isPhoto="0" userDrawn="0"/>
      </p:nvGrpSpPr>
      <p:grpSpPr bwMode="auto">
        <a:xfrm>
          <a:off x="0" y="0"/>
          <a:ext cx="0" cy="0"/>
          <a:chOff x="0" y="0"/>
          <a:chExt cx="0" cy="0"/>
        </a:xfrm>
      </p:grpSpPr>
      <p:sp>
        <p:nvSpPr>
          <p:cNvPr id="4" name="Tijdelijke aanduiding voor datum 1" hidden="0"/>
          <p:cNvSpPr>
            <a:spLocks noGrp="1"/>
          </p:cNvSpPr>
          <p:nvPr isPhoto="0" userDrawn="0">
            <p:ph type="dt" sz="half" idx="10" hasCustomPrompt="0"/>
          </p:nvPr>
        </p:nvSpPr>
        <p:spPr bwMode="auto"/>
        <p:txBody>
          <a:bodyPr/>
          <a:lstStyle/>
          <a:p>
            <a:pPr>
              <a:defRPr/>
            </a:pPr>
            <a:fld id="{D6F4657E-67D1-4717-92E7-7569A54B79C0}" type="datetimeFigureOut">
              <a:t>18-9-2023</a:t>
            </a:fld>
            <a:endParaRPr lang="nl-NL"/>
          </a:p>
        </p:txBody>
      </p:sp>
      <p:sp>
        <p:nvSpPr>
          <p:cNvPr id="5" name="Tijdelijke aanduiding voor voettekst 2" hidden="0"/>
          <p:cNvSpPr>
            <a:spLocks noGrp="1"/>
          </p:cNvSpPr>
          <p:nvPr isPhoto="0" userDrawn="0">
            <p:ph type="ftr" sz="quarter" idx="11" hasCustomPrompt="0"/>
          </p:nvPr>
        </p:nvSpPr>
        <p:spPr bwMode="auto"/>
        <p:txBody>
          <a:bodyPr/>
          <a:lstStyle/>
          <a:p>
            <a:pPr>
              <a:defRPr/>
            </a:pPr>
            <a:endParaRPr lang="nl-NL"/>
          </a:p>
        </p:txBody>
      </p:sp>
      <p:sp>
        <p:nvSpPr>
          <p:cNvPr id="6" name="Tijdelijke aanduiding voor dianummer 3" hidden="0"/>
          <p:cNvSpPr>
            <a:spLocks noGrp="1"/>
          </p:cNvSpPr>
          <p:nvPr isPhoto="0" userDrawn="0">
            <p:ph type="sldNum" sz="quarter" idx="12" hasCustomPrompt="0"/>
          </p:nvPr>
        </p:nvSpPr>
        <p:spPr bwMode="auto"/>
        <p:txBody>
          <a:bodyPr/>
          <a:lstStyle/>
          <a:p>
            <a:pPr>
              <a:defRPr/>
            </a:pPr>
            <a:fld id="{8ED74334-C598-4B39-B916-77FB40922447}" type="slidenum">
              <a:t>‹nr.›</a:t>
            </a:fld>
            <a:endParaRPr lang="nl-NL"/>
          </a:p>
        </p:txBody>
      </p:sp>
    </p:spTree>
  </p:cSld>
  <p:clrMapOvr>
    <a:masterClrMapping/>
  </p:clrMapOvr>
  <p:hf dt="1" ftr="1" hdr="1" sldNum="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Tx" userDrawn="1">
  <p:cSld name="Inhoud met bijschrift">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a:xfrm>
            <a:off x="839788" y="457200"/>
            <a:ext cx="3932237" cy="1600200"/>
          </a:xfrm>
        </p:spPr>
        <p:txBody>
          <a:bodyPr anchor="b"/>
          <a:lstStyle>
            <a:lvl1pPr>
              <a:defRPr sz="3200"/>
            </a:lvl1pPr>
          </a:lstStyle>
          <a:p>
            <a:pPr>
              <a:defRPr/>
            </a:pPr>
            <a:r>
              <a:rPr lang="nl-NL"/>
              <a:t>Klik om stijl te bewerken</a:t>
            </a:r>
            <a:endParaRPr/>
          </a:p>
        </p:txBody>
      </p:sp>
      <p:sp>
        <p:nvSpPr>
          <p:cNvPr id="5" name="Tijdelijke aanduiding voor inhoud 2" hidden="0"/>
          <p:cNvSpPr>
            <a:spLocks noGrp="1"/>
          </p:cNvSpPr>
          <p:nvPr isPhoto="0" userDrawn="0">
            <p:ph idx="1" hasCustomPrompt="0"/>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nl-NL"/>
              <a:t>Klikken om de tekststijl van het model te bewerken</a:t>
            </a:r>
            <a:endParaRPr/>
          </a:p>
          <a:p>
            <a:pPr lvl="1">
              <a:defRPr/>
            </a:pPr>
            <a:r>
              <a:rPr lang="nl-NL"/>
              <a:t>Tweede niveau</a:t>
            </a:r>
            <a:endParaRPr/>
          </a:p>
          <a:p>
            <a:pPr lvl="2">
              <a:defRPr/>
            </a:pPr>
            <a:r>
              <a:rPr lang="nl-NL"/>
              <a:t>Derde niveau</a:t>
            </a:r>
            <a:endParaRPr/>
          </a:p>
          <a:p>
            <a:pPr lvl="3">
              <a:defRPr/>
            </a:pPr>
            <a:r>
              <a:rPr lang="nl-NL"/>
              <a:t>Vierde niveau</a:t>
            </a:r>
            <a:endParaRPr/>
          </a:p>
          <a:p>
            <a:pPr lvl="4">
              <a:defRPr/>
            </a:pPr>
            <a:r>
              <a:rPr lang="nl-NL"/>
              <a:t>Vijfde niveau</a:t>
            </a:r>
            <a:endParaRPr/>
          </a:p>
        </p:txBody>
      </p:sp>
      <p:sp>
        <p:nvSpPr>
          <p:cNvPr id="6" name="Tijdelijke aanduiding voor tekst 3" hidden="0"/>
          <p:cNvSpPr>
            <a:spLocks noGrp="1"/>
          </p:cNvSpPr>
          <p:nvPr isPhoto="0" userDrawn="0">
            <p:ph type="body" sz="half" idx="2" hasCustomPrompt="0"/>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nl-NL"/>
              <a:t>Klikken om de tekststijl van het model te bewerken</a:t>
            </a:r>
            <a:endParaRPr/>
          </a:p>
        </p:txBody>
      </p:sp>
      <p:sp>
        <p:nvSpPr>
          <p:cNvPr id="7" name="Tijdelijke aanduiding voor datum 4" hidden="0"/>
          <p:cNvSpPr>
            <a:spLocks noGrp="1"/>
          </p:cNvSpPr>
          <p:nvPr isPhoto="0" userDrawn="0">
            <p:ph type="dt" sz="half" idx="10" hasCustomPrompt="0"/>
          </p:nvPr>
        </p:nvSpPr>
        <p:spPr bwMode="auto"/>
        <p:txBody>
          <a:bodyPr/>
          <a:lstStyle/>
          <a:p>
            <a:pPr>
              <a:defRPr/>
            </a:pPr>
            <a:fld id="{D6F4657E-67D1-4717-92E7-7569A54B79C0}" type="datetimeFigureOut">
              <a:t>18-9-2023</a:t>
            </a:fld>
            <a:endParaRPr lang="nl-NL"/>
          </a:p>
        </p:txBody>
      </p:sp>
      <p:sp>
        <p:nvSpPr>
          <p:cNvPr id="8" name="Tijdelijke aanduiding voor voettekst 5" hidden="0"/>
          <p:cNvSpPr>
            <a:spLocks noGrp="1"/>
          </p:cNvSpPr>
          <p:nvPr isPhoto="0" userDrawn="0">
            <p:ph type="ftr" sz="quarter" idx="11" hasCustomPrompt="0"/>
          </p:nvPr>
        </p:nvSpPr>
        <p:spPr bwMode="auto"/>
        <p:txBody>
          <a:bodyPr/>
          <a:lstStyle/>
          <a:p>
            <a:pPr>
              <a:defRPr/>
            </a:pPr>
            <a:endParaRPr lang="nl-NL"/>
          </a:p>
        </p:txBody>
      </p:sp>
      <p:sp>
        <p:nvSpPr>
          <p:cNvPr id="9" name="Tijdelijke aanduiding voor dianummer 6" hidden="0"/>
          <p:cNvSpPr>
            <a:spLocks noGrp="1"/>
          </p:cNvSpPr>
          <p:nvPr isPhoto="0" userDrawn="0">
            <p:ph type="sldNum" sz="quarter" idx="12" hasCustomPrompt="0"/>
          </p:nvPr>
        </p:nvSpPr>
        <p:spPr bwMode="auto"/>
        <p:txBody>
          <a:bodyPr/>
          <a:lstStyle/>
          <a:p>
            <a:pPr>
              <a:defRPr/>
            </a:pPr>
            <a:fld id="{8ED74334-C598-4B39-B916-77FB40922447}" type="slidenum">
              <a:t>‹nr.›</a:t>
            </a:fld>
            <a:endParaRPr lang="nl-NL"/>
          </a:p>
        </p:txBody>
      </p:sp>
    </p:spTree>
  </p:cSld>
  <p:clrMapOvr>
    <a:masterClrMapping/>
  </p:clrMapOvr>
  <p:hf dt="1" ftr="1" hdr="1" sldNum="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picTx" userDrawn="1">
  <p:cSld name="Afbeelding met bijschrift">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a:xfrm>
            <a:off x="839788" y="457200"/>
            <a:ext cx="3932237" cy="1600200"/>
          </a:xfrm>
        </p:spPr>
        <p:txBody>
          <a:bodyPr anchor="b"/>
          <a:lstStyle>
            <a:lvl1pPr>
              <a:defRPr sz="3200"/>
            </a:lvl1pPr>
          </a:lstStyle>
          <a:p>
            <a:pPr>
              <a:defRPr/>
            </a:pPr>
            <a:r>
              <a:rPr lang="nl-NL"/>
              <a:t>Klik om stijl te bewerken</a:t>
            </a:r>
            <a:endParaRPr/>
          </a:p>
        </p:txBody>
      </p:sp>
      <p:sp>
        <p:nvSpPr>
          <p:cNvPr id="5" name="Tijdelijke aanduiding voor afbeelding 2" hidden="0"/>
          <p:cNvSpPr>
            <a:spLocks noGrp="1"/>
          </p:cNvSpPr>
          <p:nvPr isPhoto="0" userDrawn="0">
            <p:ph type="pic" idx="1" hasCustomPrompt="0"/>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nl-NL"/>
          </a:p>
        </p:txBody>
      </p:sp>
      <p:sp>
        <p:nvSpPr>
          <p:cNvPr id="6" name="Tijdelijke aanduiding voor tekst 3" hidden="0"/>
          <p:cNvSpPr>
            <a:spLocks noGrp="1"/>
          </p:cNvSpPr>
          <p:nvPr isPhoto="0" userDrawn="0">
            <p:ph type="body" sz="half" idx="2" hasCustomPrompt="0"/>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nl-NL"/>
              <a:t>Klikken om de tekststijl van het model te bewerken</a:t>
            </a:r>
            <a:endParaRPr/>
          </a:p>
        </p:txBody>
      </p:sp>
      <p:sp>
        <p:nvSpPr>
          <p:cNvPr id="7" name="Tijdelijke aanduiding voor datum 4" hidden="0"/>
          <p:cNvSpPr>
            <a:spLocks noGrp="1"/>
          </p:cNvSpPr>
          <p:nvPr isPhoto="0" userDrawn="0">
            <p:ph type="dt" sz="half" idx="10" hasCustomPrompt="0"/>
          </p:nvPr>
        </p:nvSpPr>
        <p:spPr bwMode="auto"/>
        <p:txBody>
          <a:bodyPr/>
          <a:lstStyle/>
          <a:p>
            <a:pPr>
              <a:defRPr/>
            </a:pPr>
            <a:fld id="{D6F4657E-67D1-4717-92E7-7569A54B79C0}" type="datetimeFigureOut">
              <a:t>18-9-2023</a:t>
            </a:fld>
            <a:endParaRPr lang="nl-NL"/>
          </a:p>
        </p:txBody>
      </p:sp>
      <p:sp>
        <p:nvSpPr>
          <p:cNvPr id="8" name="Tijdelijke aanduiding voor voettekst 5" hidden="0"/>
          <p:cNvSpPr>
            <a:spLocks noGrp="1"/>
          </p:cNvSpPr>
          <p:nvPr isPhoto="0" userDrawn="0">
            <p:ph type="ftr" sz="quarter" idx="11" hasCustomPrompt="0"/>
          </p:nvPr>
        </p:nvSpPr>
        <p:spPr bwMode="auto"/>
        <p:txBody>
          <a:bodyPr/>
          <a:lstStyle/>
          <a:p>
            <a:pPr>
              <a:defRPr/>
            </a:pPr>
            <a:endParaRPr lang="nl-NL"/>
          </a:p>
        </p:txBody>
      </p:sp>
      <p:sp>
        <p:nvSpPr>
          <p:cNvPr id="9" name="Tijdelijke aanduiding voor dianummer 6" hidden="0"/>
          <p:cNvSpPr>
            <a:spLocks noGrp="1"/>
          </p:cNvSpPr>
          <p:nvPr isPhoto="0" userDrawn="0">
            <p:ph type="sldNum" sz="quarter" idx="12" hasCustomPrompt="0"/>
          </p:nvPr>
        </p:nvSpPr>
        <p:spPr bwMode="auto"/>
        <p:txBody>
          <a:bodyPr/>
          <a:lstStyle/>
          <a:p>
            <a:pPr>
              <a:defRPr/>
            </a:pPr>
            <a:fld id="{8ED74334-C598-4B39-B916-77FB40922447}" type="slidenum">
              <a:t>‹nr.›</a:t>
            </a:fld>
            <a:endParaRPr lang="nl-NL"/>
          </a:p>
        </p:txBody>
      </p:sp>
    </p:spTree>
  </p:cSld>
  <p:clrMapOvr>
    <a:masterClrMapping/>
  </p:clrMapOvr>
  <p:hf dt="1" ftr="1" hdr="1" sldNum="1"/>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_rels/slideMaster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hidden="0"/>
        <p:cNvGrpSpPr/>
        <p:nvPr isPhoto="0" userDrawn="0"/>
      </p:nvGrpSpPr>
      <p:grpSpPr bwMode="auto">
        <a:xfrm>
          <a:off x="0" y="0"/>
          <a:ext cx="0" cy="0"/>
          <a:chOff x="0" y="0"/>
          <a:chExt cx="0" cy="0"/>
        </a:xfrm>
      </p:grpSpPr>
      <p:sp>
        <p:nvSpPr>
          <p:cNvPr id="4" name="Tijdelijke aanduiding voor titel 1" hidden="0"/>
          <p:cNvSpPr>
            <a:spLocks noGrp="1"/>
          </p:cNvSpPr>
          <p:nvPr isPhoto="0" userDrawn="0">
            <p:ph type="title" hasCustomPrompt="0"/>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nl-NL"/>
              <a:t>Klik om stijl te bewerken</a:t>
            </a:r>
            <a:endParaRPr/>
          </a:p>
        </p:txBody>
      </p:sp>
      <p:sp>
        <p:nvSpPr>
          <p:cNvPr id="5" name="Tijdelijke aanduiding voor tekst 2" hidden="0"/>
          <p:cNvSpPr>
            <a:spLocks noGrp="1"/>
          </p:cNvSpPr>
          <p:nvPr isPhoto="0" userDrawn="0">
            <p:ph type="body" idx="1" hasCustomPrompt="0"/>
          </p:nvPr>
        </p:nvSpPr>
        <p:spPr bwMode="auto">
          <a:xfrm>
            <a:off x="838200" y="1825625"/>
            <a:ext cx="10515600" cy="4351338"/>
          </a:xfrm>
          <a:prstGeom prst="rect">
            <a:avLst/>
          </a:prstGeom>
        </p:spPr>
        <p:txBody>
          <a:bodyPr vert="horz" lIns="91440" tIns="45720" rIns="91440" bIns="45720" rtlCol="0">
            <a:normAutofit/>
          </a:bodyPr>
          <a:lstStyle/>
          <a:p>
            <a:pPr lvl="0">
              <a:defRPr/>
            </a:pPr>
            <a:r>
              <a:rPr lang="nl-NL"/>
              <a:t>Klikken om de tekststijl van het model te bewerken</a:t>
            </a:r>
            <a:endParaRPr/>
          </a:p>
          <a:p>
            <a:pPr lvl="1">
              <a:defRPr/>
            </a:pPr>
            <a:r>
              <a:rPr lang="nl-NL"/>
              <a:t>Tweede niveau</a:t>
            </a:r>
            <a:endParaRPr/>
          </a:p>
          <a:p>
            <a:pPr lvl="2">
              <a:defRPr/>
            </a:pPr>
            <a:r>
              <a:rPr lang="nl-NL"/>
              <a:t>Derde niveau</a:t>
            </a:r>
            <a:endParaRPr/>
          </a:p>
          <a:p>
            <a:pPr lvl="3">
              <a:defRPr/>
            </a:pPr>
            <a:r>
              <a:rPr lang="nl-NL"/>
              <a:t>Vierde niveau</a:t>
            </a:r>
            <a:endParaRPr/>
          </a:p>
          <a:p>
            <a:pPr lvl="4">
              <a:defRPr/>
            </a:pPr>
            <a:r>
              <a:rPr lang="nl-NL"/>
              <a:t>Vijfde niveau</a:t>
            </a:r>
            <a:endParaRPr/>
          </a:p>
        </p:txBody>
      </p:sp>
      <p:sp>
        <p:nvSpPr>
          <p:cNvPr id="6" name="Tijdelijke aanduiding voor datum 3" hidden="0"/>
          <p:cNvSpPr>
            <a:spLocks noGrp="1"/>
          </p:cNvSpPr>
          <p:nvPr isPhoto="0" userDrawn="0">
            <p:ph type="dt" sz="half" idx="2" hasCustomPrompt="0"/>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6F4657E-67D1-4717-92E7-7569A54B79C0}" type="datetimeFigureOut">
              <a:t>18-9-2023</a:t>
            </a:fld>
            <a:endParaRPr lang="nl-NL"/>
          </a:p>
        </p:txBody>
      </p:sp>
      <p:sp>
        <p:nvSpPr>
          <p:cNvPr id="7" name="Tijdelijke aanduiding voor voettekst 4" hidden="0"/>
          <p:cNvSpPr>
            <a:spLocks noGrp="1"/>
          </p:cNvSpPr>
          <p:nvPr isPhoto="0" userDrawn="0">
            <p:ph type="ftr" sz="quarter" idx="3" hasCustomPrompt="0"/>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nl-NL"/>
          </a:p>
        </p:txBody>
      </p:sp>
      <p:sp>
        <p:nvSpPr>
          <p:cNvPr id="8" name="Tijdelijke aanduiding voor dianummer 5" hidden="0"/>
          <p:cNvSpPr>
            <a:spLocks noGrp="1"/>
          </p:cNvSpPr>
          <p:nvPr isPhoto="0" userDrawn="0">
            <p:ph type="sldNum" sz="quarter" idx="4" hasCustomPrompt="0"/>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ED74334-C598-4B39-B916-77FB40922447}" type="slidenum">
              <a:t>‹nr.›</a:t>
            </a:fld>
            <a:endParaRPr lang="nl-NL"/>
          </a:p>
        </p:txBody>
      </p:sp>
    </p:spTree>
  </p:cSld>
  <p:clrMap accent1="accent1" accent2="accent2" accent3="accent3" accent4="accent4" accent5="accent5" accent6="accent6" bg1="lt1" bg2="lt2" folHlink="folHlink" hlink="hlink" tx1="dk1" tx2="dk2"/>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1" ftr="1" hdr="1" sldNum="1"/>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nl-NL"/>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Pr shadeToTitle="0">
        <a:gradFill>
          <a:gsLst>
            <a:gs pos="0">
              <a:schemeClr val="accent6">
                <a:lumMod val="60000"/>
                <a:lumOff val="40000"/>
              </a:schemeClr>
            </a:gs>
            <a:gs pos="14000">
              <a:schemeClr val="tx1"/>
            </a:gs>
            <a:gs pos="89000">
              <a:schemeClr val="tx1"/>
            </a:gs>
            <a:gs pos="100000">
              <a:schemeClr val="accent6">
                <a:lumMod val="60000"/>
                <a:lumOff val="40000"/>
              </a:schemeClr>
            </a:gs>
          </a:gsLst>
          <a:lin ang="5400000" scaled="0"/>
        </a:gradFill>
      </p:bgPr>
    </p:bg>
    <p:spTree>
      <p:nvGrpSpPr>
        <p:cNvPr id="1" name="" hidden="0"/>
        <p:cNvGrpSpPr/>
        <p:nvPr isPhoto="0" userDrawn="0"/>
      </p:nvGrpSpPr>
      <p:grpSpPr bwMode="auto">
        <a:xfrm>
          <a:off x="0" y="0"/>
          <a:ext cx="0" cy="0"/>
          <a:chOff x="0" y="0"/>
          <a:chExt cx="0" cy="0"/>
        </a:xfrm>
      </p:grpSpPr>
      <p:sp>
        <p:nvSpPr>
          <p:cNvPr id="4" name="Tijdelijke aanduiding voor titel 1" hidden="0"/>
          <p:cNvSpPr>
            <a:spLocks noGrp="1"/>
          </p:cNvSpPr>
          <p:nvPr isPhoto="0" userDrawn="0">
            <p:ph type="title" hasCustomPrompt="0"/>
          </p:nvPr>
        </p:nvSpPr>
        <p:spPr bwMode="auto">
          <a:xfrm>
            <a:off x="609600" y="274638"/>
            <a:ext cx="10972800" cy="1143000"/>
          </a:xfrm>
          <a:prstGeom prst="rect">
            <a:avLst/>
          </a:prstGeom>
        </p:spPr>
        <p:txBody>
          <a:bodyPr vert="horz" lIns="91440" tIns="45720" rIns="91440" bIns="45720" rtlCol="0" anchor="ctr">
            <a:normAutofit/>
          </a:bodyPr>
          <a:lstStyle/>
          <a:p>
            <a:pPr>
              <a:defRPr/>
            </a:pPr>
            <a:r>
              <a:rPr lang="nl-NL"/>
              <a:t>Klik om de stijl te bewerken</a:t>
            </a:r>
            <a:endParaRPr/>
          </a:p>
        </p:txBody>
      </p:sp>
      <p:sp>
        <p:nvSpPr>
          <p:cNvPr id="5" name="Tijdelijke aanduiding voor tekst 2" hidden="0"/>
          <p:cNvSpPr>
            <a:spLocks noGrp="1"/>
          </p:cNvSpPr>
          <p:nvPr isPhoto="0" userDrawn="0">
            <p:ph type="body" idx="1" hasCustomPrompt="0"/>
          </p:nvPr>
        </p:nvSpPr>
        <p:spPr bwMode="auto">
          <a:xfrm>
            <a:off x="609600" y="1600201"/>
            <a:ext cx="10972800" cy="4525963"/>
          </a:xfrm>
          <a:prstGeom prst="rect">
            <a:avLst/>
          </a:prstGeom>
        </p:spPr>
        <p:txBody>
          <a:bodyPr vert="horz" lIns="91440" tIns="45720" rIns="91440" bIns="45720" rtlCol="0">
            <a:normAutofit/>
          </a:bodyPr>
          <a:lstStyle/>
          <a:p>
            <a:pPr lvl="0">
              <a:defRPr/>
            </a:pPr>
            <a:r>
              <a:rPr lang="nl-NL"/>
              <a:t>Klik om de modelstijlen te bewerken</a:t>
            </a:r>
            <a:endParaRPr/>
          </a:p>
          <a:p>
            <a:pPr lvl="1">
              <a:defRPr/>
            </a:pPr>
            <a:r>
              <a:rPr lang="nl-NL"/>
              <a:t>Tweede niveau</a:t>
            </a:r>
            <a:endParaRPr/>
          </a:p>
          <a:p>
            <a:pPr lvl="2">
              <a:defRPr/>
            </a:pPr>
            <a:r>
              <a:rPr lang="nl-NL"/>
              <a:t>Derde niveau</a:t>
            </a:r>
            <a:endParaRPr/>
          </a:p>
          <a:p>
            <a:pPr lvl="3">
              <a:defRPr/>
            </a:pPr>
            <a:r>
              <a:rPr lang="nl-NL"/>
              <a:t>Vierde niveau</a:t>
            </a:r>
            <a:endParaRPr/>
          </a:p>
          <a:p>
            <a:pPr lvl="4">
              <a:defRPr/>
            </a:pPr>
            <a:r>
              <a:rPr lang="nl-NL"/>
              <a:t>Vijfde niveau</a:t>
            </a:r>
            <a:endParaRPr/>
          </a:p>
        </p:txBody>
      </p:sp>
      <p:sp>
        <p:nvSpPr>
          <p:cNvPr id="6" name="Tijdelijke aanduiding voor datum 3" hidden="0"/>
          <p:cNvSpPr>
            <a:spLocks noGrp="1"/>
          </p:cNvSpPr>
          <p:nvPr isPhoto="0" userDrawn="0">
            <p:ph type="dt" sz="half" idx="2" hasCustomPrompt="0"/>
          </p:nvPr>
        </p:nvSpPr>
        <p:spPr bwMode="auto">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958DA0B-13DA-4B3D-9936-220AC84C6975}" type="datetimeFigureOut">
              <a:t>18-9-2023</a:t>
            </a:fld>
            <a:endParaRPr lang="nl-NL"/>
          </a:p>
        </p:txBody>
      </p:sp>
      <p:sp>
        <p:nvSpPr>
          <p:cNvPr id="7" name="Tijdelijke aanduiding voor voettekst 4" hidden="0"/>
          <p:cNvSpPr>
            <a:spLocks noGrp="1"/>
          </p:cNvSpPr>
          <p:nvPr isPhoto="0" userDrawn="0">
            <p:ph type="ftr" sz="quarter" idx="3" hasCustomPrompt="0"/>
          </p:nvPr>
        </p:nvSpPr>
        <p:spPr bwMode="auto">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nl-NL"/>
          </a:p>
        </p:txBody>
      </p:sp>
      <p:sp>
        <p:nvSpPr>
          <p:cNvPr id="8" name="Tijdelijke aanduiding voor dianummer 5" hidden="0"/>
          <p:cNvSpPr>
            <a:spLocks noGrp="1"/>
          </p:cNvSpPr>
          <p:nvPr isPhoto="0" userDrawn="0">
            <p:ph type="sldNum" sz="quarter" idx="4" hasCustomPrompt="0"/>
          </p:nvPr>
        </p:nvSpPr>
        <p:spPr bwMode="auto">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04DE862-84AD-4E74-A82B-6979C0BADDCB}" type="slidenum">
              <a:t>‹nr.›</a:t>
            </a:fld>
            <a:endParaRPr lang="nl-NL"/>
          </a:p>
        </p:txBody>
      </p:sp>
    </p:spTree>
  </p:cSld>
  <p:clrMap accent1="accent1" accent2="accent2" accent3="accent3" accent4="accent4" accent5="accent5" accent6="accent6" bg1="dk1" bg2="dk2" folHlink="folHlink" hlink="hlink" tx1="lt1" tx2="lt2"/>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1" ftr="1" hdr="1" sldNum="1"/>
  <p:txStyles>
    <p:titleStyle>
      <a:lvl1pPr algn="ctr" defTabSz="914400">
        <a:spcBef>
          <a:spcPts val="0"/>
        </a:spcBef>
        <a:buNone/>
        <a:defRPr sz="4400">
          <a:solidFill>
            <a:schemeClr val="tx1"/>
          </a:solidFill>
          <a:latin typeface="+mj-lt"/>
          <a:ea typeface="+mj-ea"/>
          <a:cs typeface="+mj-cs"/>
        </a:defRPr>
      </a:lvl1pPr>
    </p:titleStyle>
    <p:bodyStyle>
      <a:lvl1pPr marL="342900" indent="-342900" algn="l" defTabSz="914400">
        <a:spcBef>
          <a:spcPts val="0"/>
        </a:spcBef>
        <a:buFont typeface="Arial"/>
        <a:buChar char="•"/>
        <a:defRPr sz="3200">
          <a:solidFill>
            <a:schemeClr val="tx1"/>
          </a:solidFill>
          <a:latin typeface="+mn-lt"/>
          <a:ea typeface="+mn-ea"/>
          <a:cs typeface="+mn-cs"/>
        </a:defRPr>
      </a:lvl1pPr>
      <a:lvl2pPr marL="742950" indent="-285750" algn="l" defTabSz="914400">
        <a:spcBef>
          <a:spcPts val="0"/>
        </a:spcBef>
        <a:buFont typeface="Arial"/>
        <a:buChar char="–"/>
        <a:defRPr sz="2800">
          <a:solidFill>
            <a:schemeClr val="tx1"/>
          </a:solidFill>
          <a:latin typeface="+mn-lt"/>
          <a:ea typeface="+mn-ea"/>
          <a:cs typeface="+mn-cs"/>
        </a:defRPr>
      </a:lvl2pPr>
      <a:lvl3pPr marL="1143000" indent="-228600" algn="l" defTabSz="914400">
        <a:spcBef>
          <a:spcPts val="0"/>
        </a:spcBef>
        <a:buFont typeface="Arial"/>
        <a:buChar char="•"/>
        <a:defRPr sz="2400">
          <a:solidFill>
            <a:schemeClr val="tx1"/>
          </a:solidFill>
          <a:latin typeface="+mn-lt"/>
          <a:ea typeface="+mn-ea"/>
          <a:cs typeface="+mn-cs"/>
        </a:defRPr>
      </a:lvl3pPr>
      <a:lvl4pPr marL="1600200" indent="-228600" algn="l" defTabSz="914400">
        <a:spcBef>
          <a:spcPts val="0"/>
        </a:spcBef>
        <a:buFont typeface="Arial"/>
        <a:buChar char="–"/>
        <a:defRPr sz="2000">
          <a:solidFill>
            <a:schemeClr val="tx1"/>
          </a:solidFill>
          <a:latin typeface="+mn-lt"/>
          <a:ea typeface="+mn-ea"/>
          <a:cs typeface="+mn-cs"/>
        </a:defRPr>
      </a:lvl4pPr>
      <a:lvl5pPr marL="2057400" indent="-228600" algn="l" defTabSz="914400">
        <a:spcBef>
          <a:spcPts val="0"/>
        </a:spcBef>
        <a:buFont typeface="Arial"/>
        <a:buChar char="»"/>
        <a:defRPr sz="2000">
          <a:solidFill>
            <a:schemeClr val="tx1"/>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p:bodyStyle>
    <p:otherStyle>
      <a:defPPr>
        <a:defRPr lang="nl-NL"/>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slide" Target="slide4.xml"/><Relationship Id="rId4" Type="http://schemas.openxmlformats.org/officeDocument/2006/relationships/slide" Target="slide5.xml"/><Relationship Id="rId5" Type="http://schemas.openxmlformats.org/officeDocument/2006/relationships/slide" Target="slide6.xml"/><Relationship Id="rId6" Type="http://schemas.openxmlformats.org/officeDocument/2006/relationships/slide" Target="slide8.xml"/><Relationship Id="rId7" Type="http://schemas.openxmlformats.org/officeDocument/2006/relationships/slide" Target="slide9.xml"/><Relationship Id="rId8" Type="http://schemas.openxmlformats.org/officeDocument/2006/relationships/slide" Target="slide10.xml"/><Relationship Id="rId9" Type="http://schemas.openxmlformats.org/officeDocument/2006/relationships/slide" Target="slide7.xml"/><Relationship Id="rId10" Type="http://schemas.openxmlformats.org/officeDocument/2006/relationships/slide" Target="slide3.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6.xml"/><Relationship Id="rId5" Type="http://schemas.openxmlformats.org/officeDocument/2006/relationships/slide" Target="slide13.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1.png"/><Relationship Id="rId4" Type="http://schemas.openxmlformats.org/officeDocument/2006/relationships/slide" Target="slide2.xml"/><Relationship Id="rId5" Type="http://schemas.openxmlformats.org/officeDocument/2006/relationships/image" Target="../media/image7.jp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image" Target="../media/image5.jpg"/><Relationship Id="rId5" Type="http://schemas.openxmlformats.org/officeDocument/2006/relationships/image" Target="../media/image8.png"/><Relationship Id="rId6" Type="http://schemas.openxmlformats.org/officeDocument/2006/relationships/image" Target="../media/image9.jpg"/><Relationship Id="rId7" Type="http://schemas.openxmlformats.org/officeDocument/2006/relationships/image" Target="../media/image10.png"/><Relationship Id="rId8" Type="http://schemas.openxmlformats.org/officeDocument/2006/relationships/image" Target="../media/image11.jp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slide" Target="slide24.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17.xml"/><Relationship Id="rId5" Type="http://schemas.openxmlformats.org/officeDocument/2006/relationships/slide" Target="slide20.xml"/><Relationship Id="rId6" Type="http://schemas.openxmlformats.org/officeDocument/2006/relationships/slide" Target="slide19.xml"/><Relationship Id="rId7" Type="http://schemas.openxmlformats.org/officeDocument/2006/relationships/slide" Target="slide18.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16.xml"/><Relationship Id="rId5" Type="http://schemas.openxmlformats.org/officeDocument/2006/relationships/slide" Target="slide15.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39.xml"/><Relationship Id="rId5" Type="http://schemas.openxmlformats.org/officeDocument/2006/relationships/slide" Target="slide16.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16.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39.xml"/><Relationship Id="rId4" Type="http://schemas.openxmlformats.org/officeDocument/2006/relationships/slide" Target="slide1.xml"/><Relationship Id="rId5" Type="http://schemas.openxmlformats.org/officeDocument/2006/relationships/slide" Target="slide2.xml"/><Relationship Id="rId6" Type="http://schemas.openxmlformats.org/officeDocument/2006/relationships/slide" Target="slide4.xml"/><Relationship Id="rId7" Type="http://schemas.openxmlformats.org/officeDocument/2006/relationships/slide" Target="slide5.xml"/><Relationship Id="rId8" Type="http://schemas.openxmlformats.org/officeDocument/2006/relationships/slide" Target="slide6.xml"/><Relationship Id="rId9" Type="http://schemas.openxmlformats.org/officeDocument/2006/relationships/slide" Target="slide7.xml"/><Relationship Id="rId10" Type="http://schemas.openxmlformats.org/officeDocument/2006/relationships/slide" Target="slide8.xml"/><Relationship Id="rId11" Type="http://schemas.openxmlformats.org/officeDocument/2006/relationships/slide" Target="slide9.xml"/><Relationship Id="rId12" Type="http://schemas.openxmlformats.org/officeDocument/2006/relationships/slide" Target="slide10.xml"/><Relationship Id="rId13" Type="http://schemas.openxmlformats.org/officeDocument/2006/relationships/slide" Target="slide12.xml"/><Relationship Id="rId14" Type="http://schemas.openxmlformats.org/officeDocument/2006/relationships/slide" Target="slide13.xml"/><Relationship Id="rId15" Type="http://schemas.openxmlformats.org/officeDocument/2006/relationships/slide" Target="slide14.xml"/><Relationship Id="rId16" Type="http://schemas.openxmlformats.org/officeDocument/2006/relationships/slide" Target="slide15.xml"/><Relationship Id="rId17" Type="http://schemas.openxmlformats.org/officeDocument/2006/relationships/slide" Target="slide16.xml"/><Relationship Id="rId18" Type="http://schemas.openxmlformats.org/officeDocument/2006/relationships/slide" Target="slide21.xml"/><Relationship Id="rId19" Type="http://schemas.openxmlformats.org/officeDocument/2006/relationships/slide" Target="slide22.xml"/><Relationship Id="rId20" Type="http://schemas.openxmlformats.org/officeDocument/2006/relationships/slide" Target="slide23.xml"/><Relationship Id="rId21" Type="http://schemas.openxmlformats.org/officeDocument/2006/relationships/slide" Target="slide24.xml"/><Relationship Id="rId22" Type="http://schemas.openxmlformats.org/officeDocument/2006/relationships/slide" Target="slide27.xml"/><Relationship Id="rId23" Type="http://schemas.openxmlformats.org/officeDocument/2006/relationships/slide" Target="slide28.xml"/><Relationship Id="rId24" Type="http://schemas.openxmlformats.org/officeDocument/2006/relationships/slide" Target="slide29.xml"/><Relationship Id="rId25" Type="http://schemas.openxmlformats.org/officeDocument/2006/relationships/slide" Target="slide30.xml"/><Relationship Id="rId26" Type="http://schemas.openxmlformats.org/officeDocument/2006/relationships/slide" Target="slide31.xml"/><Relationship Id="rId27" Type="http://schemas.openxmlformats.org/officeDocument/2006/relationships/slide" Target="slide32.xml"/><Relationship Id="rId28" Type="http://schemas.openxmlformats.org/officeDocument/2006/relationships/slide" Target="slide35.xml"/><Relationship Id="rId29" Type="http://schemas.openxmlformats.org/officeDocument/2006/relationships/slide" Target="slide36.xml"/><Relationship Id="rId30" Type="http://schemas.openxmlformats.org/officeDocument/2006/relationships/slide" Target="slide46.xml"/><Relationship Id="rId31" Type="http://schemas.openxmlformats.org/officeDocument/2006/relationships/slide" Target="slide47.xml"/><Relationship Id="rId32" Type="http://schemas.openxmlformats.org/officeDocument/2006/relationships/slide" Target="slide37.xml"/><Relationship Id="rId33" Type="http://schemas.openxmlformats.org/officeDocument/2006/relationships/slide" Target="slide38.xml"/><Relationship Id="rId34" Type="http://schemas.openxmlformats.org/officeDocument/2006/relationships/slide" Target="slide43.xml"/><Relationship Id="rId35" Type="http://schemas.openxmlformats.org/officeDocument/2006/relationships/slide" Target="slide44.xml"/><Relationship Id="rId36" Type="http://schemas.openxmlformats.org/officeDocument/2006/relationships/slide" Target="slide45.xml"/><Relationship Id="rId37" Type="http://schemas.openxmlformats.org/officeDocument/2006/relationships/slide" Target="slide50.xml"/><Relationship Id="rId38" Type="http://schemas.openxmlformats.org/officeDocument/2006/relationships/slide" Target="slide51.xml"/><Relationship Id="rId39" Type="http://schemas.openxmlformats.org/officeDocument/2006/relationships/slide" Target="slide52.xml"/><Relationship Id="rId40" Type="http://schemas.openxmlformats.org/officeDocument/2006/relationships/slide" Target="slide34.xml"/><Relationship Id="rId41" Type="http://schemas.openxmlformats.org/officeDocument/2006/relationships/slide" Target="slide48.xml"/><Relationship Id="rId42" Type="http://schemas.openxmlformats.org/officeDocument/2006/relationships/slide" Target="slide53.xml"/><Relationship Id="rId43" Type="http://schemas.openxmlformats.org/officeDocument/2006/relationships/slide" Target="slide49.xml"/><Relationship Id="rId44" Type="http://schemas.openxmlformats.org/officeDocument/2006/relationships/slide" Target="slide57.xml"/><Relationship Id="rId45" Type="http://schemas.openxmlformats.org/officeDocument/2006/relationships/slide" Target="slide55.xml"/><Relationship Id="rId46" Type="http://schemas.openxmlformats.org/officeDocument/2006/relationships/slide" Target="slide56.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16.xml"/><Relationship Id="rId5" Type="http://schemas.openxmlformats.org/officeDocument/2006/relationships/image" Target="../media/image14.jp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image" Target="../media/image15.em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image" Target="../media/image16.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image" Target="../media/image17.jpg"/><Relationship Id="rId5" Type="http://schemas.openxmlformats.org/officeDocument/2006/relationships/image" Target="../media/image18.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16.xml"/><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slide" Target="slide37.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slide" Target="slide37.xml"/><Relationship Id="rId5" Type="http://schemas.openxmlformats.org/officeDocument/2006/relationships/slide" Target="slide12.xml"/><Relationship Id="rId6" Type="http://schemas.openxmlformats.org/officeDocument/2006/relationships/slide" Target="slide51.xml"/><Relationship Id="rId7" Type="http://schemas.openxmlformats.org/officeDocument/2006/relationships/hyperlink" Target="https://doi.org/10.16309/j.cnki.issn.1007-1776.2003.03.004" TargetMode="Externa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21.emf"/><Relationship Id="rId5" Type="http://schemas.openxmlformats.org/officeDocument/2006/relationships/image" Target="../media/image22.emf"/><Relationship Id="rId6" Type="http://schemas.openxmlformats.org/officeDocument/2006/relationships/image" Target="../media/image23.emf"/><Relationship Id="rId7" Type="http://schemas.openxmlformats.org/officeDocument/2006/relationships/image" Target="../media/image24.emf"/><Relationship Id="rId8" Type="http://schemas.openxmlformats.org/officeDocument/2006/relationships/image" Target="../media/image25.em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5.xml"/><Relationship Id="rId5" Type="http://schemas.openxmlformats.org/officeDocument/2006/relationships/slide" Target="slide59.xml"/><Relationship Id="rId6" Type="http://schemas.openxmlformats.org/officeDocument/2006/relationships/hyperlink" Target="mailto:gwenaelle.fontaine@agridea.ch" TargetMode="External"/><Relationship Id="rId7" Type="http://schemas.openxmlformats.org/officeDocument/2006/relationships/hyperlink" Target="mailto:Ruth.Moser@agridea.ch" TargetMode="External"/><Relationship Id="rId8" Type="http://schemas.openxmlformats.org/officeDocument/2006/relationships/slide" Target="slide51.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37.xml"/><Relationship Id="rId5" Type="http://schemas.openxmlformats.org/officeDocument/2006/relationships/slide" Target="slide51.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46.xml"/><Relationship Id="rId5" Type="http://schemas.openxmlformats.org/officeDocument/2006/relationships/slide" Target="slide51.xml"/><Relationship Id="rId6" Type="http://schemas.openxmlformats.org/officeDocument/2006/relationships/slide" Target="slide48.xml"/><Relationship Id="rId7" Type="http://schemas.openxmlformats.org/officeDocument/2006/relationships/slide" Target="slide14.xml"/><Relationship Id="rId8" Type="http://schemas.openxmlformats.org/officeDocument/2006/relationships/slide" Target="slide21.xml"/><Relationship Id="rId9" Type="http://schemas.openxmlformats.org/officeDocument/2006/relationships/slide" Target="slide29.xml"/><Relationship Id="rId10" Type="http://schemas.openxmlformats.org/officeDocument/2006/relationships/slide" Target="slide52.xml"/><Relationship Id="rId11" Type="http://schemas.openxmlformats.org/officeDocument/2006/relationships/slide" Target="slide37.xml"/><Relationship Id="rId12" Type="http://schemas.openxmlformats.org/officeDocument/2006/relationships/slide" Target="slide33.xml"/><Relationship Id="rId13" Type="http://schemas.openxmlformats.org/officeDocument/2006/relationships/slide" Target="slide34.xml"/><Relationship Id="rId14" Type="http://schemas.openxmlformats.org/officeDocument/2006/relationships/slide" Target="slide53.xml"/><Relationship Id="rId15" Type="http://schemas.openxmlformats.org/officeDocument/2006/relationships/slide" Target="slide15.xml"/><Relationship Id="rId16" Type="http://schemas.openxmlformats.org/officeDocument/2006/relationships/slide" Target="slide16.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image" Target="../media/image26.jp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jpg"/><Relationship Id="rId11" Type="http://schemas.openxmlformats.org/officeDocument/2006/relationships/image" Target="../media/image34.jpg"/><Relationship Id="rId12" Type="http://schemas.openxmlformats.org/officeDocument/2006/relationships/image" Target="../media/image35.jp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jp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36.xml"/><Relationship Id="rId5" Type="http://schemas.openxmlformats.org/officeDocument/2006/relationships/image" Target="../media/image36.jp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 Id="rId3" Type="http://schemas.openxmlformats.org/officeDocument/2006/relationships/image" Target="../media/image1.png"/><Relationship Id="rId4" Type="http://schemas.openxmlformats.org/officeDocument/2006/relationships/slide" Target="slide2.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38.xml"/><Relationship Id="rId5" Type="http://schemas.openxmlformats.org/officeDocument/2006/relationships/slide" Target="slide39.xml"/><Relationship Id="rId6" Type="http://schemas.openxmlformats.org/officeDocument/2006/relationships/image" Target="../media/image38.jpg"/><Relationship Id="rId7" Type="http://schemas.openxmlformats.org/officeDocument/2006/relationships/image" Target="../media/image39.jpg"/><Relationship Id="rId8" Type="http://schemas.openxmlformats.org/officeDocument/2006/relationships/slide" Target="slide45.xml"/><Relationship Id="rId9" Type="http://schemas.openxmlformats.org/officeDocument/2006/relationships/image" Target="../media/image40.jpg"/><Relationship Id="rId10" Type="http://schemas.openxmlformats.org/officeDocument/2006/relationships/slide" Target="slide43.xml"/><Relationship Id="rId11" Type="http://schemas.openxmlformats.org/officeDocument/2006/relationships/image" Target="../media/image41.jpg"/><Relationship Id="rId12" Type="http://schemas.openxmlformats.org/officeDocument/2006/relationships/slide" Target="slide44.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36.xml"/><Relationship Id="rId5" Type="http://schemas.openxmlformats.org/officeDocument/2006/relationships/image" Target="../media/image42.jp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37.xml"/><Relationship Id="rId5" Type="http://schemas.openxmlformats.org/officeDocument/2006/relationships/slide" Target="slide40.xml"/><Relationship Id="rId6" Type="http://schemas.openxmlformats.org/officeDocument/2006/relationships/slide" Target="slide23.xml"/><Relationship Id="rId7" Type="http://schemas.openxmlformats.org/officeDocument/2006/relationships/slide" Target="slide59.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g"/><Relationship Id="rId6" Type="http://schemas.openxmlformats.org/officeDocument/2006/relationships/image" Target="../media/image1.png"/><Relationship Id="rId7" Type="http://schemas.openxmlformats.org/officeDocument/2006/relationships/slide" Target="slide2.xml"/><Relationship Id="rId8" Type="http://schemas.openxmlformats.org/officeDocument/2006/relationships/slide" Target="slide39.xml"/><Relationship Id="rId9" Type="http://schemas.openxmlformats.org/officeDocument/2006/relationships/slide" Target="slide40.xml"/><Relationship Id="rId10" Type="http://schemas.openxmlformats.org/officeDocument/2006/relationships/slide" Target="slide41.xml"/><Relationship Id="rId11" Type="http://schemas.openxmlformats.org/officeDocument/2006/relationships/slide" Target="slide45.xml"/><Relationship Id="rId12" Type="http://schemas.openxmlformats.org/officeDocument/2006/relationships/slide" Target="slide13.xml"/><Relationship Id="rId13" Type="http://schemas.openxmlformats.org/officeDocument/2006/relationships/slide" Target="slide14.xml"/><Relationship Id="rId14" Type="http://schemas.openxmlformats.org/officeDocument/2006/relationships/slide" Target="slide24.xml"/><Relationship Id="rId15" Type="http://schemas.openxmlformats.org/officeDocument/2006/relationships/slide" Target="slide38.xml"/><Relationship Id="rId16" Type="http://schemas.openxmlformats.org/officeDocument/2006/relationships/slide" Target="slide59.xml"/><Relationship Id="rId17" Type="http://schemas.openxmlformats.org/officeDocument/2006/relationships/slide" Target="slide25.xml"/><Relationship Id="rId18" Type="http://schemas.openxmlformats.org/officeDocument/2006/relationships/slide" Target="slide49.xml"/><Relationship Id="rId19" Type="http://schemas.openxmlformats.org/officeDocument/2006/relationships/slide" Target="slide11.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41.xml"/><Relationship Id="rId5" Type="http://schemas.openxmlformats.org/officeDocument/2006/relationships/slide" Target="slide42.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1.png"/><Relationship Id="rId4" Type="http://schemas.openxmlformats.org/officeDocument/2006/relationships/slide" Target="slide2.xml"/><Relationship Id="rId5" Type="http://schemas.openxmlformats.org/officeDocument/2006/relationships/slide" Target="slide59.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37.xml"/><Relationship Id="rId5" Type="http://schemas.openxmlformats.org/officeDocument/2006/relationships/slide" Target="slide39.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36.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36.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36.xml"/><Relationship Id="rId5" Type="http://schemas.openxmlformats.org/officeDocument/2006/relationships/image" Target="../media/image44.jp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36.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36.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36.xml"/><Relationship Id="rId5" Type="http://schemas.openxmlformats.org/officeDocument/2006/relationships/image" Target="../media/image45.jpg"/><Relationship Id="rId6" Type="http://schemas.openxmlformats.org/officeDocument/2006/relationships/image" Target="../media/image46.jp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37.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13.xml"/><Relationship Id="rId5" Type="http://schemas.openxmlformats.org/officeDocument/2006/relationships/slide" Target="slide24.xml"/><Relationship Id="rId6" Type="http://schemas.openxmlformats.org/officeDocument/2006/relationships/slide" Target="slide28.xml"/><Relationship Id="rId7" Type="http://schemas.openxmlformats.org/officeDocument/2006/relationships/slide" Target="slide59.xml"/><Relationship Id="rId8" Type="http://schemas.openxmlformats.org/officeDocument/2006/relationships/slide" Target="slide39.xml"/><Relationship Id="rId9" Type="http://schemas.openxmlformats.org/officeDocument/2006/relationships/slide" Target="slide27.xml"/><Relationship Id="rId10" Type="http://schemas.openxmlformats.org/officeDocument/2006/relationships/slide" Target="slide12.xml"/><Relationship Id="rId11" Type="http://schemas.openxmlformats.org/officeDocument/2006/relationships/slide" Target="slide23.xml"/><Relationship Id="rId12" Type="http://schemas.openxmlformats.org/officeDocument/2006/relationships/slide" Target="slide37.xml"/><Relationship Id="rId13" Type="http://schemas.openxmlformats.org/officeDocument/2006/relationships/slide" Target="slide36.xml"/><Relationship Id="rId14" Type="http://schemas.openxmlformats.org/officeDocument/2006/relationships/slide" Target="slide49.xml"/><Relationship Id="rId15" Type="http://schemas.openxmlformats.org/officeDocument/2006/relationships/slide" Target="slide51.xml"/><Relationship Id="rId16" Type="http://schemas.openxmlformats.org/officeDocument/2006/relationships/slide" Target="slide9.xml"/><Relationship Id="rId17" Type="http://schemas.openxmlformats.org/officeDocument/2006/relationships/slide" Target="slide29.xml"/><Relationship Id="rId18" Type="http://schemas.openxmlformats.org/officeDocument/2006/relationships/slide" Target="slide11.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51.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37.xml"/><Relationship Id="rId5" Type="http://schemas.openxmlformats.org/officeDocument/2006/relationships/slide" Target="slide50.xm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image" Target="../media/image47.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38.xml"/><Relationship Id="rId5" Type="http://schemas.openxmlformats.org/officeDocument/2006/relationships/image" Target="../media/image48.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image" Target="../media/image49.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image" Target="../media/image33.jpg"/><Relationship Id="rId5" Type="http://schemas.openxmlformats.org/officeDocument/2006/relationships/image" Target="../media/image1.png"/><Relationship Id="rId6" Type="http://schemas.openxmlformats.org/officeDocument/2006/relationships/slide" Target="slide2.xm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image" Target="../media/image52.jp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image" Target="../media/image5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48.xml"/><Relationship Id="rId5" Type="http://schemas.openxmlformats.org/officeDocument/2006/relationships/slide" Target="slide59.xml"/><Relationship Id="rId6" Type="http://schemas.openxmlformats.org/officeDocument/2006/relationships/slide" Target="slide24.xml"/><Relationship Id="rId7" Type="http://schemas.openxmlformats.org/officeDocument/2006/relationships/slide" Target="slide12.xml"/><Relationship Id="rId8" Type="http://schemas.openxmlformats.org/officeDocument/2006/relationships/slide" Target="slide13.xml"/><Relationship Id="rId9" Type="http://schemas.openxmlformats.org/officeDocument/2006/relationships/slide" Target="slide22.xml"/><Relationship Id="rId10" Type="http://schemas.openxmlformats.org/officeDocument/2006/relationships/slide" Target="slide49.xml"/><Relationship Id="rId11" Type="http://schemas.openxmlformats.org/officeDocument/2006/relationships/slide" Target="slide51.xml"/><Relationship Id="rId12" Type="http://schemas.openxmlformats.org/officeDocument/2006/relationships/slide" Target="slide39.xml"/><Relationship Id="rId13" Type="http://schemas.openxmlformats.org/officeDocument/2006/relationships/slide" Target="slide11.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22.xml"/><Relationship Id="rId5" Type="http://schemas.openxmlformats.org/officeDocument/2006/relationships/slide" Target="slide23.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24.xml"/><Relationship Id="rId5" Type="http://schemas.openxmlformats.org/officeDocument/2006/relationships/slide" Target="slide13.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xml"/><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hoek 45" hidden="0"/>
          <p:cNvSpPr/>
          <p:nvPr isPhoto="0" userDrawn="0"/>
        </p:nvSpPr>
        <p:spPr bwMode="auto">
          <a:xfrm>
            <a:off x="8055142" y="6242"/>
            <a:ext cx="4089916"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 name="Tekstvak 46" hidden="0"/>
          <p:cNvSpPr>
            <a:spLocks noAdjustHandles="0" noChangeArrowheads="0"/>
          </p:cNvSpPr>
          <p:nvPr isPhoto="0" userDrawn="0"/>
        </p:nvSpPr>
        <p:spPr bwMode="auto">
          <a:xfrm>
            <a:off x="8765481" y="727726"/>
            <a:ext cx="3131449" cy="553998"/>
          </a:xfrm>
          <a:prstGeom prst="rect">
            <a:avLst/>
          </a:prstGeom>
          <a:noFill/>
        </p:spPr>
        <p:txBody>
          <a:bodyPr wrap="square" rtlCol="0">
            <a:spAutoFit/>
          </a:bodyPr>
          <a:lstStyle/>
          <a:p>
            <a:pPr>
              <a:defRPr/>
            </a:pPr>
            <a:r>
              <a:rPr lang="en-GB" sz="1000" b="1"/>
              <a:t>This portal</a:t>
            </a:r>
            <a:r>
              <a:rPr lang="en-GB" sz="1000"/>
              <a:t> </a:t>
            </a:r>
            <a:r>
              <a:rPr lang="en-GB" sz="1000" i="1"/>
              <a:t>aims to help you finding your way in the growing number of available materials for finding answers to your questions and needs.  </a:t>
            </a:r>
            <a:endParaRPr lang="en-GB" sz="1000"/>
          </a:p>
        </p:txBody>
      </p:sp>
      <p:sp>
        <p:nvSpPr>
          <p:cNvPr id="6" name="Tekstvak 47" hidden="0"/>
          <p:cNvSpPr>
            <a:spLocks noAdjustHandles="0" noChangeArrowheads="0"/>
          </p:cNvSpPr>
          <p:nvPr isPhoto="0" userDrawn="0"/>
        </p:nvSpPr>
        <p:spPr bwMode="auto">
          <a:xfrm>
            <a:off x="8754976" y="1590370"/>
            <a:ext cx="3131449" cy="400110"/>
          </a:xfrm>
          <a:prstGeom prst="rect">
            <a:avLst/>
          </a:prstGeom>
          <a:noFill/>
        </p:spPr>
        <p:txBody>
          <a:bodyPr wrap="square" rtlCol="0">
            <a:spAutoFit/>
          </a:bodyPr>
          <a:lstStyle/>
          <a:p>
            <a:pPr>
              <a:defRPr/>
            </a:pPr>
            <a:r>
              <a:rPr lang="en-GB" sz="1000" b="1"/>
              <a:t>The focus</a:t>
            </a:r>
            <a:r>
              <a:rPr lang="en-GB" sz="1000"/>
              <a:t> </a:t>
            </a:r>
            <a:r>
              <a:rPr lang="en-GB" sz="1000" i="1"/>
              <a:t>is on the quality of innovation processes in which contributions of a variety of actors is required. </a:t>
            </a:r>
            <a:endParaRPr/>
          </a:p>
        </p:txBody>
      </p:sp>
      <p:sp>
        <p:nvSpPr>
          <p:cNvPr id="7" name="Tekstvak 48" hidden="0"/>
          <p:cNvSpPr>
            <a:spLocks noAdjustHandles="0" noChangeArrowheads="0"/>
          </p:cNvSpPr>
          <p:nvPr isPhoto="0" userDrawn="0"/>
        </p:nvSpPr>
        <p:spPr bwMode="auto">
          <a:xfrm>
            <a:off x="8754975" y="2299126"/>
            <a:ext cx="3228475" cy="707886"/>
          </a:xfrm>
          <a:prstGeom prst="rect">
            <a:avLst/>
          </a:prstGeom>
          <a:noFill/>
        </p:spPr>
        <p:txBody>
          <a:bodyPr wrap="square" rtlCol="0">
            <a:spAutoFit/>
          </a:bodyPr>
          <a:lstStyle/>
          <a:p>
            <a:pPr>
              <a:defRPr/>
            </a:pPr>
            <a:r>
              <a:rPr lang="en-GB" sz="1000" b="1"/>
              <a:t>The assumption</a:t>
            </a:r>
            <a:r>
              <a:rPr lang="en-GB" sz="1000"/>
              <a:t> </a:t>
            </a:r>
            <a:r>
              <a:rPr lang="en-GB" sz="1000" i="1"/>
              <a:t>is that </a:t>
            </a:r>
            <a:r>
              <a:rPr lang="en-US" sz="1000" i="1"/>
              <a:t>complex challenges require efforts of many. Solutions that work are the result of co-creation. Wherever useful, assumptions throughout the toolbox are made explicit. They are invitations for dialogue. </a:t>
            </a:r>
            <a:endParaRPr/>
          </a:p>
        </p:txBody>
      </p:sp>
      <p:sp>
        <p:nvSpPr>
          <p:cNvPr id="8" name="Tekstvak 49" hidden="0"/>
          <p:cNvSpPr>
            <a:spLocks noAdjustHandles="0" noChangeArrowheads="0"/>
          </p:cNvSpPr>
          <p:nvPr isPhoto="0" userDrawn="0"/>
        </p:nvSpPr>
        <p:spPr bwMode="auto">
          <a:xfrm>
            <a:off x="8759661" y="3320494"/>
            <a:ext cx="3228475" cy="707886"/>
          </a:xfrm>
          <a:prstGeom prst="rect">
            <a:avLst/>
          </a:prstGeom>
          <a:noFill/>
        </p:spPr>
        <p:txBody>
          <a:bodyPr wrap="square" rtlCol="0">
            <a:spAutoFit/>
          </a:bodyPr>
          <a:lstStyle/>
          <a:p>
            <a:pPr>
              <a:defRPr/>
            </a:pPr>
            <a:r>
              <a:rPr lang="en-GB" sz="1000" b="1"/>
              <a:t>Tools and methods </a:t>
            </a:r>
            <a:r>
              <a:rPr lang="en-GB" sz="1000" i="1"/>
              <a:t>are available for advisors, for trainers, and for those who set the conditions that make it possible to create new solutions together: the enablers. You can choose the entry point that fits you most.</a:t>
            </a:r>
            <a:endParaRPr/>
          </a:p>
        </p:txBody>
      </p:sp>
      <p:sp>
        <p:nvSpPr>
          <p:cNvPr id="9" name="Tekstvak 50" hidden="0"/>
          <p:cNvSpPr>
            <a:spLocks noAdjustHandles="0" noChangeArrowheads="0"/>
          </p:cNvSpPr>
          <p:nvPr isPhoto="0" userDrawn="0"/>
        </p:nvSpPr>
        <p:spPr bwMode="auto">
          <a:xfrm>
            <a:off x="8753050" y="4335548"/>
            <a:ext cx="3228475" cy="553998"/>
          </a:xfrm>
          <a:prstGeom prst="rect">
            <a:avLst/>
          </a:prstGeom>
          <a:noFill/>
        </p:spPr>
        <p:txBody>
          <a:bodyPr wrap="square" rtlCol="0">
            <a:spAutoFit/>
          </a:bodyPr>
          <a:lstStyle/>
          <a:p>
            <a:pPr>
              <a:defRPr/>
            </a:pPr>
            <a:r>
              <a:rPr lang="en-GB" sz="1000" b="1"/>
              <a:t>Examples and exercises </a:t>
            </a:r>
            <a:r>
              <a:rPr lang="en-GB" sz="1000" i="1"/>
              <a:t>are materials for studying and training. They provide insights in what interactive innovation is all about, and options for action.  </a:t>
            </a:r>
            <a:endParaRPr/>
          </a:p>
        </p:txBody>
      </p:sp>
      <p:sp>
        <p:nvSpPr>
          <p:cNvPr id="10" name="Tekstvak 51" hidden="0"/>
          <p:cNvSpPr>
            <a:spLocks noAdjustHandles="0" noChangeArrowheads="0"/>
          </p:cNvSpPr>
          <p:nvPr isPhoto="0" userDrawn="0"/>
        </p:nvSpPr>
        <p:spPr bwMode="auto">
          <a:xfrm>
            <a:off x="8753647" y="5195670"/>
            <a:ext cx="3228475" cy="553998"/>
          </a:xfrm>
          <a:prstGeom prst="rect">
            <a:avLst/>
          </a:prstGeom>
          <a:noFill/>
        </p:spPr>
        <p:txBody>
          <a:bodyPr wrap="square" rtlCol="0">
            <a:spAutoFit/>
          </a:bodyPr>
          <a:lstStyle/>
          <a:p>
            <a:pPr>
              <a:defRPr/>
            </a:pPr>
            <a:r>
              <a:rPr lang="en-GB" sz="1000" b="1"/>
              <a:t>Work in progress. </a:t>
            </a:r>
            <a:r>
              <a:rPr lang="en-GB" sz="1000" i="1"/>
              <a:t>This portal is designed to keep on growing, acknowledging that ultimate answers do not exist.</a:t>
            </a:r>
            <a:endParaRPr/>
          </a:p>
        </p:txBody>
      </p:sp>
      <p:sp>
        <p:nvSpPr>
          <p:cNvPr id="11" name="Tekstvak 11" hidden="0"/>
          <p:cNvSpPr>
            <a:spLocks noAdjustHandles="0" noChangeArrowheads="0"/>
          </p:cNvSpPr>
          <p:nvPr isPhoto="0" userDrawn="0"/>
        </p:nvSpPr>
        <p:spPr bwMode="auto">
          <a:xfrm>
            <a:off x="9497146" y="5977194"/>
            <a:ext cx="2335912" cy="830997"/>
          </a:xfrm>
          <a:prstGeom prst="rect">
            <a:avLst/>
          </a:prstGeom>
          <a:noFill/>
        </p:spPr>
        <p:txBody>
          <a:bodyPr wrap="square" rtlCol="0">
            <a:spAutoFit/>
          </a:bodyPr>
          <a:lstStyle/>
          <a:p>
            <a:pPr>
              <a:defRPr/>
            </a:pPr>
            <a:r>
              <a:rPr lang="en-GB" sz="1200" i="1">
                <a:solidFill>
                  <a:srgbClr val="C00000"/>
                </a:solidFill>
              </a:rPr>
              <a:t>Use this portal in the PowerPoint presentation mode (F5). This allows you to use the buttons for navigation.  </a:t>
            </a:r>
            <a:endParaRPr/>
          </a:p>
        </p:txBody>
      </p:sp>
      <p:grpSp>
        <p:nvGrpSpPr>
          <p:cNvPr id="12" name="Groep 14" hidden="0"/>
          <p:cNvGrpSpPr/>
          <p:nvPr isPhoto="0" userDrawn="0"/>
        </p:nvGrpSpPr>
        <p:grpSpPr bwMode="auto">
          <a:xfrm>
            <a:off x="-26492" y="0"/>
            <a:ext cx="7413093" cy="6858000"/>
            <a:chOff x="-26492" y="0"/>
            <a:chExt cx="7413093" cy="6858000"/>
          </a:xfrm>
        </p:grpSpPr>
        <p:sp>
          <p:nvSpPr>
            <p:cNvPr id="13" name="Rechthoek 36" hidden="0"/>
            <p:cNvSpPr/>
            <p:nvPr isPhoto="0" userDrawn="0"/>
          </p:nvSpPr>
          <p:spPr bwMode="auto">
            <a:xfrm>
              <a:off x="-18365"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4" name="Rechthoek 4" hidden="0"/>
            <p:cNvSpPr/>
            <p:nvPr isPhoto="0" userDrawn="0"/>
          </p:nvSpPr>
          <p:spPr bwMode="auto">
            <a:xfrm>
              <a:off x="412145" y="2262171"/>
              <a:ext cx="3355864" cy="523220"/>
            </a:xfrm>
            <a:prstGeom prst="rect">
              <a:avLst/>
            </a:prstGeom>
            <a:solidFill>
              <a:schemeClr val="accent6">
                <a:lumMod val="60000"/>
                <a:lumOff val="40000"/>
              </a:schemeClr>
            </a:solidFill>
          </p:spPr>
          <p:txBody>
            <a:bodyPr wrap="square" lIns="91440" tIns="45720" rIns="91440" bIns="45720">
              <a:spAutoFit/>
            </a:bodyPr>
            <a:lstStyle/>
            <a:p>
              <a:pPr algn="ctr">
                <a:defRPr/>
              </a:pPr>
              <a:r>
                <a:rPr lang="en-GB" sz="2800" b="1" cap="none" spc="0">
                  <a:ln w="6600">
                    <a:solidFill>
                      <a:schemeClr val="accent2"/>
                    </a:solidFill>
                    <a:prstDash val="solid"/>
                  </a:ln>
                  <a:solidFill>
                    <a:srgbClr val="FFFFFF"/>
                  </a:solidFill>
                </a:rPr>
                <a:t>Toolbox Portal</a:t>
              </a:r>
              <a:endParaRPr/>
            </a:p>
          </p:txBody>
        </p:sp>
        <p:pic>
          <p:nvPicPr>
            <p:cNvPr id="15" name="Afbeelding 6" hidden="0"/>
            <p:cNvPicPr>
              <a:picLocks noChangeAspect="1"/>
            </p:cNvPicPr>
            <p:nvPr isPhoto="0" userDrawn="0"/>
          </p:nvPicPr>
          <p:blipFill>
            <a:blip r:embed="rId2"/>
            <a:stretch/>
          </p:blipFill>
          <p:spPr bwMode="auto">
            <a:xfrm>
              <a:off x="-26492" y="127844"/>
              <a:ext cx="4381554" cy="1169022"/>
            </a:xfrm>
            <a:prstGeom prst="rect">
              <a:avLst/>
            </a:prstGeom>
          </p:spPr>
        </p:pic>
        <p:sp>
          <p:nvSpPr>
            <p:cNvPr id="16" name="Tekstvak 7" hidden="0"/>
            <p:cNvSpPr>
              <a:spLocks noAdjustHandles="0" noChangeArrowheads="0"/>
            </p:cNvSpPr>
            <p:nvPr isPhoto="0" userDrawn="0"/>
          </p:nvSpPr>
          <p:spPr bwMode="auto">
            <a:xfrm>
              <a:off x="402262" y="2964677"/>
              <a:ext cx="2370072" cy="1477328"/>
            </a:xfrm>
            <a:prstGeom prst="rect">
              <a:avLst/>
            </a:prstGeom>
            <a:noFill/>
          </p:spPr>
          <p:txBody>
            <a:bodyPr wrap="none" rtlCol="0">
              <a:spAutoFit/>
            </a:bodyPr>
            <a:lstStyle/>
            <a:p>
              <a:pPr>
                <a:defRPr/>
              </a:pPr>
              <a:r>
                <a:rPr lang="en-GB"/>
                <a:t>Focus</a:t>
              </a:r>
              <a:endParaRPr/>
            </a:p>
            <a:p>
              <a:pPr>
                <a:defRPr/>
              </a:pPr>
              <a:r>
                <a:rPr lang="en-GB"/>
                <a:t>Key questions</a:t>
              </a:r>
              <a:endParaRPr/>
            </a:p>
            <a:p>
              <a:pPr>
                <a:defRPr/>
              </a:pPr>
              <a:r>
                <a:rPr lang="en-GB"/>
                <a:t>Assumptions</a:t>
              </a:r>
              <a:endParaRPr/>
            </a:p>
            <a:p>
              <a:pPr>
                <a:defRPr/>
              </a:pPr>
              <a:r>
                <a:rPr lang="en-GB"/>
                <a:t>Tools and Methods</a:t>
              </a:r>
              <a:endParaRPr/>
            </a:p>
            <a:p>
              <a:pPr>
                <a:defRPr/>
              </a:pPr>
              <a:r>
                <a:rPr lang="en-GB"/>
                <a:t>Examples and exercises</a:t>
              </a:r>
              <a:endParaRPr/>
            </a:p>
          </p:txBody>
        </p:sp>
        <p:sp>
          <p:nvSpPr>
            <p:cNvPr id="17" name="Tekstvak 23" hidden="0"/>
            <p:cNvSpPr>
              <a:spLocks noAdjustHandles="0" noChangeArrowheads="0"/>
            </p:cNvSpPr>
            <p:nvPr isPhoto="0" userDrawn="0"/>
          </p:nvSpPr>
          <p:spPr bwMode="auto">
            <a:xfrm>
              <a:off x="402090" y="4457955"/>
              <a:ext cx="3267369" cy="1384995"/>
            </a:xfrm>
            <a:prstGeom prst="rect">
              <a:avLst/>
            </a:prstGeom>
            <a:noFill/>
          </p:spPr>
          <p:txBody>
            <a:bodyPr wrap="square" rtlCol="0">
              <a:spAutoFit/>
            </a:bodyPr>
            <a:lstStyle/>
            <a:p>
              <a:pPr>
                <a:defRPr/>
              </a:pPr>
              <a:r>
                <a:rPr lang="en-GB" sz="1200" i="1">
                  <a:solidFill>
                    <a:schemeClr val="accent6">
                      <a:lumMod val="75000"/>
                    </a:schemeClr>
                  </a:solidFill>
                </a:rPr>
                <a:t>The i2connect project is an ongoing journey:</a:t>
              </a:r>
              <a:endParaRPr/>
            </a:p>
            <a:p>
              <a:pPr>
                <a:defRPr/>
              </a:pPr>
              <a:endParaRPr lang="en-GB" sz="1200" i="1">
                <a:solidFill>
                  <a:schemeClr val="accent6">
                    <a:lumMod val="75000"/>
                  </a:schemeClr>
                </a:solidFill>
              </a:endParaRPr>
            </a:p>
            <a:p>
              <a:pPr>
                <a:defRPr/>
              </a:pPr>
              <a:r>
                <a:rPr lang="en-GB" sz="1200" i="1">
                  <a:solidFill>
                    <a:schemeClr val="accent6">
                      <a:lumMod val="75000"/>
                    </a:schemeClr>
                  </a:solidFill>
                </a:rPr>
                <a:t>The contents of this portal is to be challenged, adjusted, augmented, etc.</a:t>
              </a:r>
              <a:endParaRPr/>
            </a:p>
            <a:p>
              <a:pPr>
                <a:defRPr/>
              </a:pPr>
              <a:endParaRPr lang="en-GB" sz="1200" i="1">
                <a:solidFill>
                  <a:schemeClr val="accent6">
                    <a:lumMod val="75000"/>
                  </a:schemeClr>
                </a:solidFill>
              </a:endParaRPr>
            </a:p>
            <a:p>
              <a:pPr>
                <a:defRPr/>
              </a:pPr>
              <a:r>
                <a:rPr lang="en-GB" sz="1400" b="1" i="1" baseline="30000">
                  <a:solidFill>
                    <a:schemeClr val="accent6">
                      <a:lumMod val="75000"/>
                    </a:schemeClr>
                  </a:solidFill>
                </a:rPr>
                <a:t>18th</a:t>
              </a:r>
              <a:r>
                <a:rPr lang="en-GB" sz="1400" b="1" i="1">
                  <a:solidFill>
                    <a:schemeClr val="accent6">
                      <a:lumMod val="75000"/>
                    </a:schemeClr>
                  </a:solidFill>
                </a:rPr>
                <a:t> edition</a:t>
              </a:r>
              <a:r>
                <a:rPr lang="en-GB" sz="1000" i="1">
                  <a:solidFill>
                    <a:schemeClr val="accent6">
                      <a:lumMod val="75000"/>
                    </a:schemeClr>
                  </a:solidFill>
                </a:rPr>
                <a:t>, September 18, 2023</a:t>
              </a:r>
              <a:endParaRPr/>
            </a:p>
            <a:p>
              <a:pPr>
                <a:defRPr/>
              </a:pPr>
              <a:r>
                <a:rPr lang="en-GB" sz="1000" i="1">
                  <a:solidFill>
                    <a:schemeClr val="accent6">
                      <a:lumMod val="75000"/>
                    </a:schemeClr>
                  </a:solidFill>
                </a:rPr>
                <a:t>Eelke Wielinga (editor)</a:t>
              </a:r>
              <a:endParaRPr/>
            </a:p>
          </p:txBody>
        </p:sp>
        <p:sp>
          <p:nvSpPr>
            <p:cNvPr id="18" name="Tekstvak 58" hidden="0"/>
            <p:cNvSpPr>
              <a:spLocks noAdjustHandles="0" noChangeArrowheads="0"/>
            </p:cNvSpPr>
            <p:nvPr isPhoto="0" userDrawn="0"/>
          </p:nvSpPr>
          <p:spPr bwMode="auto">
            <a:xfrm>
              <a:off x="566610" y="1344149"/>
              <a:ext cx="3046934" cy="523220"/>
            </a:xfrm>
            <a:prstGeom prst="rect">
              <a:avLst/>
            </a:prstGeom>
            <a:noFill/>
          </p:spPr>
          <p:txBody>
            <a:bodyPr wrap="square" rtlCol="0">
              <a:spAutoFit/>
            </a:bodyPr>
            <a:lstStyle/>
            <a:p>
              <a:pPr algn="ctr">
                <a:defRPr/>
              </a:pPr>
              <a:r>
                <a:rPr lang="en-GB" sz="1400" i="1">
                  <a:solidFill>
                    <a:schemeClr val="accent6">
                      <a:lumMod val="50000"/>
                    </a:schemeClr>
                  </a:solidFill>
                </a:rPr>
                <a:t>Fuelling competences of advisors in interactive innovation processes</a:t>
              </a:r>
              <a:endParaRPr/>
            </a:p>
          </p:txBody>
        </p:sp>
        <p:grpSp>
          <p:nvGrpSpPr>
            <p:cNvPr id="19" name="Groep 9" hidden="0"/>
            <p:cNvGrpSpPr/>
            <p:nvPr isPhoto="0" userDrawn="0"/>
          </p:nvGrpSpPr>
          <p:grpSpPr bwMode="auto">
            <a:xfrm>
              <a:off x="4762467" y="381875"/>
              <a:ext cx="2622128" cy="1526891"/>
              <a:chOff x="4762467" y="381875"/>
              <a:chExt cx="2622128" cy="1526891"/>
            </a:xfrm>
          </p:grpSpPr>
          <p:grpSp>
            <p:nvGrpSpPr>
              <p:cNvPr id="20" name="Groep 80" hidden="0"/>
              <p:cNvGrpSpPr/>
              <p:nvPr isPhoto="0" userDrawn="0"/>
            </p:nvGrpSpPr>
            <p:grpSpPr bwMode="auto">
              <a:xfrm>
                <a:off x="4762467" y="381875"/>
                <a:ext cx="2622128" cy="1526891"/>
                <a:chOff x="4435672" y="2159600"/>
                <a:chExt cx="2622128" cy="1526891"/>
              </a:xfrm>
            </p:grpSpPr>
            <p:sp>
              <p:nvSpPr>
                <p:cNvPr id="21" name="Ovaal 62" hidden="0"/>
                <p:cNvSpPr/>
                <p:nvPr isPhoto="0" userDrawn="0"/>
              </p:nvSpPr>
              <p:spPr bwMode="auto">
                <a:xfrm>
                  <a:off x="4435672" y="2159600"/>
                  <a:ext cx="2622128" cy="1526891"/>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p>
              </p:txBody>
            </p:sp>
            <p:sp>
              <p:nvSpPr>
                <p:cNvPr id="22" name="Tekstvak 64" hidden="0"/>
                <p:cNvSpPr>
                  <a:spLocks noAdjustHandles="0" noChangeArrowheads="0"/>
                </p:cNvSpPr>
                <p:nvPr isPhoto="0" userDrawn="0"/>
              </p:nvSpPr>
              <p:spPr bwMode="auto">
                <a:xfrm>
                  <a:off x="5282116" y="2553713"/>
                  <a:ext cx="974177" cy="369332"/>
                </a:xfrm>
                <a:prstGeom prst="rect">
                  <a:avLst/>
                </a:prstGeom>
                <a:noFill/>
              </p:spPr>
              <p:txBody>
                <a:bodyPr wrap="none" rtlCol="0">
                  <a:spAutoFit/>
                </a:bodyPr>
                <a:lstStyle/>
                <a:p>
                  <a:pPr>
                    <a:defRPr/>
                  </a:pPr>
                  <a:r>
                    <a:rPr lang="en-GB">
                      <a:solidFill>
                        <a:srgbClr val="C00000"/>
                      </a:solidFill>
                    </a:rPr>
                    <a:t>Advisors</a:t>
                  </a:r>
                  <a:endParaRPr/>
                </a:p>
              </p:txBody>
            </p:sp>
            <p:sp>
              <p:nvSpPr>
                <p:cNvPr id="23" name="Tekstvak 74" hidden="0"/>
                <p:cNvSpPr>
                  <a:spLocks noAdjustHandles="0" noChangeArrowheads="0"/>
                </p:cNvSpPr>
                <p:nvPr isPhoto="0" userDrawn="0"/>
              </p:nvSpPr>
              <p:spPr bwMode="auto">
                <a:xfrm>
                  <a:off x="4629541" y="3013282"/>
                  <a:ext cx="2181970" cy="307777"/>
                </a:xfrm>
                <a:prstGeom prst="rect">
                  <a:avLst/>
                </a:prstGeom>
                <a:noFill/>
              </p:spPr>
              <p:txBody>
                <a:bodyPr wrap="square" rtlCol="0">
                  <a:spAutoFit/>
                </a:bodyPr>
                <a:lstStyle/>
                <a:p>
                  <a:pPr algn="ctr">
                    <a:defRPr/>
                  </a:pPr>
                  <a:r>
                    <a:rPr lang="en-GB" sz="1400"/>
                    <a:t>Innovation support agents</a:t>
                  </a:r>
                  <a:endParaRPr/>
                </a:p>
              </p:txBody>
            </p:sp>
          </p:grpSp>
          <p:sp>
            <p:nvSpPr>
              <p:cNvPr id="24" name="Actieknop: Vooruit of Volgende 84" hidden="0">
                <a:hlinkClick r:id="rId3" action="ppaction://hlinksldjump" highlightClick="1"/>
              </p:cNvPr>
              <p:cNvSpPr/>
              <p:nvPr isPhoto="0" userDrawn="0"/>
            </p:nvSpPr>
            <p:spPr bwMode="auto">
              <a:xfrm>
                <a:off x="7018541" y="1045049"/>
                <a:ext cx="262553" cy="200540"/>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nvGrpSpPr>
            <p:cNvPr id="25" name="Groep 5" hidden="0"/>
            <p:cNvGrpSpPr/>
            <p:nvPr isPhoto="0" userDrawn="0"/>
          </p:nvGrpSpPr>
          <p:grpSpPr bwMode="auto">
            <a:xfrm>
              <a:off x="4762467" y="2423125"/>
              <a:ext cx="2622128" cy="1526891"/>
              <a:chOff x="4762467" y="2423125"/>
              <a:chExt cx="2622128" cy="1526891"/>
            </a:xfrm>
          </p:grpSpPr>
          <p:grpSp>
            <p:nvGrpSpPr>
              <p:cNvPr id="26" name="Groep 81" hidden="0"/>
              <p:cNvGrpSpPr/>
              <p:nvPr isPhoto="0" userDrawn="0"/>
            </p:nvGrpSpPr>
            <p:grpSpPr bwMode="auto">
              <a:xfrm>
                <a:off x="4762467" y="2423125"/>
                <a:ext cx="2622128" cy="1526891"/>
                <a:chOff x="4435672" y="4202344"/>
                <a:chExt cx="2622128" cy="1526891"/>
              </a:xfrm>
            </p:grpSpPr>
            <p:sp>
              <p:nvSpPr>
                <p:cNvPr id="27" name="Ovaal 63" hidden="0"/>
                <p:cNvSpPr/>
                <p:nvPr isPhoto="0" userDrawn="0"/>
              </p:nvSpPr>
              <p:spPr bwMode="auto">
                <a:xfrm>
                  <a:off x="4435672" y="4202344"/>
                  <a:ext cx="2622128" cy="1526891"/>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p>
              </p:txBody>
            </p:sp>
            <p:sp>
              <p:nvSpPr>
                <p:cNvPr id="28" name="Tekstvak 65" hidden="0"/>
                <p:cNvSpPr>
                  <a:spLocks noAdjustHandles="0" noChangeArrowheads="0"/>
                </p:cNvSpPr>
                <p:nvPr isPhoto="0" userDrawn="0"/>
              </p:nvSpPr>
              <p:spPr bwMode="auto">
                <a:xfrm>
                  <a:off x="5284686" y="4596457"/>
                  <a:ext cx="924677" cy="369332"/>
                </a:xfrm>
                <a:prstGeom prst="rect">
                  <a:avLst/>
                </a:prstGeom>
                <a:noFill/>
              </p:spPr>
              <p:txBody>
                <a:bodyPr wrap="none" rtlCol="0">
                  <a:spAutoFit/>
                </a:bodyPr>
                <a:lstStyle/>
                <a:p>
                  <a:pPr algn="ctr">
                    <a:defRPr/>
                  </a:pPr>
                  <a:r>
                    <a:rPr lang="en-GB">
                      <a:solidFill>
                        <a:srgbClr val="C00000"/>
                      </a:solidFill>
                    </a:rPr>
                    <a:t>Trainers</a:t>
                  </a:r>
                  <a:endParaRPr/>
                </a:p>
              </p:txBody>
            </p:sp>
            <p:sp>
              <p:nvSpPr>
                <p:cNvPr id="29" name="Tekstvak 75" hidden="0"/>
                <p:cNvSpPr>
                  <a:spLocks noAdjustHandles="0" noChangeArrowheads="0"/>
                </p:cNvSpPr>
                <p:nvPr isPhoto="0" userDrawn="0"/>
              </p:nvSpPr>
              <p:spPr bwMode="auto">
                <a:xfrm>
                  <a:off x="5044685" y="4948507"/>
                  <a:ext cx="1416561" cy="523220"/>
                </a:xfrm>
                <a:prstGeom prst="rect">
                  <a:avLst/>
                </a:prstGeom>
                <a:noFill/>
              </p:spPr>
              <p:txBody>
                <a:bodyPr wrap="square" rtlCol="0">
                  <a:spAutoFit/>
                </a:bodyPr>
                <a:lstStyle/>
                <a:p>
                  <a:pPr algn="ctr">
                    <a:defRPr/>
                  </a:pPr>
                  <a:r>
                    <a:rPr lang="en-GB" sz="1400"/>
                    <a:t>Trainers</a:t>
                  </a:r>
                  <a:endParaRPr/>
                </a:p>
                <a:p>
                  <a:pPr algn="ctr">
                    <a:defRPr/>
                  </a:pPr>
                  <a:r>
                    <a:rPr lang="en-GB" sz="1400"/>
                    <a:t>Coaches</a:t>
                  </a:r>
                  <a:endParaRPr/>
                </a:p>
              </p:txBody>
            </p:sp>
          </p:grpSp>
          <p:sp>
            <p:nvSpPr>
              <p:cNvPr id="30" name="Actieknop: Vooruit of Volgende 85" hidden="0">
                <a:hlinkClick r:id="rId4" action="ppaction://hlinksldjump" highlightClick="1"/>
              </p:cNvPr>
              <p:cNvSpPr/>
              <p:nvPr isPhoto="0" userDrawn="0"/>
            </p:nvSpPr>
            <p:spPr bwMode="auto">
              <a:xfrm>
                <a:off x="7026798" y="3086300"/>
                <a:ext cx="262553" cy="200540"/>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nvGrpSpPr>
            <p:cNvPr id="31" name="Groep 8" hidden="0"/>
            <p:cNvGrpSpPr/>
            <p:nvPr isPhoto="0" userDrawn="0"/>
          </p:nvGrpSpPr>
          <p:grpSpPr bwMode="auto">
            <a:xfrm>
              <a:off x="4764473" y="4464375"/>
              <a:ext cx="2622128" cy="1526891"/>
              <a:chOff x="4764473" y="4464375"/>
              <a:chExt cx="2622128" cy="1526891"/>
            </a:xfrm>
          </p:grpSpPr>
          <p:grpSp>
            <p:nvGrpSpPr>
              <p:cNvPr id="32" name="Groep 82" hidden="0"/>
              <p:cNvGrpSpPr/>
              <p:nvPr isPhoto="0" userDrawn="0"/>
            </p:nvGrpSpPr>
            <p:grpSpPr bwMode="auto">
              <a:xfrm>
                <a:off x="4764473" y="4464375"/>
                <a:ext cx="2622128" cy="1526891"/>
                <a:chOff x="8773056" y="2159600"/>
                <a:chExt cx="2622128" cy="1526891"/>
              </a:xfrm>
            </p:grpSpPr>
            <p:sp>
              <p:nvSpPr>
                <p:cNvPr id="33" name="Ovaal 66" hidden="0"/>
                <p:cNvSpPr/>
                <p:nvPr isPhoto="0" userDrawn="0"/>
              </p:nvSpPr>
              <p:spPr bwMode="auto">
                <a:xfrm>
                  <a:off x="8773056" y="2159600"/>
                  <a:ext cx="2622128" cy="152689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p>
              </p:txBody>
            </p:sp>
            <p:sp>
              <p:nvSpPr>
                <p:cNvPr id="34" name="Tekstvak 67" hidden="0"/>
                <p:cNvSpPr>
                  <a:spLocks noAdjustHandles="0" noChangeArrowheads="0"/>
                </p:cNvSpPr>
                <p:nvPr isPhoto="0" userDrawn="0"/>
              </p:nvSpPr>
              <p:spPr bwMode="auto">
                <a:xfrm>
                  <a:off x="9591709" y="2348270"/>
                  <a:ext cx="985397" cy="369332"/>
                </a:xfrm>
                <a:prstGeom prst="rect">
                  <a:avLst/>
                </a:prstGeom>
                <a:noFill/>
              </p:spPr>
              <p:txBody>
                <a:bodyPr wrap="none" rtlCol="0">
                  <a:spAutoFit/>
                </a:bodyPr>
                <a:lstStyle/>
                <a:p>
                  <a:pPr>
                    <a:defRPr/>
                  </a:pPr>
                  <a:r>
                    <a:rPr lang="en-GB">
                      <a:solidFill>
                        <a:srgbClr val="C00000"/>
                      </a:solidFill>
                    </a:rPr>
                    <a:t>Enablers</a:t>
                  </a:r>
                  <a:endParaRPr/>
                </a:p>
              </p:txBody>
            </p:sp>
            <p:sp>
              <p:nvSpPr>
                <p:cNvPr id="35" name="Tekstvak 76" hidden="0"/>
                <p:cNvSpPr>
                  <a:spLocks noAdjustHandles="0" noChangeArrowheads="0"/>
                </p:cNvSpPr>
                <p:nvPr isPhoto="0" userDrawn="0"/>
              </p:nvSpPr>
              <p:spPr bwMode="auto">
                <a:xfrm>
                  <a:off x="9044821" y="2717602"/>
                  <a:ext cx="2074586" cy="738664"/>
                </a:xfrm>
                <a:prstGeom prst="rect">
                  <a:avLst/>
                </a:prstGeom>
                <a:noFill/>
              </p:spPr>
              <p:txBody>
                <a:bodyPr wrap="square" rtlCol="0">
                  <a:spAutoFit/>
                </a:bodyPr>
                <a:lstStyle/>
                <a:p>
                  <a:pPr algn="ctr">
                    <a:defRPr/>
                  </a:pPr>
                  <a:r>
                    <a:rPr lang="en-GB" sz="1400"/>
                    <a:t>Managers</a:t>
                  </a:r>
                  <a:endParaRPr/>
                </a:p>
                <a:p>
                  <a:pPr algn="ctr">
                    <a:defRPr/>
                  </a:pPr>
                  <a:r>
                    <a:rPr lang="en-GB" sz="1400"/>
                    <a:t>Project officers</a:t>
                  </a:r>
                  <a:endParaRPr/>
                </a:p>
                <a:p>
                  <a:pPr algn="ctr">
                    <a:defRPr/>
                  </a:pPr>
                  <a:r>
                    <a:rPr lang="en-GB" sz="1400"/>
                    <a:t>Policy makers</a:t>
                  </a:r>
                  <a:endParaRPr/>
                </a:p>
              </p:txBody>
            </p:sp>
          </p:grpSp>
          <p:sp>
            <p:nvSpPr>
              <p:cNvPr id="36" name="Actieknop: Vooruit of Volgende 86" hidden="0">
                <a:hlinkClick r:id="rId5" action="ppaction://hlinksldjump" highlightClick="1"/>
              </p:cNvPr>
              <p:cNvSpPr/>
              <p:nvPr isPhoto="0" userDrawn="0"/>
            </p:nvSpPr>
            <p:spPr bwMode="auto">
              <a:xfrm>
                <a:off x="7026798" y="5127550"/>
                <a:ext cx="262553" cy="200540"/>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nvGrpSpPr>
            <p:cNvPr id="37" name="Groep 3" hidden="0"/>
            <p:cNvGrpSpPr/>
            <p:nvPr isPhoto="0" userDrawn="0"/>
          </p:nvGrpSpPr>
          <p:grpSpPr bwMode="auto">
            <a:xfrm>
              <a:off x="417406" y="6195688"/>
              <a:ext cx="2227216" cy="375269"/>
              <a:chOff x="476770" y="6062404"/>
              <a:chExt cx="2227216" cy="375269"/>
            </a:xfrm>
          </p:grpSpPr>
          <p:sp>
            <p:nvSpPr>
              <p:cNvPr id="38" name="Rechthoek 1" hidden="0"/>
              <p:cNvSpPr/>
              <p:nvPr isPhoto="0" userDrawn="0"/>
            </p:nvSpPr>
            <p:spPr bwMode="auto">
              <a:xfrm>
                <a:off x="476770" y="6062404"/>
                <a:ext cx="2227216" cy="375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39" name="Groep 2" hidden="0"/>
              <p:cNvGrpSpPr/>
              <p:nvPr isPhoto="0" userDrawn="0"/>
            </p:nvGrpSpPr>
            <p:grpSpPr bwMode="auto">
              <a:xfrm>
                <a:off x="546097" y="6120007"/>
                <a:ext cx="2048238" cy="246647"/>
                <a:chOff x="525968" y="6131475"/>
                <a:chExt cx="2048238" cy="246647"/>
              </a:xfrm>
            </p:grpSpPr>
            <p:sp>
              <p:nvSpPr>
                <p:cNvPr id="40" name="Actieknop: Startpagina 38" hidden="0">
                  <a:hlinkClick r:id="" action="ppaction://hlinkshowjump?jump=nextslide" highlightClick="1"/>
                </p:cNvPr>
                <p:cNvSpPr/>
                <p:nvPr isPhoto="0" userDrawn="0"/>
              </p:nvSpPr>
              <p:spPr bwMode="auto">
                <a:xfrm>
                  <a:off x="525968" y="6131475"/>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41" name="Tekstvak 40" hidden="0"/>
                <p:cNvSpPr>
                  <a:spLocks noAdjustHandles="0" noChangeArrowheads="0"/>
                </p:cNvSpPr>
                <p:nvPr isPhoto="0" userDrawn="0"/>
              </p:nvSpPr>
              <p:spPr bwMode="auto">
                <a:xfrm>
                  <a:off x="853689" y="6131901"/>
                  <a:ext cx="1720516" cy="246221"/>
                </a:xfrm>
                <a:prstGeom prst="rect">
                  <a:avLst/>
                </a:prstGeom>
                <a:noFill/>
              </p:spPr>
              <p:txBody>
                <a:bodyPr wrap="square" rtlCol="0">
                  <a:spAutoFit/>
                </a:bodyPr>
                <a:lstStyle/>
                <a:p>
                  <a:pPr>
                    <a:defRPr/>
                  </a:pPr>
                  <a:r>
                    <a:rPr lang="en-GB" sz="1000"/>
                    <a:t>Table of contents</a:t>
                  </a:r>
                  <a:endParaRPr/>
                </a:p>
              </p:txBody>
            </p:sp>
          </p:grpSp>
        </p:grpSp>
        <p:sp>
          <p:nvSpPr>
            <p:cNvPr id="42" name="Actieknop: Help 10" hidden="0">
              <a:hlinkClick r:id="rId6" action="ppaction://hlinksldjump" highlightClick="1"/>
            </p:cNvPr>
            <p:cNvSpPr/>
            <p:nvPr isPhoto="0" userDrawn="0"/>
          </p:nvSpPr>
          <p:spPr bwMode="auto">
            <a:xfrm>
              <a:off x="5944191" y="1659679"/>
              <a:ext cx="258679" cy="213027"/>
            </a:xfrm>
            <a:prstGeom prst="actionButtonHelp">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3" name="Actieknop: Help 39" hidden="0">
              <a:hlinkClick r:id="rId7" action="ppaction://hlinksldjump" highlightClick="1"/>
            </p:cNvPr>
            <p:cNvSpPr/>
            <p:nvPr isPhoto="0" userDrawn="0"/>
          </p:nvSpPr>
          <p:spPr bwMode="auto">
            <a:xfrm>
              <a:off x="5966659" y="3700929"/>
              <a:ext cx="258679" cy="213027"/>
            </a:xfrm>
            <a:prstGeom prst="actionButtonHelp">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4" name="Actieknop: Help 41" hidden="0">
              <a:hlinkClick r:id="rId8" action="ppaction://hlinksldjump" highlightClick="1"/>
            </p:cNvPr>
            <p:cNvSpPr/>
            <p:nvPr isPhoto="0" userDrawn="0"/>
          </p:nvSpPr>
          <p:spPr bwMode="auto">
            <a:xfrm>
              <a:off x="5966659" y="5742179"/>
              <a:ext cx="258679" cy="213027"/>
            </a:xfrm>
            <a:prstGeom prst="actionButtonHelp">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5" name="Actieknop: Help 42" hidden="0">
              <a:hlinkClick r:id="rId9" action="ppaction://hlinksldjump" highlightClick="1"/>
            </p:cNvPr>
            <p:cNvSpPr/>
            <p:nvPr isPhoto="0" userDrawn="0"/>
          </p:nvSpPr>
          <p:spPr bwMode="auto">
            <a:xfrm>
              <a:off x="3362992" y="1637472"/>
              <a:ext cx="258679" cy="213027"/>
            </a:xfrm>
            <a:prstGeom prst="actionButtonHelp">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6" name="Actieknop: Leeg 13" hidden="0">
              <a:hlinkClick r:id="rId10" action="ppaction://hlinksldjump" highlightClick="1"/>
            </p:cNvPr>
            <p:cNvSpPr/>
            <p:nvPr isPhoto="0" userDrawn="0"/>
          </p:nvSpPr>
          <p:spPr bwMode="auto">
            <a:xfrm>
              <a:off x="486733" y="5866849"/>
              <a:ext cx="998030" cy="225870"/>
            </a:xfrm>
            <a:prstGeom prst="actionButtonBlank">
              <a:avLst/>
            </a:prstGeom>
            <a:solidFill>
              <a:schemeClr val="bg2"/>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800" i="1">
                  <a:solidFill>
                    <a:schemeClr val="accent6">
                      <a:lumMod val="75000"/>
                    </a:schemeClr>
                  </a:solidFill>
                </a:rPr>
                <a:t>What’s new?</a:t>
              </a:r>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hoek 9" hidden="0"/>
          <p:cNvSpPr/>
          <p:nvPr isPhoto="0" userDrawn="0"/>
        </p:nvSpPr>
        <p:spPr bwMode="auto">
          <a:xfrm>
            <a:off x="-53387" y="0"/>
            <a:ext cx="4108281"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5"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6"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7" name="Actieknop: Terug of Vorige 10" hidden="0">
            <a:hlinkClick r:id="rId4" action="ppaction://hlinksldjump"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Tekstvak 13" hidden="0"/>
          <p:cNvSpPr>
            <a:spLocks noAdjustHandles="0" noChangeArrowheads="0"/>
          </p:cNvSpPr>
          <p:nvPr isPhoto="0" userDrawn="0"/>
        </p:nvSpPr>
        <p:spPr bwMode="auto">
          <a:xfrm>
            <a:off x="217300" y="2001231"/>
            <a:ext cx="3046934" cy="1154162"/>
          </a:xfrm>
          <a:prstGeom prst="rect">
            <a:avLst/>
          </a:prstGeom>
          <a:noFill/>
        </p:spPr>
        <p:txBody>
          <a:bodyPr wrap="square" rtlCol="0">
            <a:spAutoFit/>
          </a:bodyPr>
          <a:lstStyle/>
          <a:p>
            <a:pPr>
              <a:defRPr/>
            </a:pPr>
            <a:r>
              <a:rPr lang="en-GB" sz="1400">
                <a:solidFill>
                  <a:srgbClr val="C00000"/>
                </a:solidFill>
              </a:rPr>
              <a:t>Enablers</a:t>
            </a:r>
            <a:endParaRPr/>
          </a:p>
          <a:p>
            <a:pPr>
              <a:defRPr/>
            </a:pPr>
            <a:endParaRPr lang="en-GB" sz="1100"/>
          </a:p>
          <a:p>
            <a:pPr>
              <a:defRPr/>
            </a:pPr>
            <a:r>
              <a:rPr lang="en-GB" sz="1100"/>
              <a:t>People who influence the conditions for multi actor innovation processes are called ‘enablers’. They create the environment that enables agents to do what is needed. </a:t>
            </a:r>
            <a:endParaRPr/>
          </a:p>
        </p:txBody>
      </p:sp>
      <p:sp>
        <p:nvSpPr>
          <p:cNvPr id="9" name="Tekstvak 22" hidden="0"/>
          <p:cNvSpPr>
            <a:spLocks noAdjustHandles="0" noChangeArrowheads="0"/>
          </p:cNvSpPr>
          <p:nvPr isPhoto="0" userDrawn="0"/>
        </p:nvSpPr>
        <p:spPr bwMode="auto">
          <a:xfrm>
            <a:off x="1508054" y="700867"/>
            <a:ext cx="985397" cy="369332"/>
          </a:xfrm>
          <a:prstGeom prst="rect">
            <a:avLst/>
          </a:prstGeom>
          <a:noFill/>
        </p:spPr>
        <p:txBody>
          <a:bodyPr wrap="none" rtlCol="0">
            <a:spAutoFit/>
          </a:bodyPr>
          <a:lstStyle/>
          <a:p>
            <a:pPr>
              <a:defRPr/>
            </a:pPr>
            <a:r>
              <a:rPr lang="en-GB">
                <a:solidFill>
                  <a:srgbClr val="C00000"/>
                </a:solidFill>
              </a:rPr>
              <a:t>Enablers</a:t>
            </a:r>
            <a:endParaRPr/>
          </a:p>
        </p:txBody>
      </p:sp>
      <p:sp>
        <p:nvSpPr>
          <p:cNvPr id="10" name="Tekstvak 23" hidden="0"/>
          <p:cNvSpPr>
            <a:spLocks noAdjustHandles="0" noChangeArrowheads="0"/>
          </p:cNvSpPr>
          <p:nvPr isPhoto="0" userDrawn="0"/>
        </p:nvSpPr>
        <p:spPr bwMode="auto">
          <a:xfrm>
            <a:off x="945601" y="1121822"/>
            <a:ext cx="2074586" cy="738664"/>
          </a:xfrm>
          <a:prstGeom prst="rect">
            <a:avLst/>
          </a:prstGeom>
          <a:noFill/>
        </p:spPr>
        <p:txBody>
          <a:bodyPr wrap="square" rtlCol="0">
            <a:spAutoFit/>
          </a:bodyPr>
          <a:lstStyle/>
          <a:p>
            <a:pPr algn="ctr">
              <a:defRPr/>
            </a:pPr>
            <a:r>
              <a:rPr lang="en-GB" sz="1400"/>
              <a:t>Managers</a:t>
            </a:r>
            <a:endParaRPr/>
          </a:p>
          <a:p>
            <a:pPr algn="ctr">
              <a:defRPr/>
            </a:pPr>
            <a:r>
              <a:rPr lang="en-GB" sz="1400"/>
              <a:t>Project officers</a:t>
            </a:r>
            <a:endParaRPr/>
          </a:p>
          <a:p>
            <a:pPr algn="ctr">
              <a:defRPr/>
            </a:pPr>
            <a:r>
              <a:rPr lang="en-GB" sz="1400"/>
              <a:t>Policy makers</a:t>
            </a:r>
            <a:endParaRPr/>
          </a:p>
        </p:txBody>
      </p:sp>
      <p:sp>
        <p:nvSpPr>
          <p:cNvPr id="11" name="Tekstvak 12" hidden="0"/>
          <p:cNvSpPr>
            <a:spLocks noAdjustHandles="0" noChangeArrowheads="0"/>
          </p:cNvSpPr>
          <p:nvPr isPhoto="0" userDrawn="0"/>
        </p:nvSpPr>
        <p:spPr bwMode="auto">
          <a:xfrm>
            <a:off x="217300" y="3187885"/>
            <a:ext cx="3205684" cy="984885"/>
          </a:xfrm>
          <a:prstGeom prst="rect">
            <a:avLst/>
          </a:prstGeom>
          <a:noFill/>
        </p:spPr>
        <p:txBody>
          <a:bodyPr wrap="square" rtlCol="0">
            <a:spAutoFit/>
          </a:bodyPr>
          <a:lstStyle/>
          <a:p>
            <a:pPr>
              <a:defRPr/>
            </a:pPr>
            <a:r>
              <a:rPr lang="en-GB" sz="1400">
                <a:solidFill>
                  <a:srgbClr val="C00000"/>
                </a:solidFill>
              </a:rPr>
              <a:t>Managers</a:t>
            </a:r>
            <a:endParaRPr/>
          </a:p>
          <a:p>
            <a:pPr>
              <a:defRPr/>
            </a:pPr>
            <a:endParaRPr lang="en-GB" sz="1100"/>
          </a:p>
          <a:p>
            <a:pPr>
              <a:defRPr/>
            </a:pPr>
            <a:r>
              <a:rPr lang="en-GB" sz="1100"/>
              <a:t>People who direct the activities of innovation support agents and other advisors: as head of a service or branch, or as director of an organisation.</a:t>
            </a:r>
            <a:endParaRPr/>
          </a:p>
        </p:txBody>
      </p:sp>
      <p:sp>
        <p:nvSpPr>
          <p:cNvPr id="12" name="Tekstvak 14" hidden="0"/>
          <p:cNvSpPr>
            <a:spLocks noAdjustHandles="0" noChangeArrowheads="0"/>
          </p:cNvSpPr>
          <p:nvPr isPhoto="0" userDrawn="0"/>
        </p:nvSpPr>
        <p:spPr bwMode="auto">
          <a:xfrm>
            <a:off x="217300" y="4264805"/>
            <a:ext cx="3046934" cy="815608"/>
          </a:xfrm>
          <a:prstGeom prst="rect">
            <a:avLst/>
          </a:prstGeom>
          <a:noFill/>
        </p:spPr>
        <p:txBody>
          <a:bodyPr wrap="square" rtlCol="0">
            <a:spAutoFit/>
          </a:bodyPr>
          <a:lstStyle/>
          <a:p>
            <a:pPr>
              <a:defRPr/>
            </a:pPr>
            <a:r>
              <a:rPr lang="en-GB" sz="1400">
                <a:solidFill>
                  <a:srgbClr val="C00000"/>
                </a:solidFill>
              </a:rPr>
              <a:t>Project officers</a:t>
            </a:r>
            <a:endParaRPr/>
          </a:p>
          <a:p>
            <a:pPr>
              <a:defRPr/>
            </a:pPr>
            <a:endParaRPr lang="en-GB" sz="1100"/>
          </a:p>
          <a:p>
            <a:pPr>
              <a:defRPr/>
            </a:pPr>
            <a:r>
              <a:rPr lang="en-GB" sz="1100"/>
              <a:t>People in funding agencies to whom project leaders or beneficiaries report. </a:t>
            </a:r>
            <a:endParaRPr/>
          </a:p>
        </p:txBody>
      </p:sp>
      <p:sp>
        <p:nvSpPr>
          <p:cNvPr id="13" name="Tekstvak 15" hidden="0"/>
          <p:cNvSpPr>
            <a:spLocks noAdjustHandles="0" noChangeArrowheads="0"/>
          </p:cNvSpPr>
          <p:nvPr isPhoto="0" userDrawn="0"/>
        </p:nvSpPr>
        <p:spPr bwMode="auto">
          <a:xfrm>
            <a:off x="217693" y="5196512"/>
            <a:ext cx="3046934" cy="984885"/>
          </a:xfrm>
          <a:prstGeom prst="rect">
            <a:avLst/>
          </a:prstGeom>
          <a:noFill/>
        </p:spPr>
        <p:txBody>
          <a:bodyPr wrap="square" rtlCol="0">
            <a:spAutoFit/>
          </a:bodyPr>
          <a:lstStyle/>
          <a:p>
            <a:pPr>
              <a:defRPr/>
            </a:pPr>
            <a:r>
              <a:rPr lang="en-GB" sz="1400">
                <a:solidFill>
                  <a:srgbClr val="C00000"/>
                </a:solidFill>
              </a:rPr>
              <a:t>Policy makers</a:t>
            </a:r>
            <a:endParaRPr/>
          </a:p>
          <a:p>
            <a:pPr>
              <a:defRPr/>
            </a:pPr>
            <a:endParaRPr lang="en-GB" sz="1100"/>
          </a:p>
          <a:p>
            <a:pPr>
              <a:defRPr/>
            </a:pPr>
            <a:r>
              <a:rPr lang="en-GB" sz="1100"/>
              <a:t>People involved in setting the rules. Public servants preparing policy documents and rules, and politicians who take decisions about policies. </a:t>
            </a:r>
            <a:endParaRPr/>
          </a:p>
        </p:txBody>
      </p:sp>
      <p:sp>
        <p:nvSpPr>
          <p:cNvPr id="14" name="Tekstvak 16" hidden="0"/>
          <p:cNvSpPr>
            <a:spLocks noAdjustHandles="0" noChangeArrowheads="0"/>
          </p:cNvSpPr>
          <p:nvPr isPhoto="0" userDrawn="0"/>
        </p:nvSpPr>
        <p:spPr bwMode="auto">
          <a:xfrm>
            <a:off x="4264192" y="1137211"/>
            <a:ext cx="3326732" cy="707886"/>
          </a:xfrm>
          <a:prstGeom prst="rect">
            <a:avLst/>
          </a:prstGeom>
          <a:noFill/>
        </p:spPr>
        <p:txBody>
          <a:bodyPr wrap="square" rtlCol="0">
            <a:spAutoFit/>
          </a:bodyPr>
          <a:lstStyle/>
          <a:p>
            <a:pPr>
              <a:defRPr/>
            </a:pPr>
            <a:r>
              <a:rPr lang="en-GB"/>
              <a:t>Interactive innovation processes </a:t>
            </a:r>
            <a:r>
              <a:rPr lang="en-GB" sz="1100"/>
              <a:t>are different from projects that are supposed to deliver calculable results.  </a:t>
            </a:r>
            <a:endParaRPr/>
          </a:p>
        </p:txBody>
      </p:sp>
      <p:sp>
        <p:nvSpPr>
          <p:cNvPr id="15" name="Actieknop: Vooruit of Volgende 17" hidden="0">
            <a:hlinkClick r:id="rId5" action="ppaction://hlinksldjump" highlightClick="1"/>
          </p:cNvPr>
          <p:cNvSpPr/>
          <p:nvPr isPhoto="0" userDrawn="0"/>
        </p:nvSpPr>
        <p:spPr bwMode="auto">
          <a:xfrm>
            <a:off x="7643811" y="1335505"/>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4" name="Afbeelding 7" hidden="0"/>
          <p:cNvPicPr>
            <a:picLocks noChangeAspect="1"/>
          </p:cNvPicPr>
          <p:nvPr isPhoto="0" userDrawn="0"/>
        </p:nvPicPr>
        <p:blipFill>
          <a:blip r:embed="rId2"/>
          <a:stretch/>
        </p:blipFill>
        <p:spPr bwMode="auto">
          <a:xfrm>
            <a:off x="4126067" y="606739"/>
            <a:ext cx="4115177" cy="2314787"/>
          </a:xfrm>
          <a:prstGeom prst="rect">
            <a:avLst/>
          </a:prstGeom>
        </p:spPr>
      </p:pic>
      <p:sp>
        <p:nvSpPr>
          <p:cNvPr id="5" name="Rechthoek 23" hidden="0"/>
          <p:cNvSpPr/>
          <p:nvPr isPhoto="0" userDrawn="0"/>
        </p:nvSpPr>
        <p:spPr bwMode="auto">
          <a:xfrm>
            <a:off x="8083719" y="0"/>
            <a:ext cx="4108281"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6" name="Rechthoek 9" hidden="0"/>
          <p:cNvSpPr/>
          <p:nvPr isPhoto="0" userDrawn="0"/>
        </p:nvSpPr>
        <p:spPr bwMode="auto">
          <a:xfrm>
            <a:off x="0" y="-20698"/>
            <a:ext cx="4108281"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7" name="Afbeelding 1" hidden="0"/>
          <p:cNvPicPr>
            <a:picLocks noChangeAspect="1"/>
          </p:cNvPicPr>
          <p:nvPr isPhoto="0" userDrawn="0"/>
        </p:nvPicPr>
        <p:blipFill>
          <a:blip r:embed="rId3"/>
          <a:stretch/>
        </p:blipFill>
        <p:spPr bwMode="auto">
          <a:xfrm>
            <a:off x="0" y="20698"/>
            <a:ext cx="1849276" cy="493396"/>
          </a:xfrm>
          <a:prstGeom prst="rect">
            <a:avLst/>
          </a:prstGeom>
        </p:spPr>
      </p:pic>
      <p:sp>
        <p:nvSpPr>
          <p:cNvPr id="8" name="Actieknop: Startpagina 6" hidden="0">
            <a:hlinkClick r:id="rId4"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0" name="Tekstvak 11" hidden="0"/>
          <p:cNvSpPr>
            <a:spLocks noAdjustHandles="0" noChangeArrowheads="0"/>
          </p:cNvSpPr>
          <p:nvPr isPhoto="0" userDrawn="0"/>
        </p:nvSpPr>
        <p:spPr bwMode="auto">
          <a:xfrm>
            <a:off x="680739" y="812285"/>
            <a:ext cx="3046934" cy="461665"/>
          </a:xfrm>
          <a:prstGeom prst="rect">
            <a:avLst/>
          </a:prstGeom>
          <a:noFill/>
        </p:spPr>
        <p:txBody>
          <a:bodyPr wrap="square" rtlCol="0">
            <a:spAutoFit/>
          </a:bodyPr>
          <a:lstStyle/>
          <a:p>
            <a:pPr algn="ctr">
              <a:defRPr/>
            </a:pPr>
            <a:r>
              <a:rPr lang="en-GB" sz="2400" b="1">
                <a:solidFill>
                  <a:srgbClr val="C00000"/>
                </a:solidFill>
              </a:rPr>
              <a:t>The i2connect project</a:t>
            </a:r>
            <a:endParaRPr/>
          </a:p>
        </p:txBody>
      </p:sp>
      <p:sp>
        <p:nvSpPr>
          <p:cNvPr id="11" name="Tekstvak 2" hidden="0"/>
          <p:cNvSpPr>
            <a:spLocks noAdjustHandles="0" noChangeArrowheads="0"/>
          </p:cNvSpPr>
          <p:nvPr isPhoto="0" userDrawn="0"/>
        </p:nvSpPr>
        <p:spPr bwMode="auto">
          <a:xfrm>
            <a:off x="180471" y="1371718"/>
            <a:ext cx="3547201" cy="861774"/>
          </a:xfrm>
          <a:prstGeom prst="rect">
            <a:avLst/>
          </a:prstGeom>
          <a:noFill/>
        </p:spPr>
        <p:txBody>
          <a:bodyPr wrap="square" rtlCol="0">
            <a:spAutoFit/>
          </a:bodyPr>
          <a:lstStyle/>
          <a:p>
            <a:pPr>
              <a:spcBef>
                <a:spcPts val="600"/>
              </a:spcBef>
              <a:defRPr/>
            </a:pPr>
            <a:r>
              <a:rPr lang="en-GB" sz="1200">
                <a:solidFill>
                  <a:srgbClr val="C00000"/>
                </a:solidFill>
              </a:rPr>
              <a:t>Fuelling competences</a:t>
            </a:r>
            <a:endParaRPr/>
          </a:p>
          <a:p>
            <a:pPr>
              <a:spcBef>
                <a:spcPts val="600"/>
              </a:spcBef>
              <a:defRPr/>
            </a:pPr>
            <a:r>
              <a:rPr lang="en-GB" sz="1100"/>
              <a:t>The project aims to strengthen the capacities of advisors in agriculture and forestry in Europe to guide interactive innovation processes. </a:t>
            </a:r>
            <a:endParaRPr lang="en-GB" sz="1100" i="1"/>
          </a:p>
        </p:txBody>
      </p:sp>
      <p:sp>
        <p:nvSpPr>
          <p:cNvPr id="12" name="Tekstvak 15" hidden="0"/>
          <p:cNvSpPr>
            <a:spLocks noAdjustHandles="0" noChangeArrowheads="0"/>
          </p:cNvSpPr>
          <p:nvPr isPhoto="0" userDrawn="0"/>
        </p:nvSpPr>
        <p:spPr bwMode="auto">
          <a:xfrm>
            <a:off x="8241244" y="703779"/>
            <a:ext cx="3547201" cy="5232202"/>
          </a:xfrm>
          <a:prstGeom prst="rect">
            <a:avLst/>
          </a:prstGeom>
          <a:noFill/>
        </p:spPr>
        <p:txBody>
          <a:bodyPr wrap="square" rtlCol="0">
            <a:spAutoFit/>
          </a:bodyPr>
          <a:lstStyle/>
          <a:p>
            <a:pPr>
              <a:spcBef>
                <a:spcPts val="600"/>
              </a:spcBef>
              <a:defRPr/>
            </a:pPr>
            <a:r>
              <a:rPr lang="en-GB" sz="1200" b="1">
                <a:solidFill>
                  <a:srgbClr val="C00000"/>
                </a:solidFill>
              </a:rPr>
              <a:t>Key components of the project</a:t>
            </a:r>
            <a:endParaRPr/>
          </a:p>
          <a:p>
            <a:pPr>
              <a:spcBef>
                <a:spcPts val="600"/>
              </a:spcBef>
              <a:defRPr/>
            </a:pPr>
            <a:r>
              <a:rPr lang="en-GB" sz="1100" b="1"/>
              <a:t>Work package 1: Science. </a:t>
            </a:r>
            <a:endParaRPr/>
          </a:p>
          <a:p>
            <a:pPr>
              <a:spcBef>
                <a:spcPts val="600"/>
              </a:spcBef>
              <a:defRPr/>
            </a:pPr>
            <a:r>
              <a:rPr lang="en-GB" sz="1100"/>
              <a:t>Build further on relevant scientific knowledge and international experiences, and capture what is being learned during the project (reflexive monitoring).</a:t>
            </a:r>
            <a:endParaRPr/>
          </a:p>
          <a:p>
            <a:pPr>
              <a:spcBef>
                <a:spcPts val="600"/>
              </a:spcBef>
              <a:defRPr/>
            </a:pPr>
            <a:r>
              <a:rPr lang="en-GB" sz="1100" b="1"/>
              <a:t>Work package 2: Best practices.</a:t>
            </a:r>
            <a:endParaRPr/>
          </a:p>
          <a:p>
            <a:pPr>
              <a:spcBef>
                <a:spcPts val="600"/>
              </a:spcBef>
              <a:defRPr/>
            </a:pPr>
            <a:r>
              <a:rPr lang="en-GB" sz="1100"/>
              <a:t>Search for inspiring examples of interactive innovation in Europe.</a:t>
            </a:r>
            <a:endParaRPr/>
          </a:p>
          <a:p>
            <a:pPr>
              <a:spcBef>
                <a:spcPts val="600"/>
              </a:spcBef>
              <a:defRPr/>
            </a:pPr>
            <a:r>
              <a:rPr lang="en-GB" sz="1100" b="1"/>
              <a:t>Work package 3: Methods.</a:t>
            </a:r>
            <a:endParaRPr/>
          </a:p>
          <a:p>
            <a:pPr>
              <a:spcBef>
                <a:spcPts val="600"/>
              </a:spcBef>
              <a:defRPr/>
            </a:pPr>
            <a:r>
              <a:rPr lang="en-GB" sz="1100"/>
              <a:t>Collect and develop methods for training of advisors, trainers, teachers and enablers.</a:t>
            </a:r>
            <a:endParaRPr/>
          </a:p>
          <a:p>
            <a:pPr>
              <a:spcBef>
                <a:spcPts val="600"/>
              </a:spcBef>
              <a:defRPr/>
            </a:pPr>
            <a:r>
              <a:rPr lang="en-GB" sz="1100" b="1"/>
              <a:t>Work package 4: Training and network.</a:t>
            </a:r>
            <a:endParaRPr/>
          </a:p>
          <a:p>
            <a:pPr>
              <a:spcBef>
                <a:spcPts val="600"/>
              </a:spcBef>
              <a:defRPr/>
            </a:pPr>
            <a:r>
              <a:rPr lang="en-GB" sz="1100"/>
              <a:t>Provide training and coaching for advisors, trainers, teachers and enablers. Build a professional network for collective learning and improving practices, both at the level of innovating farmers and the enabling environment.</a:t>
            </a:r>
            <a:endParaRPr/>
          </a:p>
          <a:p>
            <a:pPr>
              <a:spcBef>
                <a:spcPts val="600"/>
              </a:spcBef>
              <a:defRPr/>
            </a:pPr>
            <a:r>
              <a:rPr lang="en-GB" sz="1100" b="1"/>
              <a:t>Work package 5: Communication.</a:t>
            </a:r>
            <a:endParaRPr/>
          </a:p>
          <a:p>
            <a:pPr>
              <a:spcBef>
                <a:spcPts val="600"/>
              </a:spcBef>
              <a:defRPr/>
            </a:pPr>
            <a:r>
              <a:rPr lang="en-GB" sz="1100"/>
              <a:t>Support all partners in the project in communicating with each other and the world outside.</a:t>
            </a:r>
            <a:endParaRPr/>
          </a:p>
          <a:p>
            <a:pPr>
              <a:spcBef>
                <a:spcPts val="600"/>
              </a:spcBef>
              <a:defRPr/>
            </a:pPr>
            <a:r>
              <a:rPr lang="en-GB" sz="1100" b="1"/>
              <a:t>Work package 6: Management.</a:t>
            </a:r>
            <a:endParaRPr/>
          </a:p>
          <a:p>
            <a:pPr>
              <a:spcBef>
                <a:spcPts val="600"/>
              </a:spcBef>
              <a:defRPr/>
            </a:pPr>
            <a:r>
              <a:rPr lang="en-GB" sz="1100"/>
              <a:t>Facilitate project activities and communicate with the funding agency (European Commission).</a:t>
            </a:r>
            <a:endParaRPr/>
          </a:p>
          <a:p>
            <a:pPr>
              <a:spcBef>
                <a:spcPts val="600"/>
              </a:spcBef>
              <a:defRPr/>
            </a:pPr>
            <a:r>
              <a:rPr lang="en-GB" sz="1100" b="1"/>
              <a:t>Work package 7: Integrity.</a:t>
            </a:r>
            <a:endParaRPr/>
          </a:p>
          <a:p>
            <a:pPr>
              <a:spcBef>
                <a:spcPts val="600"/>
              </a:spcBef>
              <a:defRPr/>
            </a:pPr>
            <a:endParaRPr lang="en-GB" sz="1100"/>
          </a:p>
        </p:txBody>
      </p:sp>
      <p:pic>
        <p:nvPicPr>
          <p:cNvPr id="13" name="Afbeelding 12" hidden="0"/>
          <p:cNvPicPr>
            <a:picLocks noChangeAspect="1"/>
          </p:cNvPicPr>
          <p:nvPr isPhoto="0" userDrawn="0"/>
        </p:nvPicPr>
        <p:blipFill>
          <a:blip r:embed="rId5"/>
          <a:stretch/>
        </p:blipFill>
        <p:spPr bwMode="auto">
          <a:xfrm>
            <a:off x="4247441" y="3590084"/>
            <a:ext cx="3630507" cy="2042160"/>
          </a:xfrm>
          <a:prstGeom prst="rect">
            <a:avLst/>
          </a:prstGeom>
        </p:spPr>
      </p:pic>
      <p:sp>
        <p:nvSpPr>
          <p:cNvPr id="14" name="Tekstvak 22" hidden="0"/>
          <p:cNvSpPr>
            <a:spLocks noAdjustHandles="0" noChangeArrowheads="0"/>
          </p:cNvSpPr>
          <p:nvPr isPhoto="0" userDrawn="0"/>
        </p:nvSpPr>
        <p:spPr bwMode="auto">
          <a:xfrm>
            <a:off x="6746601" y="6528260"/>
            <a:ext cx="2492588" cy="230832"/>
          </a:xfrm>
          <a:prstGeom prst="rect">
            <a:avLst/>
          </a:prstGeom>
          <a:noFill/>
        </p:spPr>
        <p:txBody>
          <a:bodyPr wrap="square" rtlCol="0">
            <a:spAutoFit/>
          </a:bodyPr>
          <a:lstStyle/>
          <a:p>
            <a:pPr>
              <a:defRPr/>
            </a:pPr>
            <a:r>
              <a:rPr lang="en-GB" sz="900" b="1">
                <a:solidFill>
                  <a:schemeClr val="accent6">
                    <a:lumMod val="50000"/>
                  </a:schemeClr>
                </a:solidFill>
              </a:rPr>
              <a:t>Source: </a:t>
            </a:r>
            <a:r>
              <a:rPr lang="en-GB" sz="900"/>
              <a:t>Grant Agreement </a:t>
            </a:r>
            <a:endParaRPr/>
          </a:p>
        </p:txBody>
      </p:sp>
      <p:sp>
        <p:nvSpPr>
          <p:cNvPr id="15" name="Tekstvak 24" hidden="0"/>
          <p:cNvSpPr>
            <a:spLocks noAdjustHandles="0" noChangeArrowheads="0"/>
          </p:cNvSpPr>
          <p:nvPr isPhoto="0" userDrawn="0"/>
        </p:nvSpPr>
        <p:spPr bwMode="auto">
          <a:xfrm>
            <a:off x="171944" y="2283194"/>
            <a:ext cx="3547201" cy="692497"/>
          </a:xfrm>
          <a:prstGeom prst="rect">
            <a:avLst/>
          </a:prstGeom>
          <a:noFill/>
        </p:spPr>
        <p:txBody>
          <a:bodyPr wrap="square" rtlCol="0">
            <a:spAutoFit/>
          </a:bodyPr>
          <a:lstStyle/>
          <a:p>
            <a:pPr>
              <a:spcBef>
                <a:spcPts val="600"/>
              </a:spcBef>
              <a:defRPr/>
            </a:pPr>
            <a:r>
              <a:rPr lang="en-GB" sz="1200">
                <a:solidFill>
                  <a:srgbClr val="C00000"/>
                </a:solidFill>
              </a:rPr>
              <a:t>Duration</a:t>
            </a:r>
            <a:endParaRPr/>
          </a:p>
          <a:p>
            <a:pPr>
              <a:spcBef>
                <a:spcPts val="600"/>
              </a:spcBef>
              <a:defRPr/>
            </a:pPr>
            <a:r>
              <a:rPr lang="en-GB" sz="1100"/>
              <a:t>The project started in November 2019 and has a duration of 5 years.</a:t>
            </a:r>
            <a:endParaRPr lang="en-GB" sz="1100" i="1"/>
          </a:p>
        </p:txBody>
      </p:sp>
      <p:sp>
        <p:nvSpPr>
          <p:cNvPr id="16" name="Tekstvak 25" hidden="0"/>
          <p:cNvSpPr>
            <a:spLocks noAdjustHandles="0" noChangeArrowheads="0"/>
          </p:cNvSpPr>
          <p:nvPr isPhoto="0" userDrawn="0"/>
        </p:nvSpPr>
        <p:spPr bwMode="auto">
          <a:xfrm>
            <a:off x="180471" y="3093255"/>
            <a:ext cx="3547201" cy="1369606"/>
          </a:xfrm>
          <a:prstGeom prst="rect">
            <a:avLst/>
          </a:prstGeom>
          <a:noFill/>
        </p:spPr>
        <p:txBody>
          <a:bodyPr wrap="square" rtlCol="0">
            <a:spAutoFit/>
          </a:bodyPr>
          <a:lstStyle/>
          <a:p>
            <a:pPr>
              <a:spcBef>
                <a:spcPts val="600"/>
              </a:spcBef>
              <a:defRPr/>
            </a:pPr>
            <a:r>
              <a:rPr lang="en-GB" sz="1200">
                <a:solidFill>
                  <a:srgbClr val="C00000"/>
                </a:solidFill>
              </a:rPr>
              <a:t>Partners</a:t>
            </a:r>
            <a:endParaRPr/>
          </a:p>
          <a:p>
            <a:pPr>
              <a:spcBef>
                <a:spcPts val="600"/>
              </a:spcBef>
              <a:defRPr/>
            </a:pPr>
            <a:r>
              <a:rPr lang="en-GB" sz="1100"/>
              <a:t>The consortium is formed by 24 partner organisations from 17 European countries. 12 organisations are connected as ‘third partners’. The three major associations for advisory services, EUFRAS, IALB and SEASN are partners in the project. This means that the project covers practically all Europe.</a:t>
            </a:r>
            <a:endParaRPr lang="en-GB" sz="1100" i="1"/>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35" hidden="0"/>
          <p:cNvGrpSpPr/>
          <p:nvPr isPhoto="0" userDrawn="0"/>
        </p:nvGrpSpPr>
        <p:grpSpPr bwMode="auto">
          <a:xfrm>
            <a:off x="-26492" y="4759"/>
            <a:ext cx="12122209" cy="6858000"/>
            <a:chOff x="-26492" y="4759"/>
            <a:chExt cx="12122209" cy="6858000"/>
          </a:xfrm>
        </p:grpSpPr>
        <p:sp>
          <p:nvSpPr>
            <p:cNvPr id="5" name="Rechthoek: afgeronde hoeken 2" hidden="0"/>
            <p:cNvSpPr/>
            <p:nvPr isPhoto="0" userDrawn="0"/>
          </p:nvSpPr>
          <p:spPr bwMode="auto">
            <a:xfrm>
              <a:off x="7761362" y="98142"/>
              <a:ext cx="4327254" cy="2704495"/>
            </a:xfrm>
            <a:prstGeom prst="roundRect">
              <a:avLst>
                <a:gd name="adj" fmla="val 9203"/>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6" name="Rechthoek 8" hidden="0"/>
            <p:cNvSpPr/>
            <p:nvPr isPhoto="0" userDrawn="0"/>
          </p:nvSpPr>
          <p:spPr bwMode="auto">
            <a:xfrm>
              <a:off x="-26492" y="4759"/>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7" name="Afbeelding 3" hidden="0"/>
            <p:cNvPicPr>
              <a:picLocks noChangeAspect="1"/>
            </p:cNvPicPr>
            <p:nvPr isPhoto="0" userDrawn="0"/>
          </p:nvPicPr>
          <p:blipFill>
            <a:blip r:embed="rId2"/>
            <a:stretch/>
          </p:blipFill>
          <p:spPr bwMode="auto">
            <a:xfrm>
              <a:off x="0" y="20698"/>
              <a:ext cx="1849276" cy="493396"/>
            </a:xfrm>
            <a:prstGeom prst="rect">
              <a:avLst/>
            </a:prstGeom>
          </p:spPr>
        </p:pic>
        <p:sp>
          <p:nvSpPr>
            <p:cNvPr id="8" name="Actieknop: Startpagina 4"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Actieknop: Terug of Vorige 5"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0" name="Tekstvak 6" hidden="0"/>
            <p:cNvSpPr>
              <a:spLocks noAdjustHandles="0" noChangeArrowheads="0"/>
            </p:cNvSpPr>
            <p:nvPr isPhoto="0" userDrawn="0"/>
          </p:nvSpPr>
          <p:spPr bwMode="auto">
            <a:xfrm>
              <a:off x="1155604" y="750516"/>
              <a:ext cx="1946687" cy="461665"/>
            </a:xfrm>
            <a:prstGeom prst="rect">
              <a:avLst/>
            </a:prstGeom>
            <a:noFill/>
          </p:spPr>
          <p:txBody>
            <a:bodyPr wrap="none" rtlCol="0">
              <a:spAutoFit/>
            </a:bodyPr>
            <a:lstStyle/>
            <a:p>
              <a:pPr>
                <a:defRPr/>
              </a:pPr>
              <a:r>
                <a:rPr lang="en-GB" sz="2400" b="1">
                  <a:solidFill>
                    <a:srgbClr val="C00000"/>
                  </a:solidFill>
                </a:rPr>
                <a:t>What is AKIS?</a:t>
              </a:r>
              <a:endParaRPr/>
            </a:p>
          </p:txBody>
        </p:sp>
        <p:sp>
          <p:nvSpPr>
            <p:cNvPr id="11" name="Tekstvak 9" hidden="0"/>
            <p:cNvSpPr>
              <a:spLocks noAdjustHandles="0" noChangeArrowheads="0"/>
            </p:cNvSpPr>
            <p:nvPr isPhoto="0" userDrawn="0"/>
          </p:nvSpPr>
          <p:spPr bwMode="auto">
            <a:xfrm>
              <a:off x="197089" y="1495967"/>
              <a:ext cx="3758538" cy="4678204"/>
            </a:xfrm>
            <a:prstGeom prst="rect">
              <a:avLst/>
            </a:prstGeom>
            <a:noFill/>
          </p:spPr>
          <p:txBody>
            <a:bodyPr wrap="square" rtlCol="0">
              <a:spAutoFit/>
            </a:bodyPr>
            <a:lstStyle/>
            <a:p>
              <a:pPr>
                <a:spcAft>
                  <a:spcPts val="600"/>
                </a:spcAft>
                <a:defRPr/>
              </a:pPr>
              <a:r>
                <a:rPr lang="en-GB" sz="1100"/>
                <a:t>AKIS means </a:t>
              </a:r>
              <a:r>
                <a:rPr lang="en-GB" sz="1100" b="1">
                  <a:solidFill>
                    <a:srgbClr val="C00000"/>
                  </a:solidFill>
                </a:rPr>
                <a:t>Agricultural Knowledge and Innovation System</a:t>
              </a:r>
              <a:r>
                <a:rPr lang="en-GB" sz="1100"/>
                <a:t>.</a:t>
              </a:r>
              <a:r>
                <a:rPr lang="en-GB" sz="1100" b="1">
                  <a:solidFill>
                    <a:srgbClr val="C00000"/>
                  </a:solidFill>
                </a:rPr>
                <a:t> </a:t>
              </a:r>
              <a:endParaRPr/>
            </a:p>
            <a:p>
              <a:pPr>
                <a:spcAft>
                  <a:spcPts val="600"/>
                </a:spcAft>
                <a:defRPr/>
              </a:pPr>
              <a:r>
                <a:rPr lang="en-GB" sz="1100"/>
                <a:t>It refers to all actors involved in generating and exchanging knowledge and processes of innovation within a certain system.</a:t>
              </a:r>
              <a:endParaRPr/>
            </a:p>
            <a:p>
              <a:pPr>
                <a:spcAft>
                  <a:spcPts val="600"/>
                </a:spcAft>
                <a:defRPr/>
              </a:pPr>
              <a:r>
                <a:rPr lang="en-GB" sz="1100" b="1">
                  <a:solidFill>
                    <a:srgbClr val="C00000"/>
                  </a:solidFill>
                </a:rPr>
                <a:t>Actors</a:t>
              </a:r>
              <a:r>
                <a:rPr lang="en-GB" sz="1100"/>
                <a:t> can be persons (farmers, advisors, researchers, consumers, citizens, policy makers, retailers, etc.) or institutions (farmers unions or chambers, research institutes, advisory organisations, governments, funding agencies, civil society groups, consumer boards, etc.). </a:t>
              </a:r>
              <a:endParaRPr/>
            </a:p>
            <a:p>
              <a:pPr>
                <a:spcAft>
                  <a:spcPts val="600"/>
                </a:spcAft>
                <a:defRPr/>
              </a:pPr>
              <a:r>
                <a:rPr lang="en-GB" sz="1100"/>
                <a:t>Actors who are related to each other form </a:t>
              </a:r>
              <a:r>
                <a:rPr lang="en-GB" sz="1100" b="1">
                  <a:solidFill>
                    <a:srgbClr val="C00000"/>
                  </a:solidFill>
                </a:rPr>
                <a:t>systems</a:t>
              </a:r>
              <a:r>
                <a:rPr lang="en-GB" sz="1100"/>
                <a:t>, with capacities that go beyond what each actor can do individually. A food chain is a system, in which suppliers, farmers, advisors, traders, transporters, controllers, retailers and consumers are interconnected. </a:t>
              </a:r>
              <a:endParaRPr/>
            </a:p>
            <a:p>
              <a:pPr>
                <a:spcAft>
                  <a:spcPts val="600"/>
                </a:spcAft>
                <a:defRPr/>
              </a:pPr>
              <a:r>
                <a:rPr lang="en-GB" sz="1100"/>
                <a:t>You can look at local, regional national or global food systems.</a:t>
              </a:r>
              <a:endParaRPr/>
            </a:p>
            <a:p>
              <a:pPr>
                <a:spcAft>
                  <a:spcPts val="600"/>
                </a:spcAft>
                <a:defRPr/>
              </a:pPr>
              <a:r>
                <a:rPr lang="en-GB" sz="1100"/>
                <a:t>You can look at sectoral systems, such as the dairy industry. </a:t>
              </a:r>
              <a:endParaRPr/>
            </a:p>
            <a:p>
              <a:pPr>
                <a:spcAft>
                  <a:spcPts val="600"/>
                </a:spcAft>
                <a:defRPr/>
              </a:pPr>
              <a:r>
                <a:rPr lang="en-GB" sz="1100"/>
                <a:t>Etc.</a:t>
              </a:r>
              <a:endParaRPr/>
            </a:p>
            <a:p>
              <a:pPr>
                <a:spcAft>
                  <a:spcPts val="600"/>
                </a:spcAft>
                <a:defRPr/>
              </a:pPr>
              <a:r>
                <a:rPr lang="en-GB" sz="1100" b="1">
                  <a:solidFill>
                    <a:srgbClr val="C00000"/>
                  </a:solidFill>
                </a:rPr>
                <a:t>Innovation systems </a:t>
              </a:r>
              <a:r>
                <a:rPr lang="en-GB" sz="1100"/>
                <a:t>refer to interrelated actors involved in innovation processes. </a:t>
              </a:r>
              <a:endParaRPr/>
            </a:p>
            <a:p>
              <a:pPr>
                <a:spcAft>
                  <a:spcPts val="600"/>
                </a:spcAft>
                <a:defRPr/>
              </a:pPr>
              <a:r>
                <a:rPr lang="en-GB" sz="1100" b="1">
                  <a:solidFill>
                    <a:srgbClr val="C00000"/>
                  </a:solidFill>
                </a:rPr>
                <a:t>Knowledge</a:t>
              </a:r>
              <a:r>
                <a:rPr lang="en-GB" sz="1100"/>
                <a:t> as different meanings, depending on the worldview someone believes in. Each view has its qualities and limitations.</a:t>
              </a:r>
              <a:endParaRPr/>
            </a:p>
            <a:p>
              <a:pPr>
                <a:spcAft>
                  <a:spcPts val="600"/>
                </a:spcAft>
                <a:defRPr/>
              </a:pPr>
              <a:endParaRPr lang="en-GB" sz="1100" b="1">
                <a:solidFill>
                  <a:srgbClr val="C00000"/>
                </a:solidFill>
              </a:endParaRPr>
            </a:p>
          </p:txBody>
        </p:sp>
        <p:sp>
          <p:nvSpPr>
            <p:cNvPr id="12" name="Tekstvak 10" hidden="0"/>
            <p:cNvSpPr>
              <a:spLocks noAdjustHandles="0" noChangeArrowheads="0"/>
            </p:cNvSpPr>
            <p:nvPr isPhoto="0" userDrawn="0"/>
          </p:nvSpPr>
          <p:spPr bwMode="auto">
            <a:xfrm>
              <a:off x="4668909" y="185937"/>
              <a:ext cx="2505333" cy="538609"/>
            </a:xfrm>
            <a:prstGeom prst="rect">
              <a:avLst/>
            </a:prstGeom>
            <a:noFill/>
          </p:spPr>
          <p:txBody>
            <a:bodyPr wrap="square" rtlCol="0">
              <a:spAutoFit/>
            </a:bodyPr>
            <a:lstStyle/>
            <a:p>
              <a:pPr algn="ctr">
                <a:defRPr/>
              </a:pPr>
              <a:r>
                <a:rPr lang="en-GB">
                  <a:solidFill>
                    <a:srgbClr val="C00000"/>
                  </a:solidFill>
                </a:rPr>
                <a:t>Why AKIS?</a:t>
              </a:r>
              <a:endParaRPr/>
            </a:p>
            <a:p>
              <a:pPr algn="ctr">
                <a:defRPr/>
              </a:pPr>
              <a:r>
                <a:rPr lang="en-GB" sz="1100" b="1" i="1"/>
                <a:t>A brief history of the concept</a:t>
              </a:r>
              <a:endParaRPr/>
            </a:p>
          </p:txBody>
        </p:sp>
        <p:sp>
          <p:nvSpPr>
            <p:cNvPr id="13" name="Rechthoek 11" hidden="0"/>
            <p:cNvSpPr/>
            <p:nvPr isPhoto="0" userDrawn="0"/>
          </p:nvSpPr>
          <p:spPr bwMode="auto">
            <a:xfrm>
              <a:off x="7917108" y="185937"/>
              <a:ext cx="367408" cy="523220"/>
            </a:xfrm>
            <a:prstGeom prst="rect">
              <a:avLst/>
            </a:prstGeom>
            <a:noFill/>
          </p:spPr>
          <p:txBody>
            <a:bodyPr wrap="none" lIns="91440" tIns="45720" rIns="91440" bIns="45720">
              <a:spAutoFit/>
            </a:bodyPr>
            <a:lstStyle/>
            <a:p>
              <a:pPr algn="ctr">
                <a:defRPr/>
              </a:pPr>
              <a:r>
                <a:rPr lang="nl-NL" sz="2800" b="1" cap="none" spc="0">
                  <a:ln w="6600">
                    <a:solidFill>
                      <a:schemeClr val="accent2"/>
                    </a:solidFill>
                    <a:prstDash val="solid"/>
                  </a:ln>
                  <a:solidFill>
                    <a:srgbClr val="FFFFFF"/>
                  </a:solidFill>
                </a:rPr>
                <a:t>1</a:t>
              </a:r>
              <a:endParaRPr/>
            </a:p>
          </p:txBody>
        </p:sp>
        <p:sp>
          <p:nvSpPr>
            <p:cNvPr id="14" name="Tekstvak 1" hidden="0"/>
            <p:cNvSpPr>
              <a:spLocks noAdjustHandles="0" noChangeArrowheads="0"/>
            </p:cNvSpPr>
            <p:nvPr isPhoto="0" userDrawn="0"/>
          </p:nvSpPr>
          <p:spPr bwMode="auto">
            <a:xfrm>
              <a:off x="8283654" y="84131"/>
              <a:ext cx="1839353" cy="646331"/>
            </a:xfrm>
            <a:prstGeom prst="rect">
              <a:avLst/>
            </a:prstGeom>
            <a:noFill/>
          </p:spPr>
          <p:txBody>
            <a:bodyPr wrap="square" rtlCol="0">
              <a:spAutoFit/>
            </a:bodyPr>
            <a:lstStyle/>
            <a:p>
              <a:pPr>
                <a:defRPr/>
              </a:pPr>
              <a:r>
                <a:rPr lang="en-GB" b="1">
                  <a:solidFill>
                    <a:schemeClr val="accent6">
                      <a:lumMod val="75000"/>
                    </a:schemeClr>
                  </a:solidFill>
                </a:rPr>
                <a:t>Transfer of Technology</a:t>
              </a:r>
              <a:endParaRPr/>
            </a:p>
          </p:txBody>
        </p:sp>
        <p:sp>
          <p:nvSpPr>
            <p:cNvPr id="15" name="Rechthoek: afgeronde hoeken 12" hidden="0"/>
            <p:cNvSpPr/>
            <p:nvPr isPhoto="0" userDrawn="0"/>
          </p:nvSpPr>
          <p:spPr bwMode="auto">
            <a:xfrm>
              <a:off x="3963500" y="915372"/>
              <a:ext cx="4327254" cy="2904023"/>
            </a:xfrm>
            <a:prstGeom prst="roundRect">
              <a:avLst>
                <a:gd name="adj" fmla="val 8270"/>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6" name="Rechthoek: afgeronde hoeken 13" hidden="0"/>
            <p:cNvSpPr/>
            <p:nvPr isPhoto="0" userDrawn="0"/>
          </p:nvSpPr>
          <p:spPr bwMode="auto">
            <a:xfrm>
              <a:off x="7768463" y="2865706"/>
              <a:ext cx="4327254" cy="3555414"/>
            </a:xfrm>
            <a:prstGeom prst="roundRect">
              <a:avLst>
                <a:gd name="adj" fmla="val 8270"/>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7" name="Rechthoek: afgeronde hoeken 14" hidden="0"/>
            <p:cNvSpPr/>
            <p:nvPr isPhoto="0" userDrawn="0"/>
          </p:nvSpPr>
          <p:spPr bwMode="auto">
            <a:xfrm>
              <a:off x="3963500" y="3899232"/>
              <a:ext cx="4327254" cy="2904023"/>
            </a:xfrm>
            <a:prstGeom prst="roundRect">
              <a:avLst>
                <a:gd name="adj" fmla="val 8970"/>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8" name="Rechthoek 15" hidden="0"/>
            <p:cNvSpPr/>
            <p:nvPr isPhoto="0" userDrawn="0"/>
          </p:nvSpPr>
          <p:spPr bwMode="auto">
            <a:xfrm>
              <a:off x="4001357" y="914432"/>
              <a:ext cx="367408" cy="523220"/>
            </a:xfrm>
            <a:prstGeom prst="rect">
              <a:avLst/>
            </a:prstGeom>
            <a:noFill/>
          </p:spPr>
          <p:txBody>
            <a:bodyPr wrap="none" lIns="91440" tIns="45720" rIns="91440" bIns="45720">
              <a:spAutoFit/>
            </a:bodyPr>
            <a:lstStyle/>
            <a:p>
              <a:pPr algn="ctr">
                <a:defRPr/>
              </a:pPr>
              <a:r>
                <a:rPr lang="nl-NL" sz="2800" b="1">
                  <a:ln w="6600">
                    <a:solidFill>
                      <a:schemeClr val="accent2"/>
                    </a:solidFill>
                    <a:prstDash val="solid"/>
                  </a:ln>
                  <a:solidFill>
                    <a:srgbClr val="FFFFFF"/>
                  </a:solidFill>
                </a:rPr>
                <a:t>2</a:t>
              </a:r>
              <a:endParaRPr lang="nl-NL" sz="2800" b="1" cap="none" spc="0">
                <a:ln w="6600">
                  <a:solidFill>
                    <a:schemeClr val="accent2"/>
                  </a:solidFill>
                  <a:prstDash val="solid"/>
                </a:ln>
                <a:solidFill>
                  <a:srgbClr val="FFFFFF"/>
                </a:solidFill>
              </a:endParaRPr>
            </a:p>
          </p:txBody>
        </p:sp>
        <p:sp>
          <p:nvSpPr>
            <p:cNvPr id="19" name="Rechthoek 17" hidden="0"/>
            <p:cNvSpPr/>
            <p:nvPr isPhoto="0" userDrawn="0"/>
          </p:nvSpPr>
          <p:spPr bwMode="auto">
            <a:xfrm>
              <a:off x="7936175" y="2826947"/>
              <a:ext cx="367408" cy="523220"/>
            </a:xfrm>
            <a:prstGeom prst="rect">
              <a:avLst/>
            </a:prstGeom>
            <a:noFill/>
          </p:spPr>
          <p:txBody>
            <a:bodyPr wrap="none" lIns="91440" tIns="45720" rIns="91440" bIns="45720">
              <a:spAutoFit/>
            </a:bodyPr>
            <a:lstStyle/>
            <a:p>
              <a:pPr algn="ctr">
                <a:defRPr/>
              </a:pPr>
              <a:r>
                <a:rPr lang="nl-NL" sz="2800" b="1">
                  <a:ln w="6600">
                    <a:solidFill>
                      <a:schemeClr val="accent2"/>
                    </a:solidFill>
                    <a:prstDash val="solid"/>
                  </a:ln>
                  <a:solidFill>
                    <a:srgbClr val="FFFFFF"/>
                  </a:solidFill>
                </a:rPr>
                <a:t>3</a:t>
              </a:r>
              <a:endParaRPr lang="nl-NL" sz="2800" b="1" cap="none" spc="0">
                <a:ln w="6600">
                  <a:solidFill>
                    <a:schemeClr val="accent2"/>
                  </a:solidFill>
                  <a:prstDash val="solid"/>
                </a:ln>
                <a:solidFill>
                  <a:srgbClr val="FFFFFF"/>
                </a:solidFill>
              </a:endParaRPr>
            </a:p>
          </p:txBody>
        </p:sp>
        <p:sp>
          <p:nvSpPr>
            <p:cNvPr id="20" name="Tekstvak 18" hidden="0"/>
            <p:cNvSpPr>
              <a:spLocks noAdjustHandles="0" noChangeArrowheads="0"/>
            </p:cNvSpPr>
            <p:nvPr isPhoto="0" userDrawn="0"/>
          </p:nvSpPr>
          <p:spPr bwMode="auto">
            <a:xfrm>
              <a:off x="8290754" y="2890432"/>
              <a:ext cx="2316733" cy="369332"/>
            </a:xfrm>
            <a:prstGeom prst="rect">
              <a:avLst/>
            </a:prstGeom>
            <a:noFill/>
          </p:spPr>
          <p:txBody>
            <a:bodyPr wrap="square" rtlCol="0">
              <a:spAutoFit/>
            </a:bodyPr>
            <a:lstStyle/>
            <a:p>
              <a:pPr>
                <a:defRPr/>
              </a:pPr>
              <a:r>
                <a:rPr lang="en-GB" b="1">
                  <a:solidFill>
                    <a:schemeClr val="accent6">
                      <a:lumMod val="75000"/>
                    </a:schemeClr>
                  </a:solidFill>
                </a:rPr>
                <a:t>Market</a:t>
              </a:r>
              <a:endParaRPr/>
            </a:p>
          </p:txBody>
        </p:sp>
        <p:sp>
          <p:nvSpPr>
            <p:cNvPr id="21" name="Rechthoek 19" hidden="0"/>
            <p:cNvSpPr/>
            <p:nvPr isPhoto="0" userDrawn="0"/>
          </p:nvSpPr>
          <p:spPr bwMode="auto">
            <a:xfrm>
              <a:off x="4018666" y="3912778"/>
              <a:ext cx="367408" cy="523220"/>
            </a:xfrm>
            <a:prstGeom prst="rect">
              <a:avLst/>
            </a:prstGeom>
            <a:noFill/>
          </p:spPr>
          <p:txBody>
            <a:bodyPr wrap="none" lIns="91440" tIns="45720" rIns="91440" bIns="45720">
              <a:spAutoFit/>
            </a:bodyPr>
            <a:lstStyle/>
            <a:p>
              <a:pPr algn="ctr">
                <a:defRPr/>
              </a:pPr>
              <a:r>
                <a:rPr lang="nl-NL" sz="2800" b="1">
                  <a:ln w="6600">
                    <a:solidFill>
                      <a:schemeClr val="accent2"/>
                    </a:solidFill>
                    <a:prstDash val="solid"/>
                  </a:ln>
                  <a:solidFill>
                    <a:srgbClr val="FFFFFF"/>
                  </a:solidFill>
                </a:rPr>
                <a:t>4</a:t>
              </a:r>
              <a:endParaRPr lang="nl-NL" sz="2800" b="1" cap="none" spc="0">
                <a:ln w="6600">
                  <a:solidFill>
                    <a:schemeClr val="accent2"/>
                  </a:solidFill>
                  <a:prstDash val="solid"/>
                </a:ln>
                <a:solidFill>
                  <a:srgbClr val="FFFFFF"/>
                </a:solidFill>
              </a:endParaRPr>
            </a:p>
          </p:txBody>
        </p:sp>
        <p:sp>
          <p:nvSpPr>
            <p:cNvPr id="22" name="Tekstvak 20" hidden="0"/>
            <p:cNvSpPr>
              <a:spLocks noAdjustHandles="0" noChangeArrowheads="0"/>
            </p:cNvSpPr>
            <p:nvPr isPhoto="0" userDrawn="0"/>
          </p:nvSpPr>
          <p:spPr bwMode="auto">
            <a:xfrm>
              <a:off x="4368765" y="3995669"/>
              <a:ext cx="2505331" cy="369332"/>
            </a:xfrm>
            <a:prstGeom prst="rect">
              <a:avLst/>
            </a:prstGeom>
            <a:noFill/>
          </p:spPr>
          <p:txBody>
            <a:bodyPr wrap="square" rtlCol="0">
              <a:spAutoFit/>
            </a:bodyPr>
            <a:lstStyle/>
            <a:p>
              <a:pPr>
                <a:defRPr/>
              </a:pPr>
              <a:r>
                <a:rPr lang="en-GB" b="1">
                  <a:solidFill>
                    <a:schemeClr val="accent6">
                      <a:lumMod val="75000"/>
                    </a:schemeClr>
                  </a:solidFill>
                </a:rPr>
                <a:t>Networks</a:t>
              </a:r>
              <a:endParaRPr/>
            </a:p>
          </p:txBody>
        </p:sp>
        <p:pic>
          <p:nvPicPr>
            <p:cNvPr id="23" name="Afbeelding 21" descr="Afbeelding met tekst&#10;&#10;Automatisch gegenereerde beschrijving" hidden="0"/>
            <p:cNvPicPr>
              <a:picLocks noChangeAspect="1"/>
            </p:cNvPicPr>
            <p:nvPr isPhoto="0" userDrawn="0"/>
          </p:nvPicPr>
          <p:blipFill>
            <a:blip r:embed="rId4"/>
            <a:stretch/>
          </p:blipFill>
          <p:spPr bwMode="auto">
            <a:xfrm>
              <a:off x="5997104" y="1032322"/>
              <a:ext cx="2248968" cy="1639419"/>
            </a:xfrm>
            <a:prstGeom prst="rect">
              <a:avLst/>
            </a:prstGeom>
          </p:spPr>
        </p:pic>
        <p:sp>
          <p:nvSpPr>
            <p:cNvPr id="24" name="Tekstvak 16" hidden="0"/>
            <p:cNvSpPr>
              <a:spLocks noAdjustHandles="0" noChangeArrowheads="0"/>
            </p:cNvSpPr>
            <p:nvPr isPhoto="0" userDrawn="0"/>
          </p:nvSpPr>
          <p:spPr bwMode="auto">
            <a:xfrm>
              <a:off x="4313834" y="993450"/>
              <a:ext cx="2505331" cy="369332"/>
            </a:xfrm>
            <a:prstGeom prst="rect">
              <a:avLst/>
            </a:prstGeom>
            <a:noFill/>
          </p:spPr>
          <p:txBody>
            <a:bodyPr wrap="square" rtlCol="0">
              <a:spAutoFit/>
            </a:bodyPr>
            <a:lstStyle/>
            <a:p>
              <a:pPr>
                <a:defRPr/>
              </a:pPr>
              <a:r>
                <a:rPr lang="en-GB" b="1">
                  <a:solidFill>
                    <a:schemeClr val="accent6">
                      <a:lumMod val="75000"/>
                    </a:schemeClr>
                  </a:solidFill>
                </a:rPr>
                <a:t>Systems Thinking</a:t>
              </a:r>
              <a:endParaRPr/>
            </a:p>
          </p:txBody>
        </p:sp>
        <p:pic>
          <p:nvPicPr>
            <p:cNvPr id="25" name="Afbeelding 22" hidden="0"/>
            <p:cNvPicPr>
              <a:picLocks noChangeAspect="1"/>
            </p:cNvPicPr>
            <p:nvPr isPhoto="0" userDrawn="0"/>
          </p:nvPicPr>
          <p:blipFill>
            <a:blip r:embed="rId5"/>
            <a:stretch/>
          </p:blipFill>
          <p:spPr bwMode="auto">
            <a:xfrm>
              <a:off x="10717988" y="2993930"/>
              <a:ext cx="1259440" cy="1321056"/>
            </a:xfrm>
            <a:prstGeom prst="rect">
              <a:avLst/>
            </a:prstGeom>
          </p:spPr>
        </p:pic>
        <p:pic>
          <p:nvPicPr>
            <p:cNvPr id="26" name="Afbeelding 23" hidden="0"/>
            <p:cNvPicPr>
              <a:picLocks noChangeAspect="1"/>
            </p:cNvPicPr>
            <p:nvPr isPhoto="0" userDrawn="0"/>
          </p:nvPicPr>
          <p:blipFill>
            <a:blip r:embed="rId6"/>
            <a:stretch/>
          </p:blipFill>
          <p:spPr bwMode="auto">
            <a:xfrm rot="16199999">
              <a:off x="6167796" y="4639567"/>
              <a:ext cx="2578564" cy="1450443"/>
            </a:xfrm>
            <a:prstGeom prst="rect">
              <a:avLst/>
            </a:prstGeom>
          </p:spPr>
        </p:pic>
        <p:pic>
          <p:nvPicPr>
            <p:cNvPr id="27" name="Afbeelding 24" hidden="0"/>
            <p:cNvPicPr>
              <a:picLocks noChangeAspect="1"/>
            </p:cNvPicPr>
            <p:nvPr isPhoto="0" userDrawn="0"/>
          </p:nvPicPr>
          <p:blipFill>
            <a:blip r:embed="rId7"/>
            <a:stretch/>
          </p:blipFill>
          <p:spPr bwMode="auto">
            <a:xfrm>
              <a:off x="9597813" y="164277"/>
              <a:ext cx="2441677" cy="1052508"/>
            </a:xfrm>
            <a:prstGeom prst="rect">
              <a:avLst/>
            </a:prstGeom>
          </p:spPr>
        </p:pic>
        <p:sp>
          <p:nvSpPr>
            <p:cNvPr id="28" name="Tekstvak 26" hidden="0"/>
            <p:cNvSpPr>
              <a:spLocks noAdjustHandles="0" noChangeArrowheads="0"/>
            </p:cNvSpPr>
            <p:nvPr isPhoto="0" userDrawn="0"/>
          </p:nvSpPr>
          <p:spPr bwMode="auto">
            <a:xfrm>
              <a:off x="8329508" y="656105"/>
              <a:ext cx="1489434" cy="707886"/>
            </a:xfrm>
            <a:prstGeom prst="rect">
              <a:avLst/>
            </a:prstGeom>
            <a:noFill/>
          </p:spPr>
          <p:txBody>
            <a:bodyPr wrap="square" rtlCol="0">
              <a:spAutoFit/>
            </a:bodyPr>
            <a:lstStyle/>
            <a:p>
              <a:pPr>
                <a:spcAft>
                  <a:spcPts val="600"/>
                </a:spcAft>
                <a:defRPr/>
              </a:pPr>
              <a:r>
                <a:rPr lang="en-GB" sz="1000">
                  <a:solidFill>
                    <a:schemeClr val="accent4">
                      <a:lumMod val="50000"/>
                    </a:schemeClr>
                  </a:solidFill>
                </a:rPr>
                <a:t>In the decades of recon-</a:t>
              </a:r>
              <a:r>
                <a:rPr lang="en-GB" sz="1000">
                  <a:solidFill>
                    <a:schemeClr val="accent4">
                      <a:lumMod val="50000"/>
                    </a:schemeClr>
                  </a:solidFill>
                </a:rPr>
                <a:t>struction</a:t>
              </a:r>
              <a:r>
                <a:rPr lang="en-GB" sz="1000">
                  <a:solidFill>
                    <a:schemeClr val="accent4">
                      <a:lumMod val="50000"/>
                    </a:schemeClr>
                  </a:solidFill>
                </a:rPr>
                <a:t> after WO2, innovation had to be speeded up. </a:t>
              </a:r>
              <a:endParaRPr/>
            </a:p>
          </p:txBody>
        </p:sp>
        <p:sp>
          <p:nvSpPr>
            <p:cNvPr id="29" name="Tekstvak 27" hidden="0"/>
            <p:cNvSpPr>
              <a:spLocks noAdjustHandles="0" noChangeArrowheads="0"/>
            </p:cNvSpPr>
            <p:nvPr isPhoto="0" userDrawn="0"/>
          </p:nvSpPr>
          <p:spPr bwMode="auto">
            <a:xfrm>
              <a:off x="8312439" y="1362782"/>
              <a:ext cx="3657887" cy="400110"/>
            </a:xfrm>
            <a:prstGeom prst="rect">
              <a:avLst/>
            </a:prstGeom>
            <a:noFill/>
          </p:spPr>
          <p:txBody>
            <a:bodyPr wrap="square" rtlCol="0">
              <a:spAutoFit/>
            </a:bodyPr>
            <a:lstStyle/>
            <a:p>
              <a:pPr>
                <a:spcAft>
                  <a:spcPts val="600"/>
                </a:spcAft>
                <a:defRPr/>
              </a:pPr>
              <a:r>
                <a:rPr lang="en-GB" sz="1000"/>
                <a:t>Research was supposed to </a:t>
              </a:r>
              <a:r>
                <a:rPr lang="en-GB" sz="1000">
                  <a:solidFill>
                    <a:srgbClr val="C00000"/>
                  </a:solidFill>
                </a:rPr>
                <a:t>generate knowledge </a:t>
              </a:r>
              <a:r>
                <a:rPr lang="en-GB" sz="1000"/>
                <a:t>for innovation. Extension should </a:t>
              </a:r>
              <a:r>
                <a:rPr lang="en-GB" sz="1000">
                  <a:solidFill>
                    <a:srgbClr val="C00000"/>
                  </a:solidFill>
                </a:rPr>
                <a:t>disseminate knowledge </a:t>
              </a:r>
              <a:r>
                <a:rPr lang="en-GB" sz="1000"/>
                <a:t>to farmers.</a:t>
              </a:r>
              <a:endParaRPr/>
            </a:p>
          </p:txBody>
        </p:sp>
        <p:pic>
          <p:nvPicPr>
            <p:cNvPr id="30" name="Afbeelding 29" descr="Afbeelding met tekening&#10;&#10;Automatisch gegenereerde beschrijving" hidden="0"/>
            <p:cNvPicPr>
              <a:picLocks noChangeAspect="1"/>
            </p:cNvPicPr>
            <p:nvPr isPhoto="0" userDrawn="0"/>
          </p:nvPicPr>
          <p:blipFill>
            <a:blip r:embed="rId8"/>
            <a:stretch/>
          </p:blipFill>
          <p:spPr bwMode="auto">
            <a:xfrm>
              <a:off x="9507904" y="1831690"/>
              <a:ext cx="2466029" cy="944027"/>
            </a:xfrm>
            <a:prstGeom prst="rect">
              <a:avLst/>
            </a:prstGeom>
          </p:spPr>
        </p:pic>
        <p:sp>
          <p:nvSpPr>
            <p:cNvPr id="31" name="Tekstvak 28" hidden="0"/>
            <p:cNvSpPr>
              <a:spLocks noAdjustHandles="0" noChangeArrowheads="0"/>
            </p:cNvSpPr>
            <p:nvPr isPhoto="0" userDrawn="0"/>
          </p:nvSpPr>
          <p:spPr bwMode="auto">
            <a:xfrm>
              <a:off x="8308807" y="1769746"/>
              <a:ext cx="1561972" cy="707886"/>
            </a:xfrm>
            <a:prstGeom prst="rect">
              <a:avLst/>
            </a:prstGeom>
            <a:noFill/>
          </p:spPr>
          <p:txBody>
            <a:bodyPr wrap="square" rtlCol="0">
              <a:spAutoFit/>
            </a:bodyPr>
            <a:lstStyle/>
            <a:p>
              <a:pPr>
                <a:spcAft>
                  <a:spcPts val="600"/>
                </a:spcAft>
                <a:defRPr/>
              </a:pPr>
              <a:r>
                <a:rPr lang="en-GB" sz="1000"/>
                <a:t>Next came the question: why don’t they adopt? Adoption research becomes popular</a:t>
              </a:r>
              <a:endParaRPr/>
            </a:p>
          </p:txBody>
        </p:sp>
        <p:sp>
          <p:nvSpPr>
            <p:cNvPr id="32" name="Tekstvak 30" hidden="0"/>
            <p:cNvSpPr>
              <a:spLocks noAdjustHandles="0" noChangeArrowheads="0"/>
            </p:cNvSpPr>
            <p:nvPr isPhoto="0" userDrawn="0"/>
          </p:nvSpPr>
          <p:spPr bwMode="auto">
            <a:xfrm>
              <a:off x="4059902" y="1397646"/>
              <a:ext cx="2036097" cy="1323439"/>
            </a:xfrm>
            <a:prstGeom prst="rect">
              <a:avLst/>
            </a:prstGeom>
            <a:noFill/>
          </p:spPr>
          <p:txBody>
            <a:bodyPr wrap="square" rtlCol="0">
              <a:spAutoFit/>
            </a:bodyPr>
            <a:lstStyle/>
            <a:p>
              <a:pPr>
                <a:spcAft>
                  <a:spcPts val="600"/>
                </a:spcAft>
                <a:defRPr/>
              </a:pPr>
              <a:r>
                <a:rPr lang="en-GB" sz="1000">
                  <a:solidFill>
                    <a:schemeClr val="accent4">
                      <a:lumMod val="50000"/>
                    </a:schemeClr>
                  </a:solidFill>
                </a:rPr>
                <a:t>In the end of the 80ies, systems thinking became popular.</a:t>
              </a:r>
              <a:endParaRPr/>
            </a:p>
            <a:p>
              <a:pPr>
                <a:spcAft>
                  <a:spcPts val="600"/>
                </a:spcAft>
                <a:defRPr/>
              </a:pPr>
              <a:r>
                <a:rPr lang="en-GB" sz="1000"/>
                <a:t>Farmers can have good reasons </a:t>
              </a:r>
              <a:r>
                <a:rPr lang="en-GB" sz="1000">
                  <a:solidFill>
                    <a:srgbClr val="C00000"/>
                  </a:solidFill>
                </a:rPr>
                <a:t>not to adopt. </a:t>
              </a:r>
              <a:endParaRPr/>
            </a:p>
            <a:p>
              <a:pPr>
                <a:spcAft>
                  <a:spcPts val="600"/>
                </a:spcAft>
                <a:defRPr/>
              </a:pPr>
              <a:r>
                <a:rPr lang="en-GB" sz="1000"/>
                <a:t>The capacity of a system depends on the quality of the connections between its actors: “</a:t>
              </a:r>
              <a:r>
                <a:rPr lang="en-GB" sz="1000">
                  <a:solidFill>
                    <a:srgbClr val="C00000"/>
                  </a:solidFill>
                </a:rPr>
                <a:t>The wiring</a:t>
              </a:r>
              <a:r>
                <a:rPr lang="en-GB" sz="1000"/>
                <a:t>”.</a:t>
              </a:r>
              <a:endParaRPr/>
            </a:p>
          </p:txBody>
        </p:sp>
        <p:sp>
          <p:nvSpPr>
            <p:cNvPr id="33" name="Tekstvak 31" hidden="0"/>
            <p:cNvSpPr>
              <a:spLocks noAdjustHandles="0" noChangeArrowheads="0"/>
            </p:cNvSpPr>
            <p:nvPr isPhoto="0" userDrawn="0"/>
          </p:nvSpPr>
          <p:spPr bwMode="auto">
            <a:xfrm>
              <a:off x="4072033" y="2706605"/>
              <a:ext cx="3912522" cy="1015663"/>
            </a:xfrm>
            <a:prstGeom prst="rect">
              <a:avLst/>
            </a:prstGeom>
            <a:noFill/>
          </p:spPr>
          <p:txBody>
            <a:bodyPr wrap="square" rtlCol="0">
              <a:spAutoFit/>
            </a:bodyPr>
            <a:lstStyle/>
            <a:p>
              <a:pPr>
                <a:spcAft>
                  <a:spcPts val="600"/>
                </a:spcAft>
                <a:defRPr/>
              </a:pPr>
              <a:r>
                <a:rPr lang="en-GB" sz="1000"/>
                <a:t>Knowledge is more than research findings. All individual have their own knowledge, including experience, intuition, beliefs, etc..</a:t>
              </a:r>
              <a:endParaRPr/>
            </a:p>
            <a:p>
              <a:pPr>
                <a:spcAft>
                  <a:spcPts val="600"/>
                </a:spcAft>
                <a:defRPr/>
              </a:pPr>
              <a:r>
                <a:rPr lang="en-GB" sz="1000"/>
                <a:t>“</a:t>
              </a:r>
              <a:r>
                <a:rPr lang="en-GB" sz="1000">
                  <a:solidFill>
                    <a:srgbClr val="C00000"/>
                  </a:solidFill>
                </a:rPr>
                <a:t>Knowledge is between the ears</a:t>
              </a:r>
              <a:r>
                <a:rPr lang="en-GB" sz="1000"/>
                <a:t>” and cannot be transferred.</a:t>
              </a:r>
              <a:endParaRPr/>
            </a:p>
            <a:p>
              <a:pPr>
                <a:spcAft>
                  <a:spcPts val="600"/>
                </a:spcAft>
                <a:defRPr/>
              </a:pPr>
              <a:r>
                <a:rPr lang="en-GB" sz="1000"/>
                <a:t>Knowledge should be distinguished from information. The concept of AKIS is born as: </a:t>
              </a:r>
              <a:r>
                <a:rPr lang="en-GB" sz="1000">
                  <a:solidFill>
                    <a:srgbClr val="C00000"/>
                  </a:solidFill>
                </a:rPr>
                <a:t>Agricultural Knowledge and </a:t>
              </a:r>
              <a:r>
                <a:rPr lang="en-GB" sz="1000" b="1">
                  <a:solidFill>
                    <a:srgbClr val="C00000"/>
                  </a:solidFill>
                </a:rPr>
                <a:t>Information</a:t>
              </a:r>
              <a:r>
                <a:rPr lang="en-GB" sz="1000">
                  <a:solidFill>
                    <a:srgbClr val="C00000"/>
                  </a:solidFill>
                </a:rPr>
                <a:t> Systems</a:t>
              </a:r>
              <a:r>
                <a:rPr lang="en-GB" sz="1000"/>
                <a:t>. </a:t>
              </a:r>
              <a:endParaRPr/>
            </a:p>
          </p:txBody>
        </p:sp>
        <p:sp>
          <p:nvSpPr>
            <p:cNvPr id="34" name="Tekstvak 32" hidden="0"/>
            <p:cNvSpPr>
              <a:spLocks noAdjustHandles="0" noChangeArrowheads="0"/>
            </p:cNvSpPr>
            <p:nvPr isPhoto="0" userDrawn="0"/>
          </p:nvSpPr>
          <p:spPr bwMode="auto">
            <a:xfrm>
              <a:off x="8302815" y="3226508"/>
              <a:ext cx="2505331" cy="1092607"/>
            </a:xfrm>
            <a:prstGeom prst="rect">
              <a:avLst/>
            </a:prstGeom>
            <a:noFill/>
          </p:spPr>
          <p:txBody>
            <a:bodyPr wrap="square" rtlCol="0">
              <a:spAutoFit/>
            </a:bodyPr>
            <a:lstStyle/>
            <a:p>
              <a:pPr>
                <a:spcAft>
                  <a:spcPts val="600"/>
                </a:spcAft>
                <a:defRPr/>
              </a:pPr>
              <a:r>
                <a:rPr lang="en-GB" sz="1000">
                  <a:solidFill>
                    <a:schemeClr val="accent4">
                      <a:lumMod val="50000"/>
                    </a:schemeClr>
                  </a:solidFill>
                </a:rPr>
                <a:t>In the 90ies, neo-liberalism conquers the world. Knowledge becomes a </a:t>
              </a:r>
              <a:r>
                <a:rPr lang="en-GB" sz="1000">
                  <a:solidFill>
                    <a:srgbClr val="C00000"/>
                  </a:solidFill>
                </a:rPr>
                <a:t>product</a:t>
              </a:r>
              <a:r>
                <a:rPr lang="en-GB" sz="1000"/>
                <a:t>.</a:t>
              </a:r>
              <a:endParaRPr/>
            </a:p>
            <a:p>
              <a:pPr>
                <a:spcAft>
                  <a:spcPts val="600"/>
                </a:spcAft>
                <a:defRPr/>
              </a:pPr>
              <a:r>
                <a:rPr lang="en-GB" sz="1000"/>
                <a:t>Researchers become producers of knowledge. Extension agents become advisors who act as salesmen op knowledge products. </a:t>
              </a:r>
              <a:endParaRPr/>
            </a:p>
          </p:txBody>
        </p:sp>
        <p:sp>
          <p:nvSpPr>
            <p:cNvPr id="35" name="Tekstvak 33" hidden="0"/>
            <p:cNvSpPr>
              <a:spLocks noAdjustHandles="0" noChangeArrowheads="0"/>
            </p:cNvSpPr>
            <p:nvPr isPhoto="0" userDrawn="0"/>
          </p:nvSpPr>
          <p:spPr bwMode="auto">
            <a:xfrm>
              <a:off x="8315908" y="4291942"/>
              <a:ext cx="3686103" cy="2092881"/>
            </a:xfrm>
            <a:prstGeom prst="rect">
              <a:avLst/>
            </a:prstGeom>
            <a:noFill/>
          </p:spPr>
          <p:txBody>
            <a:bodyPr wrap="square" rtlCol="0">
              <a:spAutoFit/>
            </a:bodyPr>
            <a:lstStyle/>
            <a:p>
              <a:pPr>
                <a:spcAft>
                  <a:spcPts val="600"/>
                </a:spcAft>
                <a:defRPr/>
              </a:pPr>
              <a:r>
                <a:rPr lang="en-GB" sz="1000"/>
                <a:t>Public extension services are </a:t>
              </a:r>
              <a:r>
                <a:rPr lang="en-GB" sz="1000">
                  <a:solidFill>
                    <a:srgbClr val="C00000"/>
                  </a:solidFill>
                </a:rPr>
                <a:t>privatised</a:t>
              </a:r>
              <a:r>
                <a:rPr lang="en-GB" sz="1000"/>
                <a:t> and become commercial enterprises. Public agencies act as clients in the market for knowledge products for the common good. </a:t>
              </a:r>
              <a:endParaRPr/>
            </a:p>
            <a:p>
              <a:pPr>
                <a:spcAft>
                  <a:spcPts val="600"/>
                </a:spcAft>
                <a:defRPr/>
              </a:pPr>
              <a:r>
                <a:rPr lang="en-GB" sz="1000"/>
                <a:t>Knowledge institutions (research institutes, advisory services, consortia) must </a:t>
              </a:r>
              <a:r>
                <a:rPr lang="en-GB" sz="1000">
                  <a:solidFill>
                    <a:srgbClr val="C00000"/>
                  </a:solidFill>
                </a:rPr>
                <a:t>compete for funds</a:t>
              </a:r>
              <a:r>
                <a:rPr lang="en-GB" sz="1000"/>
                <a:t>, and are supposed to deliver products according to strict specifications. </a:t>
              </a:r>
              <a:endParaRPr/>
            </a:p>
            <a:p>
              <a:pPr>
                <a:spcAft>
                  <a:spcPts val="600"/>
                </a:spcAft>
                <a:defRPr/>
              </a:pPr>
              <a:r>
                <a:rPr lang="en-GB" sz="1000"/>
                <a:t>The concept of AKIS does not disappear, but is interpreted differently: </a:t>
              </a:r>
              <a:r>
                <a:rPr lang="en-GB" sz="1000">
                  <a:solidFill>
                    <a:srgbClr val="C00000"/>
                  </a:solidFill>
                </a:rPr>
                <a:t>Agricultural Knowledge and </a:t>
              </a:r>
              <a:r>
                <a:rPr lang="en-GB" sz="1000" b="1">
                  <a:solidFill>
                    <a:srgbClr val="C00000"/>
                  </a:solidFill>
                </a:rPr>
                <a:t>Innovation</a:t>
              </a:r>
              <a:r>
                <a:rPr lang="en-GB" sz="1000">
                  <a:solidFill>
                    <a:srgbClr val="C00000"/>
                  </a:solidFill>
                </a:rPr>
                <a:t> Systems</a:t>
              </a:r>
              <a:r>
                <a:rPr lang="en-GB" sz="1000"/>
                <a:t>. </a:t>
              </a:r>
              <a:endParaRPr/>
            </a:p>
            <a:p>
              <a:pPr>
                <a:spcAft>
                  <a:spcPts val="600"/>
                </a:spcAft>
                <a:defRPr/>
              </a:pPr>
              <a:r>
                <a:rPr lang="en-GB" sz="1000"/>
                <a:t>Something is missing: who takes care of the quality of the system (the wiring) if all actors are competing with each other? </a:t>
              </a:r>
              <a:endParaRPr/>
            </a:p>
            <a:p>
              <a:pPr>
                <a:spcAft>
                  <a:spcPts val="600"/>
                </a:spcAft>
                <a:defRPr/>
              </a:pPr>
              <a:r>
                <a:rPr lang="en-GB" sz="1000">
                  <a:solidFill>
                    <a:srgbClr val="C00000"/>
                  </a:solidFill>
                </a:rPr>
                <a:t>Knowledge brokers </a:t>
              </a:r>
              <a:r>
                <a:rPr lang="en-GB" sz="1000"/>
                <a:t>are introduced to match supply and demand. </a:t>
              </a:r>
              <a:endParaRPr/>
            </a:p>
          </p:txBody>
        </p:sp>
        <p:sp>
          <p:nvSpPr>
            <p:cNvPr id="36" name="Tekstvak 34" hidden="0"/>
            <p:cNvSpPr>
              <a:spLocks noAdjustHandles="0" noChangeArrowheads="0"/>
            </p:cNvSpPr>
            <p:nvPr isPhoto="0" userDrawn="0"/>
          </p:nvSpPr>
          <p:spPr bwMode="auto">
            <a:xfrm>
              <a:off x="4110553" y="4347740"/>
              <a:ext cx="2689926" cy="2323713"/>
            </a:xfrm>
            <a:prstGeom prst="rect">
              <a:avLst/>
            </a:prstGeom>
            <a:noFill/>
          </p:spPr>
          <p:txBody>
            <a:bodyPr wrap="square" rtlCol="0">
              <a:spAutoFit/>
            </a:bodyPr>
            <a:lstStyle/>
            <a:p>
              <a:pPr>
                <a:spcAft>
                  <a:spcPts val="600"/>
                </a:spcAft>
                <a:defRPr/>
              </a:pPr>
              <a:r>
                <a:rPr lang="en-GB" sz="1000">
                  <a:solidFill>
                    <a:schemeClr val="accent4">
                      <a:lumMod val="50000"/>
                    </a:schemeClr>
                  </a:solidFill>
                </a:rPr>
                <a:t>From the years 10 onwards, the strengths and possibilities of networks become recognised. </a:t>
              </a:r>
              <a:endParaRPr/>
            </a:p>
            <a:p>
              <a:pPr>
                <a:spcAft>
                  <a:spcPts val="600"/>
                </a:spcAft>
                <a:defRPr/>
              </a:pPr>
              <a:r>
                <a:rPr lang="en-GB" sz="1000"/>
                <a:t>Initiators who share ambitions form networks that can develop agency: the capacity to make things move.  </a:t>
              </a:r>
              <a:endParaRPr/>
            </a:p>
            <a:p>
              <a:pPr>
                <a:spcAft>
                  <a:spcPts val="600"/>
                </a:spcAft>
                <a:defRPr/>
              </a:pPr>
              <a:r>
                <a:rPr lang="en-GB" sz="1000"/>
                <a:t>Network approaches appear to be effective for creating innovations through interactive processes.</a:t>
              </a:r>
              <a:endParaRPr/>
            </a:p>
            <a:p>
              <a:pPr>
                <a:spcAft>
                  <a:spcPts val="600"/>
                </a:spcAft>
                <a:defRPr/>
              </a:pPr>
              <a:r>
                <a:rPr lang="en-GB" sz="1000"/>
                <a:t>The European Commission launches EIP (2014). It aims at interactive innovation, and offers funding for ‘</a:t>
              </a:r>
              <a:r>
                <a:rPr lang="en-GB" sz="1000">
                  <a:solidFill>
                    <a:srgbClr val="C00000"/>
                  </a:solidFill>
                </a:rPr>
                <a:t>Operational Groups</a:t>
              </a:r>
              <a:r>
                <a:rPr lang="en-GB" sz="1000"/>
                <a:t>’ in which farmers, knowledge workers and possibly others work together towards an innovation. </a:t>
              </a:r>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hoek: afgeronde hoeken 20" hidden="0"/>
          <p:cNvSpPr/>
          <p:nvPr isPhoto="0" userDrawn="0"/>
        </p:nvSpPr>
        <p:spPr bwMode="auto">
          <a:xfrm>
            <a:off x="4477173" y="169181"/>
            <a:ext cx="7403254" cy="2067026"/>
          </a:xfrm>
          <a:prstGeom prst="roundRect">
            <a:avLst>
              <a:gd name="adj" fmla="val 16667"/>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5" name="Rechthoek: afgeronde hoeken 19" hidden="0"/>
          <p:cNvSpPr/>
          <p:nvPr isPhoto="0" userDrawn="0"/>
        </p:nvSpPr>
        <p:spPr bwMode="auto">
          <a:xfrm>
            <a:off x="4477173" y="4477324"/>
            <a:ext cx="7403254" cy="2067026"/>
          </a:xfrm>
          <a:prstGeom prst="roundRect">
            <a:avLst>
              <a:gd name="adj" fmla="val 16667"/>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6" name="Rechthoek: afgeronde hoeken 2" hidden="0"/>
          <p:cNvSpPr/>
          <p:nvPr isPhoto="0" userDrawn="0"/>
        </p:nvSpPr>
        <p:spPr bwMode="auto">
          <a:xfrm>
            <a:off x="4477173" y="2323253"/>
            <a:ext cx="7403254" cy="2067026"/>
          </a:xfrm>
          <a:prstGeom prst="roundRect">
            <a:avLst>
              <a:gd name="adj" fmla="val 16667"/>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7" name="Rechthoek 9" hidden="0"/>
          <p:cNvSpPr/>
          <p:nvPr isPhoto="0" userDrawn="0"/>
        </p:nvSpPr>
        <p:spPr bwMode="auto">
          <a:xfrm>
            <a:off x="-53387"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8"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9"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0"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1" name="Tekstvak 22" hidden="0"/>
          <p:cNvSpPr>
            <a:spLocks noAdjustHandles="0" noChangeArrowheads="0"/>
          </p:cNvSpPr>
          <p:nvPr isPhoto="0" userDrawn="0"/>
        </p:nvSpPr>
        <p:spPr bwMode="auto">
          <a:xfrm>
            <a:off x="679784" y="689174"/>
            <a:ext cx="3375110" cy="646331"/>
          </a:xfrm>
          <a:prstGeom prst="rect">
            <a:avLst/>
          </a:prstGeom>
          <a:noFill/>
        </p:spPr>
        <p:txBody>
          <a:bodyPr wrap="square" rtlCol="0">
            <a:spAutoFit/>
          </a:bodyPr>
          <a:lstStyle/>
          <a:p>
            <a:pPr>
              <a:defRPr/>
            </a:pPr>
            <a:r>
              <a:rPr lang="en-US">
                <a:solidFill>
                  <a:srgbClr val="C00000"/>
                </a:solidFill>
              </a:rPr>
              <a:t>What is an ‘interactive innovation’ process? </a:t>
            </a:r>
            <a:endParaRPr/>
          </a:p>
        </p:txBody>
      </p:sp>
      <p:sp>
        <p:nvSpPr>
          <p:cNvPr id="12" name="Tekstvak 12" hidden="0"/>
          <p:cNvSpPr>
            <a:spLocks noAdjustHandles="0" noChangeArrowheads="0"/>
          </p:cNvSpPr>
          <p:nvPr isPhoto="0" userDrawn="0"/>
        </p:nvSpPr>
        <p:spPr bwMode="auto">
          <a:xfrm>
            <a:off x="197089" y="1495967"/>
            <a:ext cx="3205684" cy="1938992"/>
          </a:xfrm>
          <a:prstGeom prst="rect">
            <a:avLst/>
          </a:prstGeom>
          <a:noFill/>
        </p:spPr>
        <p:txBody>
          <a:bodyPr wrap="square" rtlCol="0">
            <a:spAutoFit/>
          </a:bodyPr>
          <a:lstStyle/>
          <a:p>
            <a:pPr>
              <a:spcAft>
                <a:spcPts val="600"/>
              </a:spcAft>
              <a:defRPr/>
            </a:pPr>
            <a:r>
              <a:rPr lang="en-GB" sz="1100"/>
              <a:t>In an </a:t>
            </a:r>
            <a:r>
              <a:rPr lang="en-GB" sz="1100" b="1">
                <a:solidFill>
                  <a:srgbClr val="C00000"/>
                </a:solidFill>
              </a:rPr>
              <a:t>interactive innovation process </a:t>
            </a:r>
            <a:r>
              <a:rPr lang="en-GB" sz="1100"/>
              <a:t>the outcome is the result of the efforts of a variety of actors, such as farmers, researchers, and possibly also other persons who bring in relevant knowledge and experience.</a:t>
            </a:r>
            <a:endParaRPr/>
          </a:p>
          <a:p>
            <a:pPr>
              <a:spcAft>
                <a:spcPts val="600"/>
              </a:spcAft>
              <a:defRPr/>
            </a:pPr>
            <a:r>
              <a:rPr lang="en-GB" sz="1100"/>
              <a:t>Such a process is different from </a:t>
            </a:r>
            <a:r>
              <a:rPr lang="en-GB" sz="1100" b="1">
                <a:solidFill>
                  <a:srgbClr val="C00000"/>
                </a:solidFill>
              </a:rPr>
              <a:t>technology transfer</a:t>
            </a:r>
            <a:r>
              <a:rPr lang="en-GB" sz="1100"/>
              <a:t>, in which the solution is transferred from a source to an end user. </a:t>
            </a:r>
            <a:endParaRPr/>
          </a:p>
          <a:p>
            <a:pPr>
              <a:spcAft>
                <a:spcPts val="600"/>
              </a:spcAft>
              <a:defRPr/>
            </a:pPr>
            <a:r>
              <a:rPr lang="en-GB" sz="1100"/>
              <a:t>It also differs from a </a:t>
            </a:r>
            <a:r>
              <a:rPr lang="en-GB" sz="1100" b="1">
                <a:solidFill>
                  <a:srgbClr val="C00000"/>
                </a:solidFill>
              </a:rPr>
              <a:t>production process</a:t>
            </a:r>
            <a:r>
              <a:rPr lang="en-GB" sz="1100"/>
              <a:t>, in which the product to be delivered has been defined and specified by the client. </a:t>
            </a:r>
            <a:endParaRPr/>
          </a:p>
        </p:txBody>
      </p:sp>
      <p:sp>
        <p:nvSpPr>
          <p:cNvPr id="13" name="Tekstvak 7" hidden="0"/>
          <p:cNvSpPr>
            <a:spLocks noAdjustHandles="0" noChangeArrowheads="0"/>
          </p:cNvSpPr>
          <p:nvPr isPhoto="0" userDrawn="0"/>
        </p:nvSpPr>
        <p:spPr bwMode="auto">
          <a:xfrm>
            <a:off x="197089" y="3448770"/>
            <a:ext cx="3205684" cy="1938992"/>
          </a:xfrm>
          <a:prstGeom prst="rect">
            <a:avLst/>
          </a:prstGeom>
          <a:noFill/>
        </p:spPr>
        <p:txBody>
          <a:bodyPr wrap="square" rtlCol="0">
            <a:spAutoFit/>
          </a:bodyPr>
          <a:lstStyle/>
          <a:p>
            <a:pPr>
              <a:spcAft>
                <a:spcPts val="600"/>
              </a:spcAft>
              <a:defRPr/>
            </a:pPr>
            <a:r>
              <a:rPr lang="en-GB" sz="1100"/>
              <a:t>In interactive innovation processes, the result emerges from </a:t>
            </a:r>
            <a:r>
              <a:rPr lang="en-GB" sz="1100" b="1" i="1">
                <a:solidFill>
                  <a:srgbClr val="C00000"/>
                </a:solidFill>
              </a:rPr>
              <a:t>co-creation</a:t>
            </a:r>
            <a:r>
              <a:rPr lang="en-GB" sz="1100"/>
              <a:t>. The knowledge, experience and creativity of people involved are needed to create solutions that cannot be known beforehand. </a:t>
            </a:r>
            <a:endParaRPr/>
          </a:p>
          <a:p>
            <a:pPr>
              <a:spcAft>
                <a:spcPts val="600"/>
              </a:spcAft>
              <a:defRPr/>
            </a:pPr>
            <a:r>
              <a:rPr lang="en-GB" sz="1100"/>
              <a:t>The challenge of facilitating such processes is to create a ‘biotope’ in which people are willing to join, to learn and to create together.</a:t>
            </a:r>
            <a:endParaRPr/>
          </a:p>
          <a:p>
            <a:pPr>
              <a:spcAft>
                <a:spcPts val="600"/>
              </a:spcAft>
              <a:defRPr/>
            </a:pPr>
            <a:r>
              <a:rPr lang="en-GB" sz="1100"/>
              <a:t>If this is successful, the outcome is better than anyone could have thought of before.</a:t>
            </a:r>
            <a:endParaRPr/>
          </a:p>
        </p:txBody>
      </p:sp>
      <p:pic>
        <p:nvPicPr>
          <p:cNvPr id="14" name="Afbeelding 8" hidden="0"/>
          <p:cNvPicPr>
            <a:picLocks noChangeAspect="1"/>
          </p:cNvPicPr>
          <p:nvPr isPhoto="0" userDrawn="0"/>
        </p:nvPicPr>
        <p:blipFill>
          <a:blip r:embed="rId4"/>
          <a:stretch/>
        </p:blipFill>
        <p:spPr bwMode="auto">
          <a:xfrm>
            <a:off x="4623219" y="379112"/>
            <a:ext cx="3821201" cy="1647165"/>
          </a:xfrm>
          <a:prstGeom prst="rect">
            <a:avLst/>
          </a:prstGeom>
        </p:spPr>
      </p:pic>
      <p:pic>
        <p:nvPicPr>
          <p:cNvPr id="15" name="Afbeelding 11" hidden="0"/>
          <p:cNvPicPr>
            <a:picLocks noChangeAspect="1"/>
          </p:cNvPicPr>
          <p:nvPr isPhoto="0" userDrawn="0"/>
        </p:nvPicPr>
        <p:blipFill>
          <a:blip r:embed="rId5"/>
          <a:stretch/>
        </p:blipFill>
        <p:spPr bwMode="auto">
          <a:xfrm>
            <a:off x="7176807" y="2446138"/>
            <a:ext cx="1698181" cy="1781262"/>
          </a:xfrm>
          <a:prstGeom prst="rect">
            <a:avLst/>
          </a:prstGeom>
        </p:spPr>
      </p:pic>
      <p:grpSp>
        <p:nvGrpSpPr>
          <p:cNvPr id="16" name="Groep 13" hidden="0"/>
          <p:cNvGrpSpPr/>
          <p:nvPr isPhoto="0" userDrawn="0"/>
        </p:nvGrpSpPr>
        <p:grpSpPr bwMode="auto">
          <a:xfrm>
            <a:off x="8839199" y="2410298"/>
            <a:ext cx="2605443" cy="1673920"/>
            <a:chOff x="1563368" y="1406585"/>
            <a:chExt cx="3307538" cy="2124995"/>
          </a:xfrm>
        </p:grpSpPr>
        <p:pic>
          <p:nvPicPr>
            <p:cNvPr id="17" name="Afbeelding 14" hidden="0"/>
            <p:cNvPicPr>
              <a:picLocks noChangeAspect="1"/>
            </p:cNvPicPr>
            <p:nvPr isPhoto="0" userDrawn="0"/>
          </p:nvPicPr>
          <p:blipFill>
            <a:blip r:embed="rId6"/>
            <a:stretch/>
          </p:blipFill>
          <p:spPr bwMode="auto">
            <a:xfrm flipH="1">
              <a:off x="1825698" y="2059884"/>
              <a:ext cx="2782878" cy="1471696"/>
            </a:xfrm>
            <a:prstGeom prst="rect">
              <a:avLst/>
            </a:prstGeom>
          </p:spPr>
        </p:pic>
        <p:sp>
          <p:nvSpPr>
            <p:cNvPr id="18" name="Titel 1" hidden="0"/>
            <p:cNvSpPr>
              <a:spLocks noAdjustHandles="0" noChangeArrowheads="0"/>
            </p:cNvSpPr>
            <p:nvPr isPhoto="0" userDrawn="0"/>
          </p:nvSpPr>
          <p:spPr bwMode="auto">
            <a:xfrm>
              <a:off x="1563368" y="1406585"/>
              <a:ext cx="3307538" cy="695407"/>
            </a:xfrm>
            <a:prstGeom prst="rect">
              <a:avLst/>
            </a:prstGeom>
            <a:grpFill/>
          </p:spPr>
          <p:txBody>
            <a:bodyPr/>
            <a:lstStyle>
              <a:lvl1pPr algn="l" defTabSz="914400">
                <a:lnSpc>
                  <a:spcPct val="90000"/>
                </a:lnSpc>
                <a:spcBef>
                  <a:spcPts val="0"/>
                </a:spcBef>
                <a:buNone/>
                <a:defRPr sz="4400">
                  <a:solidFill>
                    <a:schemeClr val="tx1"/>
                  </a:solidFill>
                  <a:latin typeface="+mj-lt"/>
                  <a:ea typeface="+mj-ea"/>
                  <a:cs typeface="+mj-cs"/>
                </a:defRPr>
              </a:lvl1pPr>
            </a:lstStyle>
            <a:p>
              <a:pPr algn="ctr">
                <a:defRPr/>
              </a:pPr>
              <a:r>
                <a:rPr lang="de-DE" sz="2000" b="1"/>
                <a:t>Project</a:t>
              </a:r>
              <a:endParaRPr/>
            </a:p>
          </p:txBody>
        </p:sp>
      </p:grpSp>
      <p:grpSp>
        <p:nvGrpSpPr>
          <p:cNvPr id="19" name="Groep 16" hidden="0"/>
          <p:cNvGrpSpPr/>
          <p:nvPr isPhoto="0" userDrawn="0"/>
        </p:nvGrpSpPr>
        <p:grpSpPr bwMode="auto">
          <a:xfrm>
            <a:off x="4910696" y="4598253"/>
            <a:ext cx="2370606" cy="1523044"/>
            <a:chOff x="6344401" y="3429000"/>
            <a:chExt cx="3307538" cy="2124995"/>
          </a:xfrm>
        </p:grpSpPr>
        <p:pic>
          <p:nvPicPr>
            <p:cNvPr id="20" name="Afbeelding 17" hidden="0"/>
            <p:cNvPicPr>
              <a:picLocks noChangeAspect="1"/>
            </p:cNvPicPr>
            <p:nvPr isPhoto="0" userDrawn="0"/>
          </p:nvPicPr>
          <p:blipFill>
            <a:blip r:embed="rId7"/>
            <a:stretch/>
          </p:blipFill>
          <p:spPr bwMode="auto">
            <a:xfrm>
              <a:off x="7022646" y="4082298"/>
              <a:ext cx="1951048" cy="1471696"/>
            </a:xfrm>
            <a:prstGeom prst="rect">
              <a:avLst/>
            </a:prstGeom>
          </p:spPr>
        </p:pic>
        <p:sp>
          <p:nvSpPr>
            <p:cNvPr id="21" name="Titel 1" hidden="0"/>
            <p:cNvSpPr>
              <a:spLocks noAdjustHandles="0" noChangeArrowheads="0"/>
            </p:cNvSpPr>
            <p:nvPr isPhoto="0" userDrawn="0"/>
          </p:nvSpPr>
          <p:spPr bwMode="auto">
            <a:xfrm>
              <a:off x="6344401" y="3429000"/>
              <a:ext cx="3307538" cy="586243"/>
            </a:xfrm>
            <a:prstGeom prst="rect">
              <a:avLst/>
            </a:prstGeom>
            <a:grpFill/>
          </p:spPr>
          <p:txBody>
            <a:bodyPr/>
            <a:lstStyle>
              <a:lvl1pPr algn="l" defTabSz="914400">
                <a:lnSpc>
                  <a:spcPct val="90000"/>
                </a:lnSpc>
                <a:spcBef>
                  <a:spcPts val="0"/>
                </a:spcBef>
                <a:buNone/>
                <a:defRPr sz="4400">
                  <a:solidFill>
                    <a:schemeClr val="tx1"/>
                  </a:solidFill>
                  <a:latin typeface="+mj-lt"/>
                  <a:ea typeface="+mj-ea"/>
                  <a:cs typeface="+mj-cs"/>
                </a:defRPr>
              </a:lvl1pPr>
            </a:lstStyle>
            <a:p>
              <a:pPr algn="ctr">
                <a:defRPr/>
              </a:pPr>
              <a:r>
                <a:rPr lang="de-DE" sz="2000" b="1"/>
                <a:t>Discovery </a:t>
              </a:r>
              <a:r>
                <a:rPr lang="en-GB" sz="2000" b="1"/>
                <a:t>journey</a:t>
              </a:r>
              <a:endParaRPr lang="en-GB" sz="2000"/>
            </a:p>
          </p:txBody>
        </p:sp>
      </p:grpSp>
      <p:sp>
        <p:nvSpPr>
          <p:cNvPr id="22" name="Tekstvak 21" hidden="0"/>
          <p:cNvSpPr>
            <a:spLocks noAdjustHandles="0" noChangeArrowheads="0"/>
          </p:cNvSpPr>
          <p:nvPr isPhoto="0" userDrawn="0"/>
        </p:nvSpPr>
        <p:spPr bwMode="auto">
          <a:xfrm>
            <a:off x="8777790" y="379112"/>
            <a:ext cx="2460207" cy="369332"/>
          </a:xfrm>
          <a:prstGeom prst="rect">
            <a:avLst/>
          </a:prstGeom>
          <a:noFill/>
        </p:spPr>
        <p:txBody>
          <a:bodyPr wrap="square" rtlCol="0">
            <a:spAutoFit/>
          </a:bodyPr>
          <a:lstStyle/>
          <a:p>
            <a:pPr>
              <a:defRPr/>
            </a:pPr>
            <a:r>
              <a:rPr lang="en-US">
                <a:solidFill>
                  <a:srgbClr val="C00000"/>
                </a:solidFill>
              </a:rPr>
              <a:t>Technology Transfer</a:t>
            </a:r>
            <a:endParaRPr/>
          </a:p>
        </p:txBody>
      </p:sp>
      <p:sp>
        <p:nvSpPr>
          <p:cNvPr id="23" name="Tekstvak 23" hidden="0"/>
          <p:cNvSpPr>
            <a:spLocks noAdjustHandles="0" noChangeArrowheads="0"/>
          </p:cNvSpPr>
          <p:nvPr isPhoto="0" userDrawn="0"/>
        </p:nvSpPr>
        <p:spPr bwMode="auto">
          <a:xfrm>
            <a:off x="4561391" y="2601755"/>
            <a:ext cx="2081526" cy="646331"/>
          </a:xfrm>
          <a:prstGeom prst="rect">
            <a:avLst/>
          </a:prstGeom>
          <a:noFill/>
        </p:spPr>
        <p:txBody>
          <a:bodyPr wrap="square" rtlCol="0">
            <a:spAutoFit/>
          </a:bodyPr>
          <a:lstStyle/>
          <a:p>
            <a:pPr>
              <a:defRPr/>
            </a:pPr>
            <a:r>
              <a:rPr lang="en-US">
                <a:solidFill>
                  <a:srgbClr val="C00000"/>
                </a:solidFill>
              </a:rPr>
              <a:t>Production process</a:t>
            </a:r>
            <a:endParaRPr/>
          </a:p>
          <a:p>
            <a:pPr>
              <a:defRPr/>
            </a:pPr>
            <a:r>
              <a:rPr lang="en-US">
                <a:solidFill>
                  <a:srgbClr val="C00000"/>
                </a:solidFill>
              </a:rPr>
              <a:t>(market)</a:t>
            </a:r>
            <a:endParaRPr/>
          </a:p>
        </p:txBody>
      </p:sp>
      <p:sp>
        <p:nvSpPr>
          <p:cNvPr id="24" name="Tekstvak 24" hidden="0"/>
          <p:cNvSpPr>
            <a:spLocks noAdjustHandles="0" noChangeArrowheads="0"/>
          </p:cNvSpPr>
          <p:nvPr isPhoto="0" userDrawn="0"/>
        </p:nvSpPr>
        <p:spPr bwMode="auto">
          <a:xfrm>
            <a:off x="7691639" y="5018430"/>
            <a:ext cx="3332072" cy="369332"/>
          </a:xfrm>
          <a:prstGeom prst="rect">
            <a:avLst/>
          </a:prstGeom>
          <a:noFill/>
        </p:spPr>
        <p:txBody>
          <a:bodyPr wrap="square" rtlCol="0">
            <a:spAutoFit/>
          </a:bodyPr>
          <a:lstStyle/>
          <a:p>
            <a:pPr>
              <a:defRPr/>
            </a:pPr>
            <a:r>
              <a:rPr lang="en-US">
                <a:solidFill>
                  <a:srgbClr val="C00000"/>
                </a:solidFill>
              </a:rPr>
              <a:t>Interactive innovation process</a:t>
            </a:r>
            <a:endParaRPr/>
          </a:p>
        </p:txBody>
      </p:sp>
      <p:sp>
        <p:nvSpPr>
          <p:cNvPr id="25" name="Tekstvak 5" hidden="0"/>
          <p:cNvSpPr>
            <a:spLocks noAdjustHandles="0" noChangeArrowheads="0"/>
          </p:cNvSpPr>
          <p:nvPr isPhoto="0" userDrawn="0"/>
        </p:nvSpPr>
        <p:spPr bwMode="auto">
          <a:xfrm>
            <a:off x="8810628" y="889348"/>
            <a:ext cx="2394530" cy="307777"/>
          </a:xfrm>
          <a:prstGeom prst="rect">
            <a:avLst/>
          </a:prstGeom>
          <a:noFill/>
        </p:spPr>
        <p:txBody>
          <a:bodyPr wrap="square" rtlCol="0">
            <a:spAutoFit/>
          </a:bodyPr>
          <a:lstStyle/>
          <a:p>
            <a:pPr>
              <a:defRPr/>
            </a:pPr>
            <a:r>
              <a:rPr lang="en-GB" sz="1400"/>
              <a:t>Experts define desired result</a:t>
            </a:r>
            <a:endParaRPr/>
          </a:p>
        </p:txBody>
      </p:sp>
      <p:sp>
        <p:nvSpPr>
          <p:cNvPr id="26" name="Tekstvak 27" hidden="0"/>
          <p:cNvSpPr>
            <a:spLocks noAdjustHandles="0" noChangeArrowheads="0"/>
          </p:cNvSpPr>
          <p:nvPr isPhoto="0" userDrawn="0"/>
        </p:nvSpPr>
        <p:spPr bwMode="auto">
          <a:xfrm>
            <a:off x="4575632" y="3288923"/>
            <a:ext cx="2394530" cy="307777"/>
          </a:xfrm>
          <a:prstGeom prst="rect">
            <a:avLst/>
          </a:prstGeom>
          <a:noFill/>
        </p:spPr>
        <p:txBody>
          <a:bodyPr wrap="square" rtlCol="0">
            <a:spAutoFit/>
          </a:bodyPr>
          <a:lstStyle/>
          <a:p>
            <a:pPr>
              <a:defRPr/>
            </a:pPr>
            <a:r>
              <a:rPr lang="en-GB" sz="1400"/>
              <a:t>Client defines desired result</a:t>
            </a:r>
            <a:endParaRPr/>
          </a:p>
        </p:txBody>
      </p:sp>
      <p:sp>
        <p:nvSpPr>
          <p:cNvPr id="27" name="Tekstvak 28" hidden="0"/>
          <p:cNvSpPr>
            <a:spLocks noAdjustHandles="0" noChangeArrowheads="0"/>
          </p:cNvSpPr>
          <p:nvPr isPhoto="0" userDrawn="0"/>
        </p:nvSpPr>
        <p:spPr bwMode="auto">
          <a:xfrm>
            <a:off x="4575631" y="3603533"/>
            <a:ext cx="2601175" cy="276999"/>
          </a:xfrm>
          <a:prstGeom prst="rect">
            <a:avLst/>
          </a:prstGeom>
          <a:noFill/>
        </p:spPr>
        <p:txBody>
          <a:bodyPr wrap="square" rtlCol="0">
            <a:spAutoFit/>
          </a:bodyPr>
          <a:lstStyle/>
          <a:p>
            <a:pPr>
              <a:defRPr/>
            </a:pPr>
            <a:r>
              <a:rPr lang="en-GB" sz="1200" i="1"/>
              <a:t>(Funding agency defines desired result)</a:t>
            </a:r>
            <a:endParaRPr/>
          </a:p>
        </p:txBody>
      </p:sp>
      <p:sp>
        <p:nvSpPr>
          <p:cNvPr id="28" name="Tekstvak 29" hidden="0"/>
          <p:cNvSpPr>
            <a:spLocks noAdjustHandles="0" noChangeArrowheads="0"/>
          </p:cNvSpPr>
          <p:nvPr isPhoto="0" userDrawn="0"/>
        </p:nvSpPr>
        <p:spPr bwMode="auto">
          <a:xfrm>
            <a:off x="7698002" y="5474807"/>
            <a:ext cx="2961250" cy="307777"/>
          </a:xfrm>
          <a:prstGeom prst="rect">
            <a:avLst/>
          </a:prstGeom>
          <a:noFill/>
        </p:spPr>
        <p:txBody>
          <a:bodyPr wrap="square" rtlCol="0">
            <a:spAutoFit/>
          </a:bodyPr>
          <a:lstStyle/>
          <a:p>
            <a:pPr>
              <a:defRPr/>
            </a:pPr>
            <a:r>
              <a:rPr lang="en-GB" sz="1400"/>
              <a:t>Initiators define shared ambition</a:t>
            </a:r>
            <a:endParaRPr/>
          </a:p>
        </p:txBody>
      </p:sp>
      <p:sp>
        <p:nvSpPr>
          <p:cNvPr id="29" name="Actieknop: Vooruit of Volgende 30" hidden="0">
            <a:hlinkClick r:id="rId8" action="ppaction://hlinksldjump" highlightClick="1"/>
          </p:cNvPr>
          <p:cNvSpPr/>
          <p:nvPr isPhoto="0" userDrawn="0"/>
        </p:nvSpPr>
        <p:spPr bwMode="auto">
          <a:xfrm>
            <a:off x="11237997" y="4310478"/>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30" name="Groep 3" hidden="0"/>
          <p:cNvGrpSpPr/>
          <p:nvPr isPhoto="0" userDrawn="0"/>
        </p:nvGrpSpPr>
        <p:grpSpPr bwMode="auto">
          <a:xfrm>
            <a:off x="197089" y="6121297"/>
            <a:ext cx="3549375" cy="372988"/>
            <a:chOff x="197089" y="6121297"/>
            <a:chExt cx="3549375" cy="372988"/>
          </a:xfrm>
        </p:grpSpPr>
        <p:sp>
          <p:nvSpPr>
            <p:cNvPr id="31" name="Tekstvak 31" hidden="0"/>
            <p:cNvSpPr>
              <a:spLocks noAdjustHandles="0" noChangeArrowheads="0"/>
            </p:cNvSpPr>
            <p:nvPr isPhoto="0" userDrawn="0"/>
          </p:nvSpPr>
          <p:spPr bwMode="auto">
            <a:xfrm>
              <a:off x="197089" y="6121297"/>
              <a:ext cx="3549375" cy="372988"/>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defRPr/>
              </a:pPr>
              <a:r>
                <a:rPr lang="en-GB" sz="1000">
                  <a:solidFill>
                    <a:schemeClr val="tx1"/>
                  </a:solidFill>
                </a:rPr>
                <a:t>What makes facilitation in interactive innovation process</a:t>
              </a:r>
              <a:endParaRPr/>
            </a:p>
            <a:p>
              <a:pPr algn="l">
                <a:defRPr/>
              </a:pPr>
              <a:r>
                <a:rPr lang="en-GB" sz="1000">
                  <a:solidFill>
                    <a:schemeClr val="tx1"/>
                  </a:solidFill>
                </a:rPr>
                <a:t>so special?</a:t>
              </a:r>
              <a:endParaRPr/>
            </a:p>
          </p:txBody>
        </p:sp>
        <p:sp>
          <p:nvSpPr>
            <p:cNvPr id="32" name="Actieknop: Vooruit of Volgende 32" hidden="0">
              <a:hlinkClick r:id="rId8" action="ppaction://hlinksldjump" highlightClick="1"/>
            </p:cNvPr>
            <p:cNvSpPr/>
            <p:nvPr isPhoto="0" userDrawn="0"/>
          </p:nvSpPr>
          <p:spPr bwMode="auto">
            <a:xfrm>
              <a:off x="3364841" y="6184468"/>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3" hidden="0"/>
          <p:cNvGrpSpPr/>
          <p:nvPr isPhoto="0" userDrawn="0"/>
        </p:nvGrpSpPr>
        <p:grpSpPr bwMode="auto">
          <a:xfrm>
            <a:off x="0" y="0"/>
            <a:ext cx="11684669" cy="6858000"/>
            <a:chOff x="0" y="0"/>
            <a:chExt cx="11684669" cy="6858000"/>
          </a:xfrm>
        </p:grpSpPr>
        <p:sp>
          <p:nvSpPr>
            <p:cNvPr id="5" name="Rechthoek: afgeronde hoeken 2" hidden="0"/>
            <p:cNvSpPr/>
            <p:nvPr isPhoto="0" userDrawn="0"/>
          </p:nvSpPr>
          <p:spPr bwMode="auto">
            <a:xfrm>
              <a:off x="4443372" y="234616"/>
              <a:ext cx="3515518" cy="1973179"/>
            </a:xfrm>
            <a:prstGeom prst="roundRect">
              <a:avLst>
                <a:gd name="adj" fmla="val 9167"/>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p>
          </p:txBody>
        </p:sp>
        <p:sp>
          <p:nvSpPr>
            <p:cNvPr id="6" name="Rechthoek 9" hidden="0"/>
            <p:cNvSpPr/>
            <p:nvPr isPhoto="0" userDrawn="0"/>
          </p:nvSpPr>
          <p:spPr bwMode="auto">
            <a:xfrm>
              <a:off x="36891" y="0"/>
              <a:ext cx="4108281" cy="6858000"/>
            </a:xfrm>
            <a:prstGeom prst="rect">
              <a:avLst/>
            </a:prstGeom>
            <a:solidFill>
              <a:srgbClr val="F0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7" name="Afbeelding 1" hidden="0"/>
            <p:cNvPicPr>
              <a:picLocks noChangeAspect="1"/>
            </p:cNvPicPr>
            <p:nvPr isPhoto="0" userDrawn="0"/>
          </p:nvPicPr>
          <p:blipFill>
            <a:blip r:embed="rId2"/>
            <a:stretch/>
          </p:blipFill>
          <p:spPr bwMode="auto">
            <a:xfrm>
              <a:off x="0" y="0"/>
              <a:ext cx="1849276" cy="493396"/>
            </a:xfrm>
            <a:prstGeom prst="rect">
              <a:avLst/>
            </a:prstGeom>
          </p:spPr>
        </p:pic>
        <p:sp>
          <p:nvSpPr>
            <p:cNvPr id="8" name="Actieknop: Startpagina 6" hidden="0">
              <a:hlinkClick r:id="rId3" action="ppaction://hlinksldjump" highlightClick="1"/>
            </p:cNvPr>
            <p:cNvSpPr/>
            <p:nvPr isPhoto="0" userDrawn="0"/>
          </p:nvSpPr>
          <p:spPr bwMode="auto">
            <a:xfrm>
              <a:off x="247773" y="683081"/>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Actieknop: Terug of Vorige 10" hidden="0">
              <a:hlinkClick r:id="" action="ppaction://hlinkshowjump?jump=firstslide" highlightClick="1"/>
            </p:cNvPr>
            <p:cNvSpPr/>
            <p:nvPr isPhoto="0" userDrawn="0"/>
          </p:nvSpPr>
          <p:spPr bwMode="auto">
            <a:xfrm>
              <a:off x="255900" y="1068160"/>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0" name="Tekstvak 22" hidden="0"/>
            <p:cNvSpPr>
              <a:spLocks noAdjustHandles="0" noChangeArrowheads="0"/>
            </p:cNvSpPr>
            <p:nvPr isPhoto="0" userDrawn="0"/>
          </p:nvSpPr>
          <p:spPr bwMode="auto">
            <a:xfrm>
              <a:off x="247773" y="1696757"/>
              <a:ext cx="3669767" cy="369332"/>
            </a:xfrm>
            <a:prstGeom prst="rect">
              <a:avLst/>
            </a:prstGeom>
            <a:noFill/>
          </p:spPr>
          <p:txBody>
            <a:bodyPr wrap="square" rtlCol="0">
              <a:spAutoFit/>
            </a:bodyPr>
            <a:lstStyle/>
            <a:p>
              <a:pPr>
                <a:defRPr/>
              </a:pPr>
              <a:r>
                <a:rPr lang="en-GB">
                  <a:solidFill>
                    <a:srgbClr val="C00000"/>
                  </a:solidFill>
                </a:rPr>
                <a:t>What is interactive innovation?</a:t>
              </a:r>
              <a:endParaRPr/>
            </a:p>
          </p:txBody>
        </p:sp>
        <p:sp>
          <p:nvSpPr>
            <p:cNvPr id="11" name="Tekstvak 7" hidden="0"/>
            <p:cNvSpPr>
              <a:spLocks noAdjustHandles="0" noChangeArrowheads="0"/>
            </p:cNvSpPr>
            <p:nvPr isPhoto="0" userDrawn="0"/>
          </p:nvSpPr>
          <p:spPr bwMode="auto">
            <a:xfrm>
              <a:off x="247773" y="2499592"/>
              <a:ext cx="3599480" cy="3308598"/>
            </a:xfrm>
            <a:prstGeom prst="rect">
              <a:avLst/>
            </a:prstGeom>
            <a:noFill/>
          </p:spPr>
          <p:txBody>
            <a:bodyPr wrap="square" rtlCol="0">
              <a:spAutoFit/>
            </a:bodyPr>
            <a:lstStyle/>
            <a:p>
              <a:pPr>
                <a:defRPr/>
              </a:pPr>
              <a:r>
                <a:rPr lang="en-GB" sz="1100"/>
                <a:t>Interactive innovation is more than a researcher involving some farmers to try out and adjust a new finding, before bringing it to the market. </a:t>
              </a:r>
              <a:endParaRPr/>
            </a:p>
            <a:p>
              <a:pPr>
                <a:defRPr/>
              </a:pPr>
              <a:endParaRPr lang="en-GB" sz="1100"/>
            </a:p>
            <a:p>
              <a:pPr>
                <a:defRPr/>
              </a:pPr>
              <a:r>
                <a:rPr lang="en-GB" sz="1100"/>
                <a:t>What more?</a:t>
              </a:r>
              <a:endParaRPr/>
            </a:p>
            <a:p>
              <a:pPr>
                <a:defRPr/>
              </a:pPr>
              <a:endParaRPr lang="en-GB" sz="1100"/>
            </a:p>
            <a:p>
              <a:pPr>
                <a:defRPr/>
              </a:pPr>
              <a:r>
                <a:rPr lang="en-GB" sz="1100"/>
                <a:t>Several concepts are frequently being used for indicating what we are talking about. The science team in i2connect has worked out a number of them. </a:t>
              </a:r>
              <a:endParaRPr/>
            </a:p>
            <a:p>
              <a:pPr marL="171450" indent="-171450">
                <a:buFont typeface="Arial"/>
                <a:buChar char="•"/>
                <a:defRPr/>
              </a:pPr>
              <a:r>
                <a:rPr lang="en-GB" sz="1100"/>
                <a:t>Interactive innovation</a:t>
              </a:r>
              <a:endParaRPr/>
            </a:p>
            <a:p>
              <a:pPr marL="171450" indent="-171450">
                <a:buFont typeface="Arial"/>
                <a:buChar char="•"/>
                <a:defRPr/>
              </a:pPr>
              <a:r>
                <a:rPr lang="en-GB" sz="1100"/>
                <a:t>Multi Actor Approach</a:t>
              </a:r>
              <a:endParaRPr/>
            </a:p>
            <a:p>
              <a:pPr marL="171450" indent="-171450">
                <a:buFont typeface="Arial"/>
                <a:buChar char="•"/>
                <a:defRPr/>
              </a:pPr>
              <a:r>
                <a:rPr lang="en-GB" sz="1100"/>
                <a:t>Innovation Network Approach</a:t>
              </a:r>
              <a:endParaRPr/>
            </a:p>
            <a:p>
              <a:pPr marL="171450" indent="-171450">
                <a:buFont typeface="Arial"/>
                <a:buChar char="•"/>
                <a:defRPr/>
              </a:pPr>
              <a:r>
                <a:rPr lang="en-GB" sz="1100"/>
                <a:t>Professional Organisations and Peer-to-Peer Networks</a:t>
              </a:r>
              <a:endParaRPr/>
            </a:p>
            <a:p>
              <a:pPr marL="171450" indent="-171450">
                <a:buFont typeface="Arial"/>
                <a:buChar char="•"/>
                <a:defRPr/>
              </a:pPr>
              <a:r>
                <a:rPr lang="en-GB" sz="1100"/>
                <a:t>Learning Organisations</a:t>
              </a:r>
              <a:endParaRPr/>
            </a:p>
            <a:p>
              <a:pPr marL="171450" indent="-171450">
                <a:buFont typeface="Arial"/>
                <a:buChar char="•"/>
                <a:defRPr/>
              </a:pPr>
              <a:r>
                <a:rPr lang="en-GB" sz="1100"/>
                <a:t>Communities of Practice</a:t>
              </a:r>
              <a:endParaRPr/>
            </a:p>
            <a:p>
              <a:pPr marL="171450" indent="-171450">
                <a:buFont typeface="Arial"/>
                <a:buChar char="•"/>
                <a:defRPr/>
              </a:pPr>
              <a:r>
                <a:rPr lang="en-GB" sz="1100"/>
                <a:t>Innovation Platforms</a:t>
              </a:r>
              <a:endParaRPr/>
            </a:p>
            <a:p>
              <a:pPr marL="171450" indent="-171450">
                <a:buFont typeface="Arial"/>
                <a:buChar char="•"/>
                <a:defRPr/>
              </a:pPr>
              <a:endParaRPr lang="en-GB" sz="1100"/>
            </a:p>
            <a:p>
              <a:pPr>
                <a:defRPr/>
              </a:pPr>
              <a:r>
                <a:rPr lang="en-GB" sz="1100"/>
                <a:t>The first three concepts are presented here.</a:t>
              </a:r>
              <a:endParaRPr/>
            </a:p>
            <a:p>
              <a:pPr marL="171450" indent="-171450">
                <a:buFont typeface="Arial"/>
                <a:buChar char="•"/>
                <a:defRPr/>
              </a:pPr>
              <a:endParaRPr lang="en-GB" sz="1100"/>
            </a:p>
          </p:txBody>
        </p:sp>
        <p:sp>
          <p:nvSpPr>
            <p:cNvPr id="12" name="Tekstvak 11" hidden="0"/>
            <p:cNvSpPr>
              <a:spLocks noAdjustHandles="0" noChangeArrowheads="0"/>
            </p:cNvSpPr>
            <p:nvPr isPhoto="0" userDrawn="0"/>
          </p:nvSpPr>
          <p:spPr bwMode="auto">
            <a:xfrm>
              <a:off x="4525050" y="260459"/>
              <a:ext cx="3433840" cy="1862048"/>
            </a:xfrm>
            <a:prstGeom prst="rect">
              <a:avLst/>
            </a:prstGeom>
            <a:noFill/>
          </p:spPr>
          <p:txBody>
            <a:bodyPr wrap="square" rtlCol="0">
              <a:spAutoFit/>
            </a:bodyPr>
            <a:lstStyle/>
            <a:p>
              <a:pPr>
                <a:spcAft>
                  <a:spcPts val="600"/>
                </a:spcAft>
                <a:defRPr/>
              </a:pPr>
              <a:r>
                <a:rPr lang="en-GB" sz="1100" b="1">
                  <a:solidFill>
                    <a:srgbClr val="C00000"/>
                  </a:solidFill>
                </a:rPr>
                <a:t>Interactive innovation </a:t>
              </a:r>
              <a:r>
                <a:rPr lang="en-GB" sz="1100"/>
                <a:t>emphasises cooperation among various actors, the sharing of knowledge and effective intermediation between actors along the value chains and at different territorial levels. </a:t>
              </a:r>
              <a:endParaRPr/>
            </a:p>
            <a:p>
              <a:pPr>
                <a:spcAft>
                  <a:spcPts val="600"/>
                </a:spcAft>
                <a:defRPr/>
              </a:pPr>
              <a:r>
                <a:rPr lang="en-GB" sz="1100"/>
                <a:t>Key for interactive innovation is that existing (sometimes tacit) knowledge is included whereby end -users and practitioners are not only involved as study objects but their entrepreneurial skills and practical knowledge are used for developing the solution or opportunity, thereby creating co-ownership. </a:t>
              </a:r>
              <a:endParaRPr/>
            </a:p>
          </p:txBody>
        </p:sp>
        <p:sp>
          <p:nvSpPr>
            <p:cNvPr id="13" name="Rechthoek: afgeronde hoeken 12" hidden="0"/>
            <p:cNvSpPr/>
            <p:nvPr isPhoto="0" userDrawn="0"/>
          </p:nvSpPr>
          <p:spPr bwMode="auto">
            <a:xfrm>
              <a:off x="5927558" y="2258474"/>
              <a:ext cx="3515518" cy="2147637"/>
            </a:xfrm>
            <a:prstGeom prst="roundRect">
              <a:avLst>
                <a:gd name="adj" fmla="val 9917"/>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p>
          </p:txBody>
        </p:sp>
        <p:sp>
          <p:nvSpPr>
            <p:cNvPr id="14" name="Tekstvak 13" hidden="0"/>
            <p:cNvSpPr>
              <a:spLocks noAdjustHandles="0" noChangeArrowheads="0"/>
            </p:cNvSpPr>
            <p:nvPr isPhoto="0" userDrawn="0"/>
          </p:nvSpPr>
          <p:spPr bwMode="auto">
            <a:xfrm>
              <a:off x="6024987" y="2309965"/>
              <a:ext cx="3433840" cy="2031325"/>
            </a:xfrm>
            <a:prstGeom prst="rect">
              <a:avLst/>
            </a:prstGeom>
            <a:noFill/>
          </p:spPr>
          <p:txBody>
            <a:bodyPr wrap="square" rtlCol="0">
              <a:spAutoFit/>
            </a:bodyPr>
            <a:lstStyle/>
            <a:p>
              <a:pPr>
                <a:spcAft>
                  <a:spcPts val="600"/>
                </a:spcAft>
                <a:defRPr/>
              </a:pPr>
              <a:r>
                <a:rPr lang="en-US" sz="1100" b="1">
                  <a:solidFill>
                    <a:srgbClr val="C00000"/>
                  </a:solidFill>
                </a:rPr>
                <a:t>Multi-actor  approach</a:t>
              </a:r>
              <a:r>
                <a:rPr lang="en-US" sz="1100"/>
                <a:t> involves  all  the  relevant actors  along  the entire  project;  from  the participation  in  the  planning  of  work  and experiments,  their  execution,  up  until  the dissemination  of  results  and  possible demonstration  phase.  </a:t>
              </a:r>
              <a:endParaRPr/>
            </a:p>
            <a:p>
              <a:pPr>
                <a:spcAft>
                  <a:spcPts val="600"/>
                </a:spcAft>
                <a:defRPr/>
              </a:pPr>
              <a:r>
                <a:rPr lang="en-US" sz="1100"/>
                <a:t>The  relevant  actors  are  those that  share  a  complex  problem,  which  requires  new  knowledge  and  practice  and  include actors   from   different   societal  sectors   such   as   researchers,   entrepreneurs,  educators, government  workers,  NGO  representatives  as  well  as  farmers/farmer  groups,  advisors, enterprises, etc.</a:t>
              </a:r>
              <a:endParaRPr lang="en-GB" sz="1100"/>
            </a:p>
          </p:txBody>
        </p:sp>
        <p:sp>
          <p:nvSpPr>
            <p:cNvPr id="15" name="Rechthoek: afgeronde hoeken 14" hidden="0"/>
            <p:cNvSpPr/>
            <p:nvPr isPhoto="0" userDrawn="0"/>
          </p:nvSpPr>
          <p:spPr bwMode="auto">
            <a:xfrm>
              <a:off x="8153399" y="4449904"/>
              <a:ext cx="3433840" cy="1437774"/>
            </a:xfrm>
            <a:prstGeom prst="roundRect">
              <a:avLst>
                <a:gd name="adj" fmla="val 9917"/>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p>
          </p:txBody>
        </p:sp>
        <p:sp>
          <p:nvSpPr>
            <p:cNvPr id="16" name="Tekstvak 15" hidden="0"/>
            <p:cNvSpPr>
              <a:spLocks noAdjustHandles="0" noChangeArrowheads="0"/>
            </p:cNvSpPr>
            <p:nvPr isPhoto="0" userDrawn="0"/>
          </p:nvSpPr>
          <p:spPr bwMode="auto">
            <a:xfrm>
              <a:off x="8250829" y="4501394"/>
              <a:ext cx="3433840" cy="1277273"/>
            </a:xfrm>
            <a:prstGeom prst="rect">
              <a:avLst/>
            </a:prstGeom>
            <a:noFill/>
          </p:spPr>
          <p:txBody>
            <a:bodyPr wrap="square" rtlCol="0">
              <a:spAutoFit/>
            </a:bodyPr>
            <a:lstStyle/>
            <a:p>
              <a:pPr>
                <a:spcAft>
                  <a:spcPts val="600"/>
                </a:spcAft>
                <a:defRPr/>
              </a:pPr>
              <a:r>
                <a:rPr lang="en-US" sz="1100" b="1">
                  <a:solidFill>
                    <a:srgbClr val="C00000"/>
                  </a:solidFill>
                </a:rPr>
                <a:t>The innovation network approach </a:t>
              </a:r>
              <a:r>
                <a:rPr lang="en-US" sz="1100"/>
                <a:t>considers innovation to be the result of networks, which can  be  seen  as  social  processes  encouraging  the  sharing  and utilization  of  knowledge.  A network  can  be  defined  as  a  set  of  formal  and  informal  social  relationships  between heterogeneous actors that shape collaborative action</a:t>
              </a:r>
              <a:endParaRPr lang="en-GB" sz="1100"/>
            </a:p>
          </p:txBody>
        </p:sp>
        <p:sp>
          <p:nvSpPr>
            <p:cNvPr id="17" name="Textfeld 10" hidden="0"/>
            <p:cNvSpPr>
              <a:spLocks noAdjustHandles="0" noChangeArrowheads="0"/>
            </p:cNvSpPr>
            <p:nvPr isPhoto="0" userDrawn="0"/>
          </p:nvSpPr>
          <p:spPr bwMode="auto">
            <a:xfrm>
              <a:off x="4443372" y="5996292"/>
              <a:ext cx="3858716" cy="646331"/>
            </a:xfrm>
            <a:prstGeom prst="rect">
              <a:avLst/>
            </a:prstGeom>
            <a:noFill/>
          </p:spPr>
          <p:txBody>
            <a:bodyPr wrap="square" rtlCol="0">
              <a:spAutoFit/>
            </a:bodyPr>
            <a:lstStyle/>
            <a:p>
              <a:pPr>
                <a:defRPr/>
              </a:pPr>
              <a:r>
                <a:rPr lang="de-CH" sz="900">
                  <a:solidFill>
                    <a:schemeClr val="accent6">
                      <a:lumMod val="75000"/>
                    </a:schemeClr>
                  </a:solidFill>
                </a:rPr>
                <a:t>Source: Andrea Knierim, Maria Gerster-</a:t>
              </a:r>
              <a:r>
                <a:rPr lang="de-CH" sz="900">
                  <a:solidFill>
                    <a:schemeClr val="accent6">
                      <a:lumMod val="75000"/>
                    </a:schemeClr>
                  </a:solidFill>
                </a:rPr>
                <a:t>Bentaya</a:t>
              </a:r>
              <a:r>
                <a:rPr lang="de-CH" sz="900">
                  <a:solidFill>
                    <a:schemeClr val="accent6">
                      <a:lumMod val="75000"/>
                    </a:schemeClr>
                  </a:solidFill>
                </a:rPr>
                <a:t>, </a:t>
              </a:r>
              <a:r>
                <a:rPr lang="de-CH" sz="900">
                  <a:solidFill>
                    <a:schemeClr val="accent6">
                      <a:lumMod val="75000"/>
                    </a:schemeClr>
                  </a:solidFill>
                </a:rPr>
                <a:t>Fanos</a:t>
              </a:r>
              <a:r>
                <a:rPr lang="de-CH" sz="900">
                  <a:solidFill>
                    <a:schemeClr val="accent6">
                      <a:lumMod val="75000"/>
                    </a:schemeClr>
                  </a:solidFill>
                </a:rPr>
                <a:t> </a:t>
              </a:r>
              <a:r>
                <a:rPr lang="de-CH" sz="900">
                  <a:solidFill>
                    <a:schemeClr val="accent6">
                      <a:lumMod val="75000"/>
                    </a:schemeClr>
                  </a:solidFill>
                </a:rPr>
                <a:t>Mekonnen</a:t>
              </a:r>
              <a:r>
                <a:rPr lang="de-CH" sz="900">
                  <a:solidFill>
                    <a:schemeClr val="accent6">
                      <a:lumMod val="75000"/>
                    </a:schemeClr>
                  </a:solidFill>
                </a:rPr>
                <a:t> Birke,</a:t>
              </a:r>
              <a:endParaRPr/>
            </a:p>
            <a:p>
              <a:pPr>
                <a:defRPr/>
              </a:pPr>
              <a:r>
                <a:rPr lang="de-CH" sz="900">
                  <a:solidFill>
                    <a:schemeClr val="accent6">
                      <a:lumMod val="75000"/>
                    </a:schemeClr>
                  </a:solidFill>
                </a:rPr>
                <a:t>Sangeun</a:t>
              </a:r>
              <a:r>
                <a:rPr lang="de-CH" sz="900">
                  <a:solidFill>
                    <a:schemeClr val="accent6">
                      <a:lumMod val="75000"/>
                    </a:schemeClr>
                  </a:solidFill>
                </a:rPr>
                <a:t> </a:t>
              </a:r>
              <a:r>
                <a:rPr lang="de-CH" sz="900">
                  <a:solidFill>
                    <a:schemeClr val="accent6">
                      <a:lumMod val="75000"/>
                    </a:schemeClr>
                  </a:solidFill>
                </a:rPr>
                <a:t>Bae</a:t>
              </a:r>
              <a:r>
                <a:rPr lang="de-CH" sz="900">
                  <a:solidFill>
                    <a:schemeClr val="accent6">
                      <a:lumMod val="75000"/>
                    </a:schemeClr>
                  </a:solidFill>
                </a:rPr>
                <a:t>, Tom Kelly (2021): </a:t>
              </a:r>
              <a:r>
                <a:rPr lang="en-US" sz="900" i="1">
                  <a:solidFill>
                    <a:schemeClr val="accent6">
                      <a:lumMod val="75000"/>
                    </a:schemeClr>
                  </a:solidFill>
                </a:rPr>
                <a:t>Innovation advisors for interactive innovation process: Conceptual grounds and common understandings. </a:t>
              </a:r>
              <a:endParaRPr/>
            </a:p>
            <a:p>
              <a:pPr>
                <a:defRPr/>
              </a:pPr>
              <a:r>
                <a:rPr lang="en-US" sz="900">
                  <a:solidFill>
                    <a:schemeClr val="accent6">
                      <a:lumMod val="75000"/>
                    </a:schemeClr>
                  </a:solidFill>
                </a:rPr>
                <a:t>I2connect deliverable 1.1</a:t>
              </a:r>
              <a:endParaRPr lang="de-CH" sz="900">
                <a:solidFill>
                  <a:schemeClr val="accent6">
                    <a:lumMod val="7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12" hidden="0"/>
          <p:cNvGrpSpPr/>
          <p:nvPr isPhoto="0" userDrawn="0"/>
        </p:nvGrpSpPr>
        <p:grpSpPr bwMode="auto">
          <a:xfrm>
            <a:off x="0" y="0"/>
            <a:ext cx="11867191" cy="6871258"/>
            <a:chOff x="0" y="0"/>
            <a:chExt cx="11867191" cy="6871258"/>
          </a:xfrm>
        </p:grpSpPr>
        <p:sp>
          <p:nvSpPr>
            <p:cNvPr id="5" name="Rechthoek 9" hidden="0"/>
            <p:cNvSpPr/>
            <p:nvPr isPhoto="0" userDrawn="0"/>
          </p:nvSpPr>
          <p:spPr bwMode="auto">
            <a:xfrm>
              <a:off x="28515" y="13258"/>
              <a:ext cx="4108281" cy="6858000"/>
            </a:xfrm>
            <a:prstGeom prst="rect">
              <a:avLst/>
            </a:prstGeom>
            <a:solidFill>
              <a:srgbClr val="F0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6" name="Afbeelding 1" hidden="0"/>
            <p:cNvPicPr>
              <a:picLocks noChangeAspect="1"/>
            </p:cNvPicPr>
            <p:nvPr isPhoto="0" userDrawn="0"/>
          </p:nvPicPr>
          <p:blipFill>
            <a:blip r:embed="rId2"/>
            <a:stretch/>
          </p:blipFill>
          <p:spPr bwMode="auto">
            <a:xfrm>
              <a:off x="0" y="0"/>
              <a:ext cx="1849276" cy="493396"/>
            </a:xfrm>
            <a:prstGeom prst="rect">
              <a:avLst/>
            </a:prstGeom>
          </p:spPr>
        </p:pic>
        <p:sp>
          <p:nvSpPr>
            <p:cNvPr id="7" name="Actieknop: Startpagina 6" hidden="0">
              <a:hlinkClick r:id="rId3" action="ppaction://hlinksldjump" highlightClick="1"/>
            </p:cNvPr>
            <p:cNvSpPr/>
            <p:nvPr isPhoto="0" userDrawn="0"/>
          </p:nvSpPr>
          <p:spPr bwMode="auto">
            <a:xfrm>
              <a:off x="247773" y="683081"/>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Actieknop: Terug of Vorige 10" hidden="0">
              <a:hlinkClick r:id="" action="ppaction://hlinkshowjump?jump=firstslide" highlightClick="1"/>
            </p:cNvPr>
            <p:cNvSpPr/>
            <p:nvPr isPhoto="0" userDrawn="0"/>
          </p:nvSpPr>
          <p:spPr bwMode="auto">
            <a:xfrm>
              <a:off x="255900" y="1068160"/>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Tekstvak 22" hidden="0"/>
            <p:cNvSpPr>
              <a:spLocks noAdjustHandles="0" noChangeArrowheads="0"/>
            </p:cNvSpPr>
            <p:nvPr isPhoto="0" userDrawn="0"/>
          </p:nvSpPr>
          <p:spPr bwMode="auto">
            <a:xfrm>
              <a:off x="247773" y="1696757"/>
              <a:ext cx="3669767" cy="646331"/>
            </a:xfrm>
            <a:prstGeom prst="rect">
              <a:avLst/>
            </a:prstGeom>
            <a:noFill/>
          </p:spPr>
          <p:txBody>
            <a:bodyPr wrap="square" rtlCol="0">
              <a:spAutoFit/>
            </a:bodyPr>
            <a:lstStyle/>
            <a:p>
              <a:pPr>
                <a:defRPr/>
              </a:pPr>
              <a:r>
                <a:rPr lang="en-GB">
                  <a:solidFill>
                    <a:srgbClr val="C00000"/>
                  </a:solidFill>
                </a:rPr>
                <a:t>Complicated or complex</a:t>
              </a:r>
              <a:endParaRPr/>
            </a:p>
            <a:p>
              <a:pPr>
                <a:defRPr/>
              </a:pPr>
              <a:r>
                <a:rPr lang="en-GB" b="1" i="1">
                  <a:solidFill>
                    <a:srgbClr val="C00000"/>
                  </a:solidFill>
                </a:rPr>
                <a:t>The </a:t>
              </a:r>
              <a:r>
                <a:rPr lang="en-GB" b="1" i="1">
                  <a:solidFill>
                    <a:srgbClr val="C00000"/>
                  </a:solidFill>
                </a:rPr>
                <a:t>Cynefin</a:t>
              </a:r>
              <a:r>
                <a:rPr lang="en-GB" b="1" i="1">
                  <a:solidFill>
                    <a:srgbClr val="C00000"/>
                  </a:solidFill>
                </a:rPr>
                <a:t> Framework</a:t>
              </a:r>
              <a:endParaRPr/>
            </a:p>
          </p:txBody>
        </p:sp>
        <p:sp>
          <p:nvSpPr>
            <p:cNvPr id="10" name="Tekstvak 7" hidden="0"/>
            <p:cNvSpPr>
              <a:spLocks noAdjustHandles="0" noChangeArrowheads="0"/>
            </p:cNvSpPr>
            <p:nvPr isPhoto="0" userDrawn="0"/>
          </p:nvSpPr>
          <p:spPr bwMode="auto">
            <a:xfrm>
              <a:off x="247773" y="2499592"/>
              <a:ext cx="3599480" cy="2800767"/>
            </a:xfrm>
            <a:prstGeom prst="rect">
              <a:avLst/>
            </a:prstGeom>
            <a:noFill/>
          </p:spPr>
          <p:txBody>
            <a:bodyPr wrap="square" rtlCol="0">
              <a:spAutoFit/>
            </a:bodyPr>
            <a:lstStyle/>
            <a:p>
              <a:pPr>
                <a:defRPr/>
              </a:pPr>
              <a:r>
                <a:rPr lang="en-GB" sz="1100"/>
                <a:t>Interactive innovation fits to challenges in complex systems.</a:t>
              </a:r>
              <a:endParaRPr/>
            </a:p>
            <a:p>
              <a:pPr>
                <a:defRPr/>
              </a:pPr>
              <a:endParaRPr lang="en-GB" sz="1100"/>
            </a:p>
            <a:p>
              <a:pPr>
                <a:defRPr/>
              </a:pPr>
              <a:r>
                <a:rPr lang="en-GB" sz="1100"/>
                <a:t>Kurz and Snowdon (2003) distinguish four types of systems:</a:t>
              </a:r>
              <a:endParaRPr/>
            </a:p>
            <a:p>
              <a:pPr marL="171450" indent="-171450">
                <a:buFont typeface="Arial"/>
                <a:buChar char="•"/>
                <a:defRPr/>
              </a:pPr>
              <a:r>
                <a:rPr lang="en-GB" sz="1100"/>
                <a:t>Simple</a:t>
              </a:r>
              <a:endParaRPr/>
            </a:p>
            <a:p>
              <a:pPr marL="171450" indent="-171450">
                <a:buFont typeface="Arial"/>
                <a:buChar char="•"/>
                <a:defRPr/>
              </a:pPr>
              <a:r>
                <a:rPr lang="en-GB" sz="1100"/>
                <a:t>Complicated (knowable)</a:t>
              </a:r>
              <a:endParaRPr/>
            </a:p>
            <a:p>
              <a:pPr marL="171450" indent="-171450">
                <a:buFont typeface="Arial"/>
                <a:buChar char="•"/>
                <a:defRPr/>
              </a:pPr>
              <a:r>
                <a:rPr lang="en-GB" sz="1100"/>
                <a:t>Complex</a:t>
              </a:r>
              <a:endParaRPr/>
            </a:p>
            <a:p>
              <a:pPr marL="171450" indent="-171450">
                <a:buFont typeface="Arial"/>
                <a:buChar char="•"/>
                <a:defRPr/>
              </a:pPr>
              <a:r>
                <a:rPr lang="en-GB" sz="1100"/>
                <a:t>Chaotic</a:t>
              </a:r>
              <a:endParaRPr/>
            </a:p>
            <a:p>
              <a:pPr marL="171450" indent="-171450">
                <a:buFont typeface="Arial"/>
                <a:buChar char="•"/>
                <a:defRPr/>
              </a:pPr>
              <a:endParaRPr lang="en-GB" sz="1100"/>
            </a:p>
            <a:p>
              <a:pPr>
                <a:defRPr/>
              </a:pPr>
              <a:r>
                <a:rPr lang="en-GB" sz="1100"/>
                <a:t>Each system:</a:t>
              </a:r>
              <a:endParaRPr/>
            </a:p>
            <a:p>
              <a:pPr marL="171450" indent="-171450">
                <a:buFont typeface="Arial"/>
                <a:buChar char="•"/>
                <a:defRPr/>
              </a:pPr>
              <a:r>
                <a:rPr lang="en-GB" sz="1100">
                  <a:solidFill>
                    <a:srgbClr val="C00000"/>
                  </a:solidFill>
                </a:rPr>
                <a:t>Differs fundamentally in nature</a:t>
              </a:r>
              <a:endParaRPr lang="en-GB" sz="1100">
                <a:solidFill>
                  <a:srgbClr val="00B050"/>
                </a:solidFill>
              </a:endParaRPr>
            </a:p>
            <a:p>
              <a:pPr marL="171450" indent="-171450">
                <a:buFont typeface="Arial"/>
                <a:buChar char="•"/>
                <a:defRPr/>
              </a:pPr>
              <a:r>
                <a:rPr lang="en-GB" sz="1100">
                  <a:solidFill>
                    <a:srgbClr val="00B050"/>
                  </a:solidFill>
                </a:rPr>
                <a:t>Requires a different approach for reaching results</a:t>
              </a:r>
              <a:endParaRPr/>
            </a:p>
            <a:p>
              <a:pPr marL="171450" indent="-171450">
                <a:buFont typeface="Arial"/>
                <a:buChar char="•"/>
                <a:defRPr/>
              </a:pPr>
              <a:r>
                <a:rPr lang="en-GB" sz="1100">
                  <a:solidFill>
                    <a:srgbClr val="0000FF"/>
                  </a:solidFill>
                </a:rPr>
                <a:t>Calls for a different type of management</a:t>
              </a:r>
              <a:endParaRPr/>
            </a:p>
            <a:p>
              <a:pPr>
                <a:defRPr/>
              </a:pPr>
              <a:endParaRPr lang="en-GB" sz="1100"/>
            </a:p>
            <a:p>
              <a:pPr>
                <a:defRPr/>
              </a:pPr>
              <a:endParaRPr lang="en-GB" sz="1100"/>
            </a:p>
            <a:p>
              <a:pPr>
                <a:defRPr/>
              </a:pPr>
              <a:r>
                <a:rPr lang="en-GB" sz="1100"/>
                <a:t>Technology transfer fits to complicated systems</a:t>
              </a:r>
              <a:endParaRPr/>
            </a:p>
            <a:p>
              <a:pPr>
                <a:defRPr/>
              </a:pPr>
              <a:r>
                <a:rPr lang="en-GB" sz="1100"/>
                <a:t>Interactive innovation fits to complex systems</a:t>
              </a:r>
              <a:endParaRPr/>
            </a:p>
          </p:txBody>
        </p:sp>
        <p:grpSp>
          <p:nvGrpSpPr>
            <p:cNvPr id="11" name="Groep 4" hidden="0"/>
            <p:cNvGrpSpPr/>
            <p:nvPr isPhoto="0" userDrawn="0"/>
          </p:nvGrpSpPr>
          <p:grpSpPr bwMode="auto">
            <a:xfrm>
              <a:off x="5795165" y="1314807"/>
              <a:ext cx="5405413" cy="4113741"/>
              <a:chOff x="2267659" y="810072"/>
              <a:chExt cx="7249392" cy="5517085"/>
            </a:xfrm>
          </p:grpSpPr>
          <p:sp>
            <p:nvSpPr>
              <p:cNvPr id="12" name="Rechthoek 5" hidden="0"/>
              <p:cNvSpPr/>
              <p:nvPr isPhoto="0" userDrawn="0"/>
            </p:nvSpPr>
            <p:spPr bwMode="auto">
              <a:xfrm>
                <a:off x="2267659" y="810072"/>
                <a:ext cx="7121818" cy="55170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100"/>
              </a:p>
            </p:txBody>
          </p:sp>
          <p:grpSp>
            <p:nvGrpSpPr>
              <p:cNvPr id="13" name="Groep 8" hidden="0"/>
              <p:cNvGrpSpPr/>
              <p:nvPr isPhoto="0" userDrawn="0"/>
            </p:nvGrpSpPr>
            <p:grpSpPr bwMode="auto">
              <a:xfrm>
                <a:off x="2497723" y="834620"/>
                <a:ext cx="5870290" cy="5149551"/>
                <a:chOff x="2497723" y="834620"/>
                <a:chExt cx="5870290" cy="5149551"/>
              </a:xfrm>
            </p:grpSpPr>
            <p:sp>
              <p:nvSpPr>
                <p:cNvPr id="14" name="Vrije vorm: vorm 38" hidden="0"/>
                <p:cNvSpPr/>
                <p:nvPr isPhoto="0" userDrawn="0"/>
              </p:nvSpPr>
              <p:spPr bwMode="auto">
                <a:xfrm rot="697079">
                  <a:off x="2497723" y="834620"/>
                  <a:ext cx="2816749" cy="2571367"/>
                </a:xfrm>
                <a:custGeom>
                  <a:avLst/>
                  <a:gdLst>
                    <a:gd name="connsiteX0" fmla="*/ 2233837 w 2816749"/>
                    <a:gd name="connsiteY0" fmla="*/ 0 h 2571367"/>
                    <a:gd name="connsiteX1" fmla="*/ 2669558 w 2816749"/>
                    <a:gd name="connsiteY1" fmla="*/ 1926991 h 2571367"/>
                    <a:gd name="connsiteX2" fmla="*/ 0 w 2816749"/>
                    <a:gd name="connsiteY2" fmla="*/ 2571367 h 2571367"/>
                  </a:gdLst>
                  <a:ahLst/>
                  <a:cxnLst>
                    <a:cxn ang="0">
                      <a:pos x="connsiteX0" y="connsiteY0"/>
                    </a:cxn>
                    <a:cxn ang="0">
                      <a:pos x="connsiteX1" y="connsiteY1"/>
                    </a:cxn>
                    <a:cxn ang="0">
                      <a:pos x="connsiteX2" y="connsiteY2"/>
                    </a:cxn>
                  </a:cxnLst>
                  <a:rect l="l" t="t" r="r" b="b"/>
                  <a:pathLst>
                    <a:path w="2816749" h="2571367" fill="norm" stroke="1" extrusionOk="0">
                      <a:moveTo>
                        <a:pt x="2233837" y="0"/>
                      </a:moveTo>
                      <a:cubicBezTo>
                        <a:pt x="2637850" y="749215"/>
                        <a:pt x="3041864" y="1498430"/>
                        <a:pt x="2669558" y="1926991"/>
                      </a:cubicBezTo>
                      <a:cubicBezTo>
                        <a:pt x="2297252" y="2355552"/>
                        <a:pt x="1148626" y="2463459"/>
                        <a:pt x="0" y="257136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100"/>
                </a:p>
              </p:txBody>
            </p:sp>
            <p:sp>
              <p:nvSpPr>
                <p:cNvPr id="15" name="Vrije vorm: vorm 39" hidden="0"/>
                <p:cNvSpPr/>
                <p:nvPr isPhoto="0" userDrawn="0"/>
              </p:nvSpPr>
              <p:spPr bwMode="auto">
                <a:xfrm>
                  <a:off x="5147846" y="1638556"/>
                  <a:ext cx="3220166" cy="1456380"/>
                </a:xfrm>
                <a:custGeom>
                  <a:avLst/>
                  <a:gdLst>
                    <a:gd name="connsiteX0" fmla="*/ 0 w 3220166"/>
                    <a:gd name="connsiteY0" fmla="*/ 0 h 2070071"/>
                    <a:gd name="connsiteX1" fmla="*/ 760977 w 3220166"/>
                    <a:gd name="connsiteY1" fmla="*/ 1896306 h 2070071"/>
                    <a:gd name="connsiteX2" fmla="*/ 3013224 w 3220166"/>
                    <a:gd name="connsiteY2" fmla="*/ 1994497 h 2070071"/>
                    <a:gd name="connsiteX3" fmla="*/ 2982540 w 3220166"/>
                    <a:gd name="connsiteY3" fmla="*/ 1988360 h 2070071"/>
                  </a:gdLst>
                  <a:ahLst/>
                  <a:cxnLst>
                    <a:cxn ang="0">
                      <a:pos x="connsiteX0" y="connsiteY0"/>
                    </a:cxn>
                    <a:cxn ang="0">
                      <a:pos x="connsiteX1" y="connsiteY1"/>
                    </a:cxn>
                    <a:cxn ang="0">
                      <a:pos x="connsiteX2" y="connsiteY2"/>
                    </a:cxn>
                    <a:cxn ang="0">
                      <a:pos x="connsiteX3" y="connsiteY3"/>
                    </a:cxn>
                  </a:cxnLst>
                  <a:rect l="l" t="t" r="r" b="b"/>
                  <a:pathLst>
                    <a:path w="3220166" h="2070071" fill="norm" stroke="1" extrusionOk="0">
                      <a:moveTo>
                        <a:pt x="0" y="0"/>
                      </a:moveTo>
                      <a:cubicBezTo>
                        <a:pt x="129386" y="781945"/>
                        <a:pt x="258773" y="1563890"/>
                        <a:pt x="760977" y="1896306"/>
                      </a:cubicBezTo>
                      <a:cubicBezTo>
                        <a:pt x="1263181" y="2228722"/>
                        <a:pt x="2642964" y="1979155"/>
                        <a:pt x="3013224" y="1994497"/>
                      </a:cubicBezTo>
                      <a:cubicBezTo>
                        <a:pt x="3383484" y="2009839"/>
                        <a:pt x="3183012" y="1999099"/>
                        <a:pt x="2982540" y="19883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100"/>
                </a:p>
              </p:txBody>
            </p:sp>
            <p:sp>
              <p:nvSpPr>
                <p:cNvPr id="16" name="Vrije vorm: vorm 40" hidden="0"/>
                <p:cNvSpPr/>
                <p:nvPr isPhoto="0" userDrawn="0"/>
              </p:nvSpPr>
              <p:spPr bwMode="auto">
                <a:xfrm rot="587438">
                  <a:off x="3185058" y="3338480"/>
                  <a:ext cx="2351162" cy="2645691"/>
                </a:xfrm>
                <a:custGeom>
                  <a:avLst/>
                  <a:gdLst>
                    <a:gd name="connsiteX0" fmla="*/ 0 w 2854388"/>
                    <a:gd name="connsiteY0" fmla="*/ 49573 h 2750496"/>
                    <a:gd name="connsiteX1" fmla="*/ 1982222 w 2854388"/>
                    <a:gd name="connsiteY1" fmla="*/ 338008 h 2750496"/>
                    <a:gd name="connsiteX2" fmla="*/ 2792295 w 2854388"/>
                    <a:gd name="connsiteY2" fmla="*/ 2584118 h 2750496"/>
                    <a:gd name="connsiteX3" fmla="*/ 2798432 w 2854388"/>
                    <a:gd name="connsiteY3" fmla="*/ 2584118 h 2750496"/>
                    <a:gd name="connsiteX4" fmla="*/ 2798432 w 2854388"/>
                    <a:gd name="connsiteY4" fmla="*/ 2584118 h 2750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388" h="2750496" fill="norm" stroke="1" extrusionOk="0">
                      <a:moveTo>
                        <a:pt x="0" y="49573"/>
                      </a:moveTo>
                      <a:cubicBezTo>
                        <a:pt x="758420" y="-17422"/>
                        <a:pt x="1516840" y="-84416"/>
                        <a:pt x="1982222" y="338008"/>
                      </a:cubicBezTo>
                      <a:cubicBezTo>
                        <a:pt x="2447604" y="760432"/>
                        <a:pt x="2792295" y="2584118"/>
                        <a:pt x="2792295" y="2584118"/>
                      </a:cubicBezTo>
                      <a:cubicBezTo>
                        <a:pt x="2928330" y="2958470"/>
                        <a:pt x="2798432" y="2584118"/>
                        <a:pt x="2798432" y="2584118"/>
                      </a:cubicBezTo>
                      <a:lnTo>
                        <a:pt x="2798432" y="258411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100"/>
                </a:p>
              </p:txBody>
            </p:sp>
            <p:sp>
              <p:nvSpPr>
                <p:cNvPr id="17" name="Vrije vorm: vorm 41" hidden="0"/>
                <p:cNvSpPr/>
                <p:nvPr isPhoto="0" userDrawn="0"/>
              </p:nvSpPr>
              <p:spPr bwMode="auto">
                <a:xfrm>
                  <a:off x="5272735" y="3058115"/>
                  <a:ext cx="2411807" cy="2890486"/>
                </a:xfrm>
                <a:custGeom>
                  <a:avLst/>
                  <a:gdLst>
                    <a:gd name="connsiteX0" fmla="*/ 2411807 w 2411807"/>
                    <a:gd name="connsiteY0" fmla="*/ 0 h 2890486"/>
                    <a:gd name="connsiteX1" fmla="*/ 570733 w 2411807"/>
                    <a:gd name="connsiteY1" fmla="*/ 589143 h 2890486"/>
                    <a:gd name="connsiteX2" fmla="*/ 0 w 2411807"/>
                    <a:gd name="connsiteY2" fmla="*/ 2890486 h 2890486"/>
                    <a:gd name="connsiteX3" fmla="*/ 0 w 2411807"/>
                    <a:gd name="connsiteY3" fmla="*/ 2890486 h 2890486"/>
                  </a:gdLst>
                  <a:ahLst/>
                  <a:cxnLst>
                    <a:cxn ang="0">
                      <a:pos x="connsiteX0" y="connsiteY0"/>
                    </a:cxn>
                    <a:cxn ang="0">
                      <a:pos x="connsiteX1" y="connsiteY1"/>
                    </a:cxn>
                    <a:cxn ang="0">
                      <a:pos x="connsiteX2" y="connsiteY2"/>
                    </a:cxn>
                    <a:cxn ang="0">
                      <a:pos x="connsiteX3" y="connsiteY3"/>
                    </a:cxn>
                  </a:cxnLst>
                  <a:rect l="l" t="t" r="r" b="b"/>
                  <a:pathLst>
                    <a:path w="2411807" h="2890486" fill="norm" stroke="1" extrusionOk="0">
                      <a:moveTo>
                        <a:pt x="2411807" y="0"/>
                      </a:moveTo>
                      <a:cubicBezTo>
                        <a:pt x="1692254" y="53697"/>
                        <a:pt x="972701" y="107395"/>
                        <a:pt x="570733" y="589143"/>
                      </a:cubicBezTo>
                      <a:cubicBezTo>
                        <a:pt x="168765" y="1070891"/>
                        <a:pt x="0" y="2890486"/>
                        <a:pt x="0" y="2890486"/>
                      </a:cubicBezTo>
                      <a:lnTo>
                        <a:pt x="0" y="289048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100"/>
                </a:p>
              </p:txBody>
            </p:sp>
          </p:grpSp>
          <p:sp>
            <p:nvSpPr>
              <p:cNvPr id="18" name="Tekstvak 17" hidden="0"/>
              <p:cNvSpPr>
                <a:spLocks noAdjustHandles="0" noChangeArrowheads="0"/>
              </p:cNvSpPr>
              <p:nvPr isPhoto="0" userDrawn="0"/>
            </p:nvSpPr>
            <p:spPr bwMode="auto">
              <a:xfrm>
                <a:off x="2434982" y="1393308"/>
                <a:ext cx="2766816" cy="577878"/>
              </a:xfrm>
              <a:prstGeom prst="rect">
                <a:avLst/>
              </a:prstGeom>
              <a:noFill/>
            </p:spPr>
            <p:txBody>
              <a:bodyPr wrap="square" rtlCol="0">
                <a:spAutoFit/>
              </a:bodyPr>
              <a:lstStyle/>
              <a:p>
                <a:pPr>
                  <a:defRPr/>
                </a:pPr>
                <a:r>
                  <a:rPr lang="en-GB" sz="1100">
                    <a:solidFill>
                      <a:srgbClr val="C00000"/>
                    </a:solidFill>
                  </a:rPr>
                  <a:t>Cause and effect coherent in retrospect, do not repeat</a:t>
                </a:r>
                <a:endParaRPr/>
              </a:p>
            </p:txBody>
          </p:sp>
          <p:grpSp>
            <p:nvGrpSpPr>
              <p:cNvPr id="19" name="Groep 18" hidden="0"/>
              <p:cNvGrpSpPr/>
              <p:nvPr isPhoto="0" userDrawn="0"/>
            </p:nvGrpSpPr>
            <p:grpSpPr bwMode="auto">
              <a:xfrm>
                <a:off x="5889005" y="3517272"/>
                <a:ext cx="3628046" cy="2183183"/>
                <a:chOff x="6039799" y="3413244"/>
                <a:chExt cx="3628046" cy="2183183"/>
              </a:xfrm>
            </p:grpSpPr>
            <p:sp>
              <p:nvSpPr>
                <p:cNvPr id="20" name="Tekstvak 34" hidden="0"/>
                <p:cNvSpPr>
                  <a:spLocks noAdjustHandles="0" noChangeArrowheads="0"/>
                </p:cNvSpPr>
                <p:nvPr isPhoto="0" userDrawn="0"/>
              </p:nvSpPr>
              <p:spPr bwMode="auto">
                <a:xfrm>
                  <a:off x="6039799" y="3413244"/>
                  <a:ext cx="927013" cy="412771"/>
                </a:xfrm>
                <a:prstGeom prst="rect">
                  <a:avLst/>
                </a:prstGeom>
                <a:noFill/>
              </p:spPr>
              <p:txBody>
                <a:bodyPr wrap="none" rtlCol="0">
                  <a:spAutoFit/>
                </a:bodyPr>
                <a:lstStyle/>
                <a:p>
                  <a:pPr>
                    <a:defRPr/>
                  </a:pPr>
                  <a:r>
                    <a:rPr lang="en-GB" sz="1400" b="1"/>
                    <a:t>Simple</a:t>
                  </a:r>
                  <a:endParaRPr/>
                </a:p>
              </p:txBody>
            </p:sp>
            <p:sp>
              <p:nvSpPr>
                <p:cNvPr id="21" name="Tekstvak 35" hidden="0"/>
                <p:cNvSpPr>
                  <a:spLocks noAdjustHandles="0" noChangeArrowheads="0"/>
                </p:cNvSpPr>
                <p:nvPr isPhoto="0" userDrawn="0"/>
              </p:nvSpPr>
              <p:spPr bwMode="auto">
                <a:xfrm>
                  <a:off x="6047067" y="3853651"/>
                  <a:ext cx="3620778" cy="577878"/>
                </a:xfrm>
                <a:prstGeom prst="rect">
                  <a:avLst/>
                </a:prstGeom>
                <a:noFill/>
              </p:spPr>
              <p:txBody>
                <a:bodyPr wrap="square" rtlCol="0">
                  <a:spAutoFit/>
                </a:bodyPr>
                <a:lstStyle/>
                <a:p>
                  <a:pPr>
                    <a:defRPr/>
                  </a:pPr>
                  <a:r>
                    <a:rPr lang="en-GB" sz="1100">
                      <a:solidFill>
                        <a:srgbClr val="C00000"/>
                      </a:solidFill>
                    </a:rPr>
                    <a:t>Cause and effect relations repeatable and predictable</a:t>
                  </a:r>
                  <a:endParaRPr/>
                </a:p>
              </p:txBody>
            </p:sp>
            <p:sp>
              <p:nvSpPr>
                <p:cNvPr id="22" name="Tekstvak 36" hidden="0"/>
                <p:cNvSpPr>
                  <a:spLocks noAdjustHandles="0" noChangeArrowheads="0"/>
                </p:cNvSpPr>
                <p:nvPr isPhoto="0" userDrawn="0"/>
              </p:nvSpPr>
              <p:spPr bwMode="auto">
                <a:xfrm>
                  <a:off x="6045745" y="4577261"/>
                  <a:ext cx="3049660" cy="577878"/>
                </a:xfrm>
                <a:prstGeom prst="rect">
                  <a:avLst/>
                </a:prstGeom>
                <a:noFill/>
              </p:spPr>
              <p:txBody>
                <a:bodyPr wrap="square" rtlCol="0">
                  <a:spAutoFit/>
                </a:bodyPr>
                <a:lstStyle/>
                <a:p>
                  <a:pPr>
                    <a:defRPr/>
                  </a:pPr>
                  <a:r>
                    <a:rPr lang="en-GB" sz="1100">
                      <a:solidFill>
                        <a:schemeClr val="accent6">
                          <a:lumMod val="75000"/>
                        </a:schemeClr>
                      </a:solidFill>
                    </a:rPr>
                    <a:t>Develop best practice (recipes, standard procedures)</a:t>
                  </a:r>
                  <a:endParaRPr/>
                </a:p>
              </p:txBody>
            </p:sp>
            <p:sp>
              <p:nvSpPr>
                <p:cNvPr id="23" name="Tekstvak 37" hidden="0"/>
                <p:cNvSpPr>
                  <a:spLocks noAdjustHandles="0" noChangeArrowheads="0"/>
                </p:cNvSpPr>
                <p:nvPr isPhoto="0" userDrawn="0"/>
              </p:nvSpPr>
              <p:spPr bwMode="auto">
                <a:xfrm>
                  <a:off x="6052685" y="5245572"/>
                  <a:ext cx="1782651" cy="350853"/>
                </a:xfrm>
                <a:prstGeom prst="rect">
                  <a:avLst/>
                </a:prstGeom>
                <a:noFill/>
              </p:spPr>
              <p:txBody>
                <a:bodyPr wrap="none" rtlCol="0">
                  <a:spAutoFit/>
                </a:bodyPr>
                <a:lstStyle/>
                <a:p>
                  <a:pPr>
                    <a:defRPr/>
                  </a:pPr>
                  <a:r>
                    <a:rPr lang="en-GB" sz="1100">
                      <a:solidFill>
                        <a:srgbClr val="0000FF"/>
                      </a:solidFill>
                    </a:rPr>
                    <a:t>Process engineering</a:t>
                  </a:r>
                  <a:endParaRPr/>
                </a:p>
              </p:txBody>
            </p:sp>
          </p:grpSp>
          <p:grpSp>
            <p:nvGrpSpPr>
              <p:cNvPr id="24" name="Groep 19" hidden="0"/>
              <p:cNvGrpSpPr/>
              <p:nvPr isPhoto="0" userDrawn="0"/>
            </p:nvGrpSpPr>
            <p:grpSpPr bwMode="auto">
              <a:xfrm>
                <a:off x="5572132" y="1003842"/>
                <a:ext cx="3630474" cy="1673081"/>
                <a:chOff x="5572132" y="1003842"/>
                <a:chExt cx="3630474" cy="1673081"/>
              </a:xfrm>
            </p:grpSpPr>
            <p:sp>
              <p:nvSpPr>
                <p:cNvPr id="25" name="Tekstvak 30" hidden="0"/>
                <p:cNvSpPr>
                  <a:spLocks noAdjustHandles="0" noChangeArrowheads="0"/>
                </p:cNvSpPr>
                <p:nvPr isPhoto="0" userDrawn="0"/>
              </p:nvSpPr>
              <p:spPr bwMode="auto">
                <a:xfrm>
                  <a:off x="5581828" y="1003842"/>
                  <a:ext cx="2688509" cy="412771"/>
                </a:xfrm>
                <a:prstGeom prst="rect">
                  <a:avLst/>
                </a:prstGeom>
                <a:noFill/>
              </p:spPr>
              <p:txBody>
                <a:bodyPr wrap="none" rtlCol="0">
                  <a:spAutoFit/>
                </a:bodyPr>
                <a:lstStyle/>
                <a:p>
                  <a:pPr>
                    <a:defRPr/>
                  </a:pPr>
                  <a:r>
                    <a:rPr lang="en-GB" sz="1400" b="1"/>
                    <a:t>Knowable (Complicated)</a:t>
                  </a:r>
                  <a:endParaRPr/>
                </a:p>
              </p:txBody>
            </p:sp>
            <p:sp>
              <p:nvSpPr>
                <p:cNvPr id="26" name="Tekstvak 31" hidden="0"/>
                <p:cNvSpPr>
                  <a:spLocks noAdjustHandles="0" noChangeArrowheads="0"/>
                </p:cNvSpPr>
                <p:nvPr isPhoto="0" userDrawn="0"/>
              </p:nvSpPr>
              <p:spPr bwMode="auto">
                <a:xfrm>
                  <a:off x="5581828" y="1379856"/>
                  <a:ext cx="3620778" cy="577878"/>
                </a:xfrm>
                <a:prstGeom prst="rect">
                  <a:avLst/>
                </a:prstGeom>
                <a:noFill/>
              </p:spPr>
              <p:txBody>
                <a:bodyPr wrap="square" rtlCol="0">
                  <a:spAutoFit/>
                </a:bodyPr>
                <a:lstStyle/>
                <a:p>
                  <a:pPr>
                    <a:defRPr/>
                  </a:pPr>
                  <a:r>
                    <a:rPr lang="en-GB" sz="1100">
                      <a:solidFill>
                        <a:srgbClr val="C00000"/>
                      </a:solidFill>
                    </a:rPr>
                    <a:t>Cause and effect separated over time and space</a:t>
                  </a:r>
                  <a:endParaRPr/>
                </a:p>
              </p:txBody>
            </p:sp>
            <p:sp>
              <p:nvSpPr>
                <p:cNvPr id="27" name="Tekstvak 32" hidden="0"/>
                <p:cNvSpPr>
                  <a:spLocks noAdjustHandles="0" noChangeArrowheads="0"/>
                </p:cNvSpPr>
                <p:nvPr isPhoto="0" userDrawn="0"/>
              </p:nvSpPr>
              <p:spPr bwMode="auto">
                <a:xfrm>
                  <a:off x="5572132" y="1944875"/>
                  <a:ext cx="2064281" cy="350855"/>
                </a:xfrm>
                <a:prstGeom prst="rect">
                  <a:avLst/>
                </a:prstGeom>
                <a:noFill/>
              </p:spPr>
              <p:txBody>
                <a:bodyPr wrap="none" rtlCol="0">
                  <a:spAutoFit/>
                </a:bodyPr>
                <a:lstStyle/>
                <a:p>
                  <a:pPr>
                    <a:defRPr/>
                  </a:pPr>
                  <a:r>
                    <a:rPr lang="en-GB" sz="1100">
                      <a:solidFill>
                        <a:schemeClr val="accent6">
                          <a:lumMod val="75000"/>
                        </a:schemeClr>
                      </a:solidFill>
                    </a:rPr>
                    <a:t>Analysis and instruction</a:t>
                  </a:r>
                  <a:endParaRPr/>
                </a:p>
              </p:txBody>
            </p:sp>
            <p:sp>
              <p:nvSpPr>
                <p:cNvPr id="28" name="Tekstvak 33" hidden="0"/>
                <p:cNvSpPr>
                  <a:spLocks noAdjustHandles="0" noChangeArrowheads="0"/>
                </p:cNvSpPr>
                <p:nvPr isPhoto="0" userDrawn="0"/>
              </p:nvSpPr>
              <p:spPr bwMode="auto">
                <a:xfrm>
                  <a:off x="5572132" y="2326068"/>
                  <a:ext cx="1608514" cy="350855"/>
                </a:xfrm>
                <a:prstGeom prst="rect">
                  <a:avLst/>
                </a:prstGeom>
                <a:noFill/>
              </p:spPr>
              <p:txBody>
                <a:bodyPr wrap="none" rtlCol="0">
                  <a:spAutoFit/>
                </a:bodyPr>
                <a:lstStyle/>
                <a:p>
                  <a:pPr>
                    <a:defRPr/>
                  </a:pPr>
                  <a:r>
                    <a:rPr lang="en-GB" sz="1100">
                      <a:solidFill>
                        <a:srgbClr val="0000FF"/>
                      </a:solidFill>
                    </a:rPr>
                    <a:t>Scenario planning</a:t>
                  </a:r>
                  <a:endParaRPr/>
                </a:p>
              </p:txBody>
            </p:sp>
          </p:grpSp>
          <p:grpSp>
            <p:nvGrpSpPr>
              <p:cNvPr id="29" name="Groep 20" hidden="0"/>
              <p:cNvGrpSpPr/>
              <p:nvPr isPhoto="0" userDrawn="0"/>
            </p:nvGrpSpPr>
            <p:grpSpPr bwMode="auto">
              <a:xfrm>
                <a:off x="2429608" y="992047"/>
                <a:ext cx="2063389" cy="2165794"/>
                <a:chOff x="2429608" y="992047"/>
                <a:chExt cx="2063389" cy="2165794"/>
              </a:xfrm>
            </p:grpSpPr>
            <p:sp>
              <p:nvSpPr>
                <p:cNvPr id="30" name="Tekstvak 27" hidden="0"/>
                <p:cNvSpPr>
                  <a:spLocks noAdjustHandles="0" noChangeArrowheads="0"/>
                </p:cNvSpPr>
                <p:nvPr isPhoto="0" userDrawn="0"/>
              </p:nvSpPr>
              <p:spPr bwMode="auto">
                <a:xfrm>
                  <a:off x="2429608" y="992047"/>
                  <a:ext cx="1114566" cy="412771"/>
                </a:xfrm>
                <a:prstGeom prst="rect">
                  <a:avLst/>
                </a:prstGeom>
                <a:noFill/>
              </p:spPr>
              <p:txBody>
                <a:bodyPr wrap="none" rtlCol="0">
                  <a:spAutoFit/>
                </a:bodyPr>
                <a:lstStyle/>
                <a:p>
                  <a:pPr>
                    <a:defRPr/>
                  </a:pPr>
                  <a:r>
                    <a:rPr lang="en-GB" sz="1400" b="1"/>
                    <a:t>Complex</a:t>
                  </a:r>
                  <a:endParaRPr/>
                </a:p>
              </p:txBody>
            </p:sp>
            <p:sp>
              <p:nvSpPr>
                <p:cNvPr id="31" name="Tekstvak 28" hidden="0"/>
                <p:cNvSpPr>
                  <a:spLocks noAdjustHandles="0" noChangeArrowheads="0"/>
                </p:cNvSpPr>
                <p:nvPr isPhoto="0" userDrawn="0"/>
              </p:nvSpPr>
              <p:spPr bwMode="auto">
                <a:xfrm>
                  <a:off x="2450855" y="2011232"/>
                  <a:ext cx="2042142" cy="804901"/>
                </a:xfrm>
                <a:prstGeom prst="rect">
                  <a:avLst/>
                </a:prstGeom>
                <a:solidFill>
                  <a:srgbClr val="FFFF00"/>
                </a:solidFill>
              </p:spPr>
              <p:txBody>
                <a:bodyPr wrap="square" rtlCol="0">
                  <a:spAutoFit/>
                </a:bodyPr>
                <a:lstStyle/>
                <a:p>
                  <a:pPr>
                    <a:defRPr/>
                  </a:pPr>
                  <a:r>
                    <a:rPr lang="en-GB" sz="1100">
                      <a:solidFill>
                        <a:schemeClr val="accent6">
                          <a:lumMod val="75000"/>
                        </a:schemeClr>
                      </a:solidFill>
                    </a:rPr>
                    <a:t>Recognise patterns, and develop options to respond</a:t>
                  </a:r>
                  <a:endParaRPr/>
                </a:p>
              </p:txBody>
            </p:sp>
            <p:sp>
              <p:nvSpPr>
                <p:cNvPr id="32" name="Tekstvak 29" hidden="0"/>
                <p:cNvSpPr>
                  <a:spLocks noAdjustHandles="0" noChangeArrowheads="0"/>
                </p:cNvSpPr>
                <p:nvPr isPhoto="0" userDrawn="0"/>
              </p:nvSpPr>
              <p:spPr bwMode="auto">
                <a:xfrm>
                  <a:off x="2434982" y="2806986"/>
                  <a:ext cx="1881544" cy="350855"/>
                </a:xfrm>
                <a:prstGeom prst="rect">
                  <a:avLst/>
                </a:prstGeom>
                <a:noFill/>
              </p:spPr>
              <p:txBody>
                <a:bodyPr wrap="none" rtlCol="0">
                  <a:spAutoFit/>
                </a:bodyPr>
                <a:lstStyle/>
                <a:p>
                  <a:pPr>
                    <a:defRPr/>
                  </a:pPr>
                  <a:r>
                    <a:rPr lang="en-GB" sz="1100">
                      <a:solidFill>
                        <a:srgbClr val="0000FF"/>
                      </a:solidFill>
                    </a:rPr>
                    <a:t>Pattern management</a:t>
                  </a:r>
                  <a:endParaRPr/>
                </a:p>
              </p:txBody>
            </p:sp>
          </p:grpSp>
          <p:grpSp>
            <p:nvGrpSpPr>
              <p:cNvPr id="33" name="Groep 21" hidden="0"/>
              <p:cNvGrpSpPr/>
              <p:nvPr isPhoto="0" userDrawn="0"/>
            </p:nvGrpSpPr>
            <p:grpSpPr bwMode="auto">
              <a:xfrm>
                <a:off x="2401719" y="3400965"/>
                <a:ext cx="2766816" cy="2344936"/>
                <a:chOff x="2401719" y="3400965"/>
                <a:chExt cx="2766816" cy="2344936"/>
              </a:xfrm>
            </p:grpSpPr>
            <p:sp>
              <p:nvSpPr>
                <p:cNvPr id="34" name="Tekstvak 23" hidden="0"/>
                <p:cNvSpPr>
                  <a:spLocks noAdjustHandles="0" noChangeArrowheads="0"/>
                </p:cNvSpPr>
                <p:nvPr isPhoto="0" userDrawn="0"/>
              </p:nvSpPr>
              <p:spPr bwMode="auto">
                <a:xfrm>
                  <a:off x="2422850" y="3400965"/>
                  <a:ext cx="847469" cy="412771"/>
                </a:xfrm>
                <a:prstGeom prst="rect">
                  <a:avLst/>
                </a:prstGeom>
                <a:noFill/>
              </p:spPr>
              <p:txBody>
                <a:bodyPr wrap="none" rtlCol="0">
                  <a:spAutoFit/>
                </a:bodyPr>
                <a:lstStyle/>
                <a:p>
                  <a:pPr>
                    <a:defRPr/>
                  </a:pPr>
                  <a:r>
                    <a:rPr lang="en-GB" sz="1400" b="1"/>
                    <a:t>Chaos</a:t>
                  </a:r>
                  <a:endParaRPr/>
                </a:p>
              </p:txBody>
            </p:sp>
            <p:sp>
              <p:nvSpPr>
                <p:cNvPr id="35" name="Tekstvak 24" hidden="0"/>
                <p:cNvSpPr>
                  <a:spLocks noAdjustHandles="0" noChangeArrowheads="0"/>
                </p:cNvSpPr>
                <p:nvPr isPhoto="0" userDrawn="0"/>
              </p:nvSpPr>
              <p:spPr bwMode="auto">
                <a:xfrm>
                  <a:off x="2401719" y="3940702"/>
                  <a:ext cx="2766816" cy="577878"/>
                </a:xfrm>
                <a:prstGeom prst="rect">
                  <a:avLst/>
                </a:prstGeom>
                <a:noFill/>
              </p:spPr>
              <p:txBody>
                <a:bodyPr wrap="square" rtlCol="0">
                  <a:spAutoFit/>
                </a:bodyPr>
                <a:lstStyle/>
                <a:p>
                  <a:pPr>
                    <a:defRPr/>
                  </a:pPr>
                  <a:r>
                    <a:rPr lang="en-GB" sz="1100">
                      <a:solidFill>
                        <a:srgbClr val="C00000"/>
                      </a:solidFill>
                    </a:rPr>
                    <a:t>No cause-and-effect relation perceivable</a:t>
                  </a:r>
                  <a:endParaRPr/>
                </a:p>
              </p:txBody>
            </p:sp>
            <p:sp>
              <p:nvSpPr>
                <p:cNvPr id="36" name="Tekstvak 25" hidden="0"/>
                <p:cNvSpPr>
                  <a:spLocks noAdjustHandles="0" noChangeArrowheads="0"/>
                </p:cNvSpPr>
                <p:nvPr isPhoto="0" userDrawn="0"/>
              </p:nvSpPr>
              <p:spPr bwMode="auto">
                <a:xfrm>
                  <a:off x="2422850" y="4625103"/>
                  <a:ext cx="2042142" cy="577878"/>
                </a:xfrm>
                <a:prstGeom prst="rect">
                  <a:avLst/>
                </a:prstGeom>
                <a:noFill/>
              </p:spPr>
              <p:txBody>
                <a:bodyPr wrap="square" rtlCol="0">
                  <a:spAutoFit/>
                </a:bodyPr>
                <a:lstStyle/>
                <a:p>
                  <a:pPr>
                    <a:defRPr/>
                  </a:pPr>
                  <a:r>
                    <a:rPr lang="en-GB" sz="1100">
                      <a:solidFill>
                        <a:schemeClr val="accent6">
                          <a:lumMod val="75000"/>
                        </a:schemeClr>
                      </a:solidFill>
                    </a:rPr>
                    <a:t>Act for restoring stability</a:t>
                  </a:r>
                  <a:endParaRPr/>
                </a:p>
              </p:txBody>
            </p:sp>
            <p:sp>
              <p:nvSpPr>
                <p:cNvPr id="37" name="Tekstvak 26" hidden="0"/>
                <p:cNvSpPr>
                  <a:spLocks noAdjustHandles="0" noChangeArrowheads="0"/>
                </p:cNvSpPr>
                <p:nvPr isPhoto="0" userDrawn="0"/>
              </p:nvSpPr>
              <p:spPr bwMode="auto">
                <a:xfrm>
                  <a:off x="2431211" y="5395046"/>
                  <a:ext cx="1709556" cy="350855"/>
                </a:xfrm>
                <a:prstGeom prst="rect">
                  <a:avLst/>
                </a:prstGeom>
                <a:noFill/>
              </p:spPr>
              <p:txBody>
                <a:bodyPr wrap="none" rtlCol="0">
                  <a:spAutoFit/>
                </a:bodyPr>
                <a:lstStyle/>
                <a:p>
                  <a:pPr>
                    <a:defRPr/>
                  </a:pPr>
                  <a:r>
                    <a:rPr lang="en-GB" sz="1100">
                      <a:solidFill>
                        <a:srgbClr val="0000FF"/>
                      </a:solidFill>
                    </a:rPr>
                    <a:t>Crisis management</a:t>
                  </a:r>
                  <a:endParaRPr/>
                </a:p>
              </p:txBody>
            </p:sp>
          </p:grpSp>
        </p:grpSp>
        <p:sp>
          <p:nvSpPr>
            <p:cNvPr id="38" name="Tekstballon: rechthoek met afgeronde hoeken 42" hidden="0"/>
            <p:cNvSpPr/>
            <p:nvPr isPhoto="0" userDrawn="0"/>
          </p:nvSpPr>
          <p:spPr bwMode="auto">
            <a:xfrm>
              <a:off x="9897664" y="5300359"/>
              <a:ext cx="1802151" cy="821627"/>
            </a:xfrm>
            <a:prstGeom prst="wedgeRoundRectCallout">
              <a:avLst>
                <a:gd name="adj1" fmla="val 5755"/>
                <a:gd name="adj2" fmla="val -136490"/>
                <a:gd name="adj3" fmla="val 16667"/>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9" name="Tekstballon: rechthoek met afgeronde hoeken 43" hidden="0"/>
            <p:cNvSpPr/>
            <p:nvPr isPhoto="0" userDrawn="0"/>
          </p:nvSpPr>
          <p:spPr bwMode="auto">
            <a:xfrm>
              <a:off x="4411634" y="5329547"/>
              <a:ext cx="2063039" cy="1165097"/>
            </a:xfrm>
            <a:prstGeom prst="wedgeRoundRectCallout">
              <a:avLst>
                <a:gd name="adj1" fmla="val 38264"/>
                <a:gd name="adj2" fmla="val -60556"/>
                <a:gd name="adj3" fmla="val 16667"/>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0" name="Tekstballon: rechthoek met afgeronde hoeken 44" hidden="0"/>
            <p:cNvSpPr/>
            <p:nvPr isPhoto="0" userDrawn="0"/>
          </p:nvSpPr>
          <p:spPr bwMode="auto">
            <a:xfrm>
              <a:off x="4424683" y="178673"/>
              <a:ext cx="2366448" cy="1056708"/>
            </a:xfrm>
            <a:prstGeom prst="wedgeRoundRectCallout">
              <a:avLst>
                <a:gd name="adj1" fmla="val 21732"/>
                <a:gd name="adj2" fmla="val 68872"/>
                <a:gd name="adj3" fmla="val 16667"/>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1" name="Tekstballon: rechthoek met afgeronde hoeken 45" hidden="0"/>
            <p:cNvSpPr/>
            <p:nvPr isPhoto="0" userDrawn="0"/>
          </p:nvSpPr>
          <p:spPr bwMode="auto">
            <a:xfrm>
              <a:off x="10065041" y="193526"/>
              <a:ext cx="1802150" cy="942697"/>
            </a:xfrm>
            <a:prstGeom prst="wedgeRoundRectCallout">
              <a:avLst>
                <a:gd name="adj1" fmla="val -40156"/>
                <a:gd name="adj2" fmla="val 87470"/>
                <a:gd name="adj3" fmla="val 16667"/>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2" name="Tekstvak 46" hidden="0"/>
            <p:cNvSpPr>
              <a:spLocks noAdjustHandles="0" noChangeArrowheads="0"/>
            </p:cNvSpPr>
            <p:nvPr isPhoto="0" userDrawn="0"/>
          </p:nvSpPr>
          <p:spPr bwMode="auto">
            <a:xfrm>
              <a:off x="9953816" y="5423432"/>
              <a:ext cx="1846299" cy="723275"/>
            </a:xfrm>
            <a:prstGeom prst="rect">
              <a:avLst/>
            </a:prstGeom>
            <a:noFill/>
          </p:spPr>
          <p:txBody>
            <a:bodyPr wrap="square" rtlCol="0">
              <a:spAutoFit/>
            </a:bodyPr>
            <a:lstStyle/>
            <a:p>
              <a:pPr>
                <a:defRPr/>
              </a:pPr>
              <a:r>
                <a:rPr lang="en-GB" sz="1000" b="1"/>
                <a:t>Baking a pancake</a:t>
              </a:r>
              <a:r>
                <a:rPr lang="en-GB" sz="1000"/>
                <a:t>: </a:t>
              </a:r>
              <a:r>
                <a:rPr lang="en-GB" sz="1000">
                  <a:solidFill>
                    <a:srgbClr val="C00000"/>
                  </a:solidFill>
                </a:rPr>
                <a:t>relations between cause and effect are known</a:t>
              </a:r>
              <a:r>
                <a:rPr lang="en-GB" sz="1000"/>
                <a:t>, just </a:t>
              </a:r>
              <a:r>
                <a:rPr lang="en-GB" sz="1000" b="1">
                  <a:solidFill>
                    <a:srgbClr val="0000FF"/>
                  </a:solidFill>
                </a:rPr>
                <a:t>follow</a:t>
              </a:r>
              <a:r>
                <a:rPr lang="en-GB" sz="1000" b="1">
                  <a:solidFill>
                    <a:schemeClr val="accent6">
                      <a:lumMod val="50000"/>
                    </a:schemeClr>
                  </a:solidFill>
                </a:rPr>
                <a:t> the recipe</a:t>
              </a:r>
              <a:r>
                <a:rPr lang="en-GB" sz="1000"/>
                <a:t>. </a:t>
              </a:r>
              <a:endParaRPr/>
            </a:p>
            <a:p>
              <a:pPr>
                <a:defRPr/>
              </a:pPr>
              <a:endParaRPr lang="en-GB" sz="1100"/>
            </a:p>
          </p:txBody>
        </p:sp>
        <p:sp>
          <p:nvSpPr>
            <p:cNvPr id="43" name="Tekstvak 47" hidden="0"/>
            <p:cNvSpPr>
              <a:spLocks noAdjustHandles="0" noChangeArrowheads="0"/>
            </p:cNvSpPr>
            <p:nvPr isPhoto="0" userDrawn="0"/>
          </p:nvSpPr>
          <p:spPr bwMode="auto">
            <a:xfrm>
              <a:off x="10020892" y="227445"/>
              <a:ext cx="1846299" cy="1031051"/>
            </a:xfrm>
            <a:prstGeom prst="rect">
              <a:avLst/>
            </a:prstGeom>
            <a:noFill/>
          </p:spPr>
          <p:txBody>
            <a:bodyPr wrap="square" rtlCol="0">
              <a:spAutoFit/>
            </a:bodyPr>
            <a:lstStyle/>
            <a:p>
              <a:pPr>
                <a:defRPr/>
              </a:pPr>
              <a:r>
                <a:rPr lang="en-GB" sz="1000" b="1"/>
                <a:t>An airplane </a:t>
              </a:r>
              <a:r>
                <a:rPr lang="en-GB" sz="1000"/>
                <a:t>is a complicated system, but </a:t>
              </a:r>
              <a:r>
                <a:rPr lang="en-GB" sz="1000">
                  <a:solidFill>
                    <a:srgbClr val="C00000"/>
                  </a:solidFill>
                </a:rPr>
                <a:t>when you know how things work, the outcome of your actions is predictable. </a:t>
              </a:r>
              <a:r>
                <a:rPr lang="en-GB" sz="1000" b="1">
                  <a:solidFill>
                    <a:schemeClr val="accent6">
                      <a:lumMod val="50000"/>
                    </a:schemeClr>
                  </a:solidFill>
                </a:rPr>
                <a:t>Analysis and instruction</a:t>
              </a:r>
              <a:r>
                <a:rPr lang="en-GB" sz="1000"/>
                <a:t>.</a:t>
              </a:r>
              <a:endParaRPr/>
            </a:p>
            <a:p>
              <a:pPr>
                <a:defRPr/>
              </a:pPr>
              <a:endParaRPr lang="en-GB" sz="1100"/>
            </a:p>
          </p:txBody>
        </p:sp>
        <p:sp>
          <p:nvSpPr>
            <p:cNvPr id="44" name="Tekstvak 48" hidden="0"/>
            <p:cNvSpPr>
              <a:spLocks noAdjustHandles="0" noChangeArrowheads="0"/>
            </p:cNvSpPr>
            <p:nvPr isPhoto="0" userDrawn="0"/>
          </p:nvSpPr>
          <p:spPr bwMode="auto">
            <a:xfrm>
              <a:off x="4474548" y="216109"/>
              <a:ext cx="2272434" cy="1184940"/>
            </a:xfrm>
            <a:prstGeom prst="rect">
              <a:avLst/>
            </a:prstGeom>
            <a:noFill/>
            <a:ln>
              <a:noFill/>
            </a:ln>
          </p:spPr>
          <p:txBody>
            <a:bodyPr wrap="square" rtlCol="0">
              <a:spAutoFit/>
            </a:bodyPr>
            <a:lstStyle/>
            <a:p>
              <a:pPr>
                <a:defRPr/>
              </a:pPr>
              <a:r>
                <a:rPr lang="en-GB" sz="1000" b="1"/>
                <a:t>The weather </a:t>
              </a:r>
              <a:r>
                <a:rPr lang="en-GB" sz="1000"/>
                <a:t>is a complex system. </a:t>
              </a:r>
              <a:r>
                <a:rPr lang="en-GB" sz="1000">
                  <a:solidFill>
                    <a:srgbClr val="C00000"/>
                  </a:solidFill>
                </a:rPr>
                <a:t>Too many factors involved make long term predictions impossible.</a:t>
              </a:r>
              <a:r>
                <a:rPr lang="en-GB" sz="1000"/>
                <a:t> </a:t>
              </a:r>
              <a:r>
                <a:rPr lang="en-GB" sz="1000" b="1">
                  <a:solidFill>
                    <a:schemeClr val="accent6">
                      <a:lumMod val="50000"/>
                    </a:schemeClr>
                  </a:solidFill>
                </a:rPr>
                <a:t>Recognising patterns </a:t>
              </a:r>
              <a:r>
                <a:rPr lang="en-GB" sz="1000"/>
                <a:t>allow for short time predictions and </a:t>
              </a:r>
              <a:r>
                <a:rPr lang="en-GB" sz="1000">
                  <a:solidFill>
                    <a:srgbClr val="0000FF"/>
                  </a:solidFill>
                </a:rPr>
                <a:t>to </a:t>
              </a:r>
              <a:r>
                <a:rPr lang="en-GB" sz="1000" b="1">
                  <a:solidFill>
                    <a:srgbClr val="0000FF"/>
                  </a:solidFill>
                </a:rPr>
                <a:t>choose options for action </a:t>
              </a:r>
              <a:r>
                <a:rPr lang="en-GB" sz="1000">
                  <a:solidFill>
                    <a:srgbClr val="0000FF"/>
                  </a:solidFill>
                </a:rPr>
                <a:t>(bring umbrella).</a:t>
              </a:r>
              <a:endParaRPr/>
            </a:p>
            <a:p>
              <a:pPr>
                <a:defRPr/>
              </a:pPr>
              <a:endParaRPr lang="en-GB" sz="1100"/>
            </a:p>
          </p:txBody>
        </p:sp>
        <p:sp>
          <p:nvSpPr>
            <p:cNvPr id="45" name="Tekstvak 49" hidden="0"/>
            <p:cNvSpPr>
              <a:spLocks noAdjustHandles="0" noChangeArrowheads="0"/>
            </p:cNvSpPr>
            <p:nvPr isPhoto="0" userDrawn="0"/>
          </p:nvSpPr>
          <p:spPr bwMode="auto">
            <a:xfrm>
              <a:off x="4485152" y="5458408"/>
              <a:ext cx="1846299" cy="1138773"/>
            </a:xfrm>
            <a:prstGeom prst="rect">
              <a:avLst/>
            </a:prstGeom>
            <a:noFill/>
          </p:spPr>
          <p:txBody>
            <a:bodyPr wrap="square" rtlCol="0">
              <a:spAutoFit/>
            </a:bodyPr>
            <a:lstStyle/>
            <a:p>
              <a:pPr>
                <a:defRPr/>
              </a:pPr>
              <a:r>
                <a:rPr lang="en-GB" sz="1000" b="1"/>
                <a:t>Disaster strikes</a:t>
              </a:r>
              <a:r>
                <a:rPr lang="en-GB" sz="1000"/>
                <a:t> unexpectedly: </a:t>
              </a:r>
              <a:r>
                <a:rPr lang="en-GB" sz="1000">
                  <a:solidFill>
                    <a:srgbClr val="0000FF"/>
                  </a:solidFill>
                </a:rPr>
                <a:t>Just do the best you can.</a:t>
              </a:r>
              <a:endParaRPr/>
            </a:p>
            <a:p>
              <a:pPr>
                <a:defRPr/>
              </a:pPr>
              <a:endParaRPr lang="en-GB" sz="1000">
                <a:solidFill>
                  <a:srgbClr val="0000FF"/>
                </a:solidFill>
              </a:endParaRPr>
            </a:p>
            <a:p>
              <a:pPr>
                <a:defRPr/>
              </a:pPr>
              <a:r>
                <a:rPr lang="en-GB" sz="900" i="1">
                  <a:solidFill>
                    <a:srgbClr val="0000FF"/>
                  </a:solidFill>
                </a:rPr>
                <a:t>In disaster prone areas you might take precautions for just in case (for example for earthquakes or floods.)</a:t>
              </a:r>
              <a:endParaRPr lang="en-GB" sz="900" i="1">
                <a:solidFill>
                  <a:srgbClr val="00B050"/>
                </a:solidFill>
              </a:endParaRPr>
            </a:p>
            <a:p>
              <a:pPr>
                <a:defRPr/>
              </a:pPr>
              <a:endParaRPr lang="en-GB" sz="1100"/>
            </a:p>
          </p:txBody>
        </p:sp>
        <p:sp>
          <p:nvSpPr>
            <p:cNvPr id="46" name="Tekstvak 50" hidden="0"/>
            <p:cNvSpPr>
              <a:spLocks noAdjustHandles="0" noChangeArrowheads="0"/>
            </p:cNvSpPr>
            <p:nvPr isPhoto="0" userDrawn="0"/>
          </p:nvSpPr>
          <p:spPr bwMode="auto">
            <a:xfrm>
              <a:off x="6789182" y="5841135"/>
              <a:ext cx="2737822" cy="369332"/>
            </a:xfrm>
            <a:prstGeom prst="rect">
              <a:avLst/>
            </a:prstGeom>
            <a:noFill/>
          </p:spPr>
          <p:txBody>
            <a:bodyPr wrap="square" rtlCol="0">
              <a:spAutoFit/>
            </a:bodyPr>
            <a:lstStyle/>
            <a:p>
              <a:pPr>
                <a:defRPr/>
              </a:pPr>
              <a:r>
                <a:rPr lang="en-GB"/>
                <a:t>Social systems are complex</a:t>
              </a:r>
              <a:endParaRPr/>
            </a:p>
          </p:txBody>
        </p:sp>
        <p:sp>
          <p:nvSpPr>
            <p:cNvPr id="47" name="Textfeld 10" hidden="0"/>
            <p:cNvSpPr>
              <a:spLocks noAdjustHandles="0" noChangeArrowheads="0"/>
            </p:cNvSpPr>
            <p:nvPr isPhoto="0" userDrawn="0"/>
          </p:nvSpPr>
          <p:spPr bwMode="auto">
            <a:xfrm>
              <a:off x="266050" y="6210467"/>
              <a:ext cx="3774924" cy="507831"/>
            </a:xfrm>
            <a:prstGeom prst="rect">
              <a:avLst/>
            </a:prstGeom>
            <a:noFill/>
          </p:spPr>
          <p:txBody>
            <a:bodyPr wrap="square" rtlCol="0">
              <a:spAutoFit/>
            </a:bodyPr>
            <a:lstStyle/>
            <a:p>
              <a:pPr>
                <a:defRPr/>
              </a:pPr>
              <a:r>
                <a:rPr lang="en-US" sz="900">
                  <a:solidFill>
                    <a:schemeClr val="accent6">
                      <a:lumMod val="75000"/>
                    </a:schemeClr>
                  </a:solidFill>
                </a:rPr>
                <a:t>Source: Kurtz, C.F., Snowdon, D.J. (2003): The new dynamics of strategy: Sense-making in a complex and complicated world. IBM Systems Journal (42)3.</a:t>
              </a:r>
              <a:endParaRPr lang="de-CH" sz="900">
                <a:solidFill>
                  <a:schemeClr val="accent6">
                    <a:lumMod val="75000"/>
                  </a:schemeClr>
                </a:solidFill>
              </a:endParaRPr>
            </a:p>
          </p:txBody>
        </p:sp>
        <p:grpSp>
          <p:nvGrpSpPr>
            <p:cNvPr id="48" name="Groep 11" hidden="0"/>
            <p:cNvGrpSpPr/>
            <p:nvPr isPhoto="0" userDrawn="0"/>
          </p:nvGrpSpPr>
          <p:grpSpPr bwMode="auto">
            <a:xfrm rot="598677">
              <a:off x="4822982" y="1901254"/>
              <a:ext cx="1126546" cy="823345"/>
              <a:chOff x="4665879" y="1932555"/>
              <a:chExt cx="1126546" cy="823345"/>
            </a:xfrm>
          </p:grpSpPr>
          <p:sp>
            <p:nvSpPr>
              <p:cNvPr id="49" name="Pijl: rechts 3" hidden="0"/>
              <p:cNvSpPr/>
              <p:nvPr isPhoto="0" userDrawn="0"/>
            </p:nvSpPr>
            <p:spPr bwMode="auto">
              <a:xfrm>
                <a:off x="4665879" y="1932555"/>
                <a:ext cx="1126546" cy="823345"/>
              </a:xfrm>
              <a:prstGeom prst="rightArrow">
                <a:avLst>
                  <a:gd name="adj1" fmla="val 50000"/>
                  <a:gd name="adj2" fmla="val 50000"/>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0" name="Tekstvak 2" hidden="0"/>
              <p:cNvSpPr>
                <a:spLocks noAdjustHandles="0" noChangeArrowheads="0"/>
              </p:cNvSpPr>
              <p:nvPr isPhoto="0" userDrawn="0"/>
            </p:nvSpPr>
            <p:spPr bwMode="auto">
              <a:xfrm>
                <a:off x="4684525" y="2143033"/>
                <a:ext cx="814333" cy="400110"/>
              </a:xfrm>
              <a:prstGeom prst="rect">
                <a:avLst/>
              </a:prstGeom>
              <a:noFill/>
            </p:spPr>
            <p:txBody>
              <a:bodyPr wrap="square" rtlCol="0">
                <a:spAutoFit/>
              </a:bodyPr>
              <a:lstStyle/>
              <a:p>
                <a:pPr>
                  <a:defRPr/>
                </a:pPr>
                <a:r>
                  <a:rPr lang="en-GB" sz="1000"/>
                  <a:t>Interactive innovation</a:t>
                </a:r>
                <a:endParaRPr/>
              </a:p>
            </p:txBody>
          </p:sp>
        </p:gr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2" hidden="0"/>
          <p:cNvGrpSpPr/>
          <p:nvPr isPhoto="0" userDrawn="0"/>
        </p:nvGrpSpPr>
        <p:grpSpPr bwMode="auto">
          <a:xfrm>
            <a:off x="0" y="0"/>
            <a:ext cx="12192000" cy="6858000"/>
            <a:chOff x="0" y="0"/>
            <a:chExt cx="12192000" cy="6858000"/>
          </a:xfrm>
        </p:grpSpPr>
        <p:sp>
          <p:nvSpPr>
            <p:cNvPr id="5" name="Rechthoek 9" hidden="0"/>
            <p:cNvSpPr/>
            <p:nvPr isPhoto="0" userDrawn="0"/>
          </p:nvSpPr>
          <p:spPr bwMode="auto">
            <a:xfrm>
              <a:off x="36891" y="0"/>
              <a:ext cx="4108281" cy="6858000"/>
            </a:xfrm>
            <a:prstGeom prst="rect">
              <a:avLst/>
            </a:prstGeom>
            <a:solidFill>
              <a:srgbClr val="F0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6" name="Afbeelding 1" hidden="0"/>
            <p:cNvPicPr>
              <a:picLocks noChangeAspect="1"/>
            </p:cNvPicPr>
            <p:nvPr isPhoto="0" userDrawn="0"/>
          </p:nvPicPr>
          <p:blipFill>
            <a:blip r:embed="rId2"/>
            <a:stretch/>
          </p:blipFill>
          <p:spPr bwMode="auto">
            <a:xfrm>
              <a:off x="0" y="0"/>
              <a:ext cx="1849276" cy="493396"/>
            </a:xfrm>
            <a:prstGeom prst="rect">
              <a:avLst/>
            </a:prstGeom>
          </p:spPr>
        </p:pic>
        <p:sp>
          <p:nvSpPr>
            <p:cNvPr id="7" name="Actieknop: Startpagina 6" hidden="0">
              <a:hlinkClick r:id="rId3" action="ppaction://hlinksldjump" highlightClick="1"/>
            </p:cNvPr>
            <p:cNvSpPr/>
            <p:nvPr isPhoto="0" userDrawn="0"/>
          </p:nvSpPr>
          <p:spPr bwMode="auto">
            <a:xfrm>
              <a:off x="247773" y="683081"/>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Actieknop: Terug of Vorige 10" hidden="0">
              <a:hlinkClick r:id="" action="ppaction://hlinkshowjump?jump=firstslide" highlightClick="1"/>
            </p:cNvPr>
            <p:cNvSpPr/>
            <p:nvPr isPhoto="0" userDrawn="0"/>
          </p:nvSpPr>
          <p:spPr bwMode="auto">
            <a:xfrm>
              <a:off x="255900" y="1068160"/>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Tekstvak 22" hidden="0"/>
            <p:cNvSpPr>
              <a:spLocks noAdjustHandles="0" noChangeArrowheads="0"/>
            </p:cNvSpPr>
            <p:nvPr isPhoto="0" userDrawn="0"/>
          </p:nvSpPr>
          <p:spPr bwMode="auto">
            <a:xfrm>
              <a:off x="247773" y="1696757"/>
              <a:ext cx="3669767" cy="369332"/>
            </a:xfrm>
            <a:prstGeom prst="rect">
              <a:avLst/>
            </a:prstGeom>
            <a:noFill/>
          </p:spPr>
          <p:txBody>
            <a:bodyPr wrap="square" rtlCol="0">
              <a:spAutoFit/>
            </a:bodyPr>
            <a:lstStyle/>
            <a:p>
              <a:pPr>
                <a:defRPr/>
              </a:pPr>
              <a:r>
                <a:rPr lang="en-GB">
                  <a:solidFill>
                    <a:srgbClr val="C00000"/>
                  </a:solidFill>
                </a:rPr>
                <a:t>What is vital space?</a:t>
              </a:r>
              <a:endParaRPr/>
            </a:p>
          </p:txBody>
        </p:sp>
        <p:sp>
          <p:nvSpPr>
            <p:cNvPr id="10" name="Tekstvak 7" hidden="0"/>
            <p:cNvSpPr>
              <a:spLocks noAdjustHandles="0" noChangeArrowheads="0"/>
            </p:cNvSpPr>
            <p:nvPr isPhoto="0" userDrawn="0"/>
          </p:nvSpPr>
          <p:spPr bwMode="auto">
            <a:xfrm>
              <a:off x="247773" y="2499592"/>
              <a:ext cx="3599480" cy="2123658"/>
            </a:xfrm>
            <a:prstGeom prst="rect">
              <a:avLst/>
            </a:prstGeom>
            <a:noFill/>
          </p:spPr>
          <p:txBody>
            <a:bodyPr wrap="square" rtlCol="0">
              <a:spAutoFit/>
            </a:bodyPr>
            <a:lstStyle/>
            <a:p>
              <a:pPr>
                <a:defRPr/>
              </a:pPr>
              <a:r>
                <a:rPr lang="en-GB" sz="1100"/>
                <a:t>Vital space is a central concept in interactive innovation.</a:t>
              </a:r>
              <a:endParaRPr/>
            </a:p>
            <a:p>
              <a:pPr>
                <a:defRPr/>
              </a:pPr>
              <a:endParaRPr lang="en-GB" sz="1100"/>
            </a:p>
            <a:p>
              <a:pPr>
                <a:defRPr/>
              </a:pPr>
              <a:r>
                <a:rPr lang="en-GB" sz="1100"/>
                <a:t>It is the space in which new ideas can emerge from interactions between people. </a:t>
              </a:r>
              <a:endParaRPr/>
            </a:p>
            <a:p>
              <a:pPr marL="171450" indent="-171450">
                <a:buFont typeface="Arial"/>
                <a:buChar char="•"/>
                <a:defRPr/>
              </a:pPr>
              <a:r>
                <a:rPr lang="en-GB" sz="1100"/>
                <a:t>Where the answers are not known beforehand. </a:t>
              </a:r>
              <a:endParaRPr/>
            </a:p>
            <a:p>
              <a:pPr marL="171450" indent="-171450">
                <a:buFont typeface="Arial"/>
                <a:buChar char="•"/>
                <a:defRPr/>
              </a:pPr>
              <a:r>
                <a:rPr lang="en-GB" sz="1100"/>
                <a:t>Where there is room for curiosity. </a:t>
              </a:r>
              <a:endParaRPr/>
            </a:p>
            <a:p>
              <a:pPr marL="171450" indent="-171450">
                <a:buFont typeface="Arial"/>
                <a:buChar char="•"/>
                <a:defRPr/>
              </a:pPr>
              <a:r>
                <a:rPr lang="en-GB" sz="1100"/>
                <a:t>Where difficulties and failures are valuable material to learn from.</a:t>
              </a:r>
              <a:endParaRPr/>
            </a:p>
            <a:p>
              <a:pPr>
                <a:defRPr/>
              </a:pPr>
              <a:endParaRPr lang="en-GB" sz="1100"/>
            </a:p>
            <a:p>
              <a:pPr>
                <a:defRPr/>
              </a:pPr>
              <a:r>
                <a:rPr lang="en-GB" sz="1100"/>
                <a:t>It is the space where people feel protected and meaningful. Interactions in the vital space give you energy. </a:t>
              </a:r>
              <a:endParaRPr/>
            </a:p>
            <a:p>
              <a:pPr marL="171450" indent="-171450">
                <a:buFont typeface="Arial"/>
                <a:buChar char="•"/>
                <a:defRPr/>
              </a:pPr>
              <a:endParaRPr lang="en-GB" sz="1100"/>
            </a:p>
          </p:txBody>
        </p:sp>
        <p:sp>
          <p:nvSpPr>
            <p:cNvPr id="11" name="Textfeld 10" hidden="0"/>
            <p:cNvSpPr>
              <a:spLocks noAdjustHandles="0" noChangeArrowheads="0"/>
            </p:cNvSpPr>
            <p:nvPr isPhoto="0" userDrawn="0"/>
          </p:nvSpPr>
          <p:spPr bwMode="auto">
            <a:xfrm>
              <a:off x="8333284" y="6203472"/>
              <a:ext cx="3858716" cy="507831"/>
            </a:xfrm>
            <a:prstGeom prst="rect">
              <a:avLst/>
            </a:prstGeom>
            <a:noFill/>
          </p:spPr>
          <p:txBody>
            <a:bodyPr wrap="square" rtlCol="0">
              <a:spAutoFit/>
            </a:bodyPr>
            <a:lstStyle/>
            <a:p>
              <a:pPr>
                <a:defRPr/>
              </a:pPr>
              <a:r>
                <a:rPr lang="en-GB" sz="900">
                  <a:solidFill>
                    <a:schemeClr val="accent6">
                      <a:lumMod val="75000"/>
                    </a:schemeClr>
                  </a:solidFill>
                </a:rPr>
                <a:t>Source: Synthesis of Christèle </a:t>
              </a:r>
              <a:r>
                <a:rPr lang="en-GB" sz="900">
                  <a:solidFill>
                    <a:schemeClr val="accent6">
                      <a:lumMod val="75000"/>
                    </a:schemeClr>
                  </a:solidFill>
                </a:rPr>
                <a:t>Couzy</a:t>
              </a:r>
              <a:r>
                <a:rPr lang="en-GB" sz="900">
                  <a:solidFill>
                    <a:schemeClr val="accent6">
                      <a:lumMod val="75000"/>
                    </a:schemeClr>
                  </a:solidFill>
                </a:rPr>
                <a:t> (</a:t>
              </a:r>
              <a:r>
                <a:rPr lang="en-GB" sz="900">
                  <a:solidFill>
                    <a:schemeClr val="accent6">
                      <a:lumMod val="75000"/>
                    </a:schemeClr>
                  </a:solidFill>
                </a:rPr>
                <a:t>idele</a:t>
              </a:r>
              <a:r>
                <a:rPr lang="en-GB" sz="900">
                  <a:solidFill>
                    <a:schemeClr val="accent6">
                      <a:lumMod val="75000"/>
                    </a:schemeClr>
                  </a:solidFill>
                </a:rPr>
                <a:t>) WP3 – after exchange with Tom Kelly, Linda </a:t>
              </a:r>
              <a:r>
                <a:rPr lang="en-GB" sz="900">
                  <a:solidFill>
                    <a:schemeClr val="accent6">
                      <a:lumMod val="75000"/>
                    </a:schemeClr>
                  </a:solidFill>
                </a:rPr>
                <a:t>Sarke</a:t>
              </a:r>
              <a:r>
                <a:rPr lang="en-GB" sz="900">
                  <a:solidFill>
                    <a:schemeClr val="accent6">
                      <a:lumMod val="75000"/>
                    </a:schemeClr>
                  </a:solidFill>
                </a:rPr>
                <a:t> (WP1&amp;2), Ruth Moser (WP3), Eelke Wielinga, Alex </a:t>
              </a:r>
              <a:r>
                <a:rPr lang="en-GB" sz="900">
                  <a:solidFill>
                    <a:schemeClr val="accent6">
                      <a:lumMod val="75000"/>
                    </a:schemeClr>
                  </a:solidFill>
                </a:rPr>
                <a:t>Koutsouris</a:t>
              </a:r>
              <a:r>
                <a:rPr lang="en-GB" sz="900">
                  <a:solidFill>
                    <a:schemeClr val="accent6">
                      <a:lumMod val="75000"/>
                    </a:schemeClr>
                  </a:solidFill>
                </a:rPr>
                <a:t> (WP3&amp;4), Marie </a:t>
              </a:r>
              <a:r>
                <a:rPr lang="en-GB" sz="900">
                  <a:solidFill>
                    <a:schemeClr val="accent6">
                      <a:lumMod val="75000"/>
                    </a:schemeClr>
                  </a:solidFill>
                </a:rPr>
                <a:t>Boitelet</a:t>
              </a:r>
              <a:r>
                <a:rPr lang="en-GB" sz="900">
                  <a:solidFill>
                    <a:schemeClr val="accent6">
                      <a:lumMod val="75000"/>
                    </a:schemeClr>
                  </a:solidFill>
                </a:rPr>
                <a:t> (WP2&amp;3) 2023-01-24</a:t>
              </a:r>
              <a:endParaRPr/>
            </a:p>
          </p:txBody>
        </p:sp>
        <p:grpSp>
          <p:nvGrpSpPr>
            <p:cNvPr id="12" name="Groep 19" hidden="0"/>
            <p:cNvGrpSpPr/>
            <p:nvPr isPhoto="0" userDrawn="0"/>
          </p:nvGrpSpPr>
          <p:grpSpPr bwMode="auto">
            <a:xfrm>
              <a:off x="6720707" y="353877"/>
              <a:ext cx="2652245" cy="2052974"/>
              <a:chOff x="2770830" y="-251387"/>
              <a:chExt cx="2652245" cy="2052974"/>
            </a:xfrm>
          </p:grpSpPr>
          <p:sp>
            <p:nvSpPr>
              <p:cNvPr id="13" name="Ovaal 20" hidden="0"/>
              <p:cNvSpPr/>
              <p:nvPr isPhoto="0" userDrawn="0"/>
            </p:nvSpPr>
            <p:spPr bwMode="auto">
              <a:xfrm>
                <a:off x="2770830" y="-251387"/>
                <a:ext cx="2652245" cy="2052974"/>
              </a:xfrm>
              <a:prstGeom prst="ellipse">
                <a:avLst/>
              </a:prstGeom>
            </p:spPr>
            <p:style>
              <a:lnRef idx="2">
                <a:schemeClr val="lt1">
                  <a:hueOff val="0"/>
                  <a:satOff val="0"/>
                  <a:lumOff val="0"/>
                  <a:alphaOff val="0"/>
                </a:schemeClr>
              </a:lnRef>
              <a:fillRef idx="1">
                <a:schemeClr val="accent4">
                  <a:alpha val="50000"/>
                  <a:hueOff val="2450223"/>
                  <a:satOff val="-10194"/>
                  <a:lumOff val="2402"/>
                  <a:alphaOff val="0"/>
                </a:schemeClr>
              </a:fillRef>
              <a:effectRef idx="0">
                <a:schemeClr val="accent4">
                  <a:alpha val="50000"/>
                  <a:hueOff val="2450223"/>
                  <a:satOff val="-10194"/>
                  <a:lumOff val="2402"/>
                  <a:alphaOff val="0"/>
                </a:schemeClr>
              </a:effectRef>
              <a:fontRef idx="minor">
                <a:schemeClr val="tx1"/>
              </a:fontRef>
            </p:style>
            <p:txBody>
              <a:bodyPr/>
              <a:lstStyle/>
              <a:p>
                <a:pPr>
                  <a:defRPr/>
                </a:pPr>
                <a:endParaRPr lang="nl-NL"/>
              </a:p>
            </p:txBody>
          </p:sp>
          <p:sp>
            <p:nvSpPr>
              <p:cNvPr id="14" name="Ovaal 4" hidden="0"/>
              <p:cNvSpPr>
                <a:spLocks noAdjustHandles="0" noChangeArrowheads="0"/>
              </p:cNvSpPr>
              <p:nvPr isPhoto="0" userDrawn="0"/>
            </p:nvSpPr>
            <p:spPr bwMode="auto">
              <a:xfrm>
                <a:off x="3159242" y="49264"/>
                <a:ext cx="1875421" cy="1451673"/>
              </a:xfrm>
              <a:prstGeom prst="rect">
                <a:avLst/>
              </a:prstGeom>
            </p:spPr>
            <p:style>
              <a:lnRef idx="0">
                <a:srgbClr val="000000"/>
              </a:lnRef>
              <a:fillRef idx="0">
                <a:srgbClr val="000000"/>
              </a:fillRef>
              <a:effectRef idx="0">
                <a:srgbClr val="000000"/>
              </a:effectRef>
              <a:fontRef idx="minor">
                <a:schemeClr val="tx1"/>
              </a:fontRef>
            </p:style>
            <p:txBody>
              <a:bodyPr spcFirstLastPara="0" vert="horz" wrap="square" lIns="13970" tIns="13970" rIns="13970" bIns="13970" numCol="1" spcCol="1270" anchor="ctr" anchorCtr="0">
                <a:noAutofit/>
              </a:bodyPr>
              <a:lstStyle/>
              <a:p>
                <a:pPr marL="0" lvl="0" indent="0" algn="ctr" defTabSz="466725">
                  <a:lnSpc>
                    <a:spcPct val="90000"/>
                  </a:lnSpc>
                  <a:spcBef>
                    <a:spcPts val="0"/>
                  </a:spcBef>
                  <a:spcAft>
                    <a:spcPts val="0"/>
                  </a:spcAft>
                  <a:buNone/>
                  <a:defRPr/>
                </a:pPr>
                <a:r>
                  <a:rPr lang="en-GB" sz="1050" b="1" u="sng"/>
                  <a:t>What is it?</a:t>
                </a:r>
                <a:endParaRPr/>
              </a:p>
              <a:p>
                <a:pPr marL="0" lvl="0" indent="0" algn="ctr" defTabSz="466725">
                  <a:lnSpc>
                    <a:spcPct val="90000"/>
                  </a:lnSpc>
                  <a:spcBef>
                    <a:spcPts val="0"/>
                  </a:spcBef>
                  <a:spcAft>
                    <a:spcPts val="0"/>
                  </a:spcAft>
                  <a:buNone/>
                  <a:defRPr/>
                </a:pPr>
                <a:r>
                  <a:rPr lang="en-GB" sz="900"/>
                  <a:t>Space where cooperation is possible = everyone can contribute and release, talk and listen, transform and be transformed…</a:t>
                </a:r>
                <a:endParaRPr/>
              </a:p>
              <a:p>
                <a:pPr marL="0" lvl="0" indent="0" algn="ctr" defTabSz="466725">
                  <a:lnSpc>
                    <a:spcPct val="90000"/>
                  </a:lnSpc>
                  <a:spcBef>
                    <a:spcPts val="0"/>
                  </a:spcBef>
                  <a:spcAft>
                    <a:spcPts val="0"/>
                  </a:spcAft>
                  <a:buNone/>
                  <a:defRPr/>
                </a:pPr>
                <a:endParaRPr lang="en-GB" sz="900"/>
              </a:p>
              <a:p>
                <a:pPr marL="0" lvl="0" indent="0" algn="ctr" defTabSz="466725">
                  <a:lnSpc>
                    <a:spcPct val="90000"/>
                  </a:lnSpc>
                  <a:spcBef>
                    <a:spcPts val="0"/>
                  </a:spcBef>
                  <a:spcAft>
                    <a:spcPts val="0"/>
                  </a:spcAft>
                  <a:buNone/>
                  <a:defRPr/>
                </a:pPr>
                <a:r>
                  <a:rPr lang="en-GB" sz="900" b="1"/>
                  <a:t>A systemic dynamic</a:t>
                </a:r>
                <a:endParaRPr/>
              </a:p>
              <a:p>
                <a:pPr marL="0" lvl="0" indent="0" algn="ctr" defTabSz="466725">
                  <a:lnSpc>
                    <a:spcPct val="90000"/>
                  </a:lnSpc>
                  <a:spcBef>
                    <a:spcPts val="0"/>
                  </a:spcBef>
                  <a:spcAft>
                    <a:spcPts val="0"/>
                  </a:spcAft>
                  <a:buNone/>
                  <a:defRPr/>
                </a:pPr>
                <a:r>
                  <a:rPr lang="en-GB" sz="900" b="1"/>
                  <a:t>A goal and a process</a:t>
                </a:r>
                <a:endParaRPr lang="en-GB" sz="900"/>
              </a:p>
            </p:txBody>
          </p:sp>
        </p:grpSp>
        <p:sp>
          <p:nvSpPr>
            <p:cNvPr id="15" name="Ovaal 24" hidden="0"/>
            <p:cNvSpPr/>
            <p:nvPr isPhoto="0" userDrawn="0"/>
          </p:nvSpPr>
          <p:spPr bwMode="auto">
            <a:xfrm>
              <a:off x="4601086" y="2422688"/>
              <a:ext cx="2508033" cy="2012623"/>
            </a:xfrm>
            <a:prstGeom prst="ellipse">
              <a:avLst/>
            </a:prstGeom>
          </p:spPr>
          <p:style>
            <a:lnRef idx="2">
              <a:schemeClr val="lt1">
                <a:hueOff val="0"/>
                <a:satOff val="0"/>
                <a:lumOff val="0"/>
                <a:alphaOff val="0"/>
              </a:schemeClr>
            </a:lnRef>
            <a:fillRef idx="1">
              <a:schemeClr val="accent4">
                <a:alpha val="50000"/>
                <a:hueOff val="9800891"/>
                <a:satOff val="-40777"/>
                <a:lumOff val="9608"/>
                <a:alphaOff val="0"/>
              </a:schemeClr>
            </a:fillRef>
            <a:effectRef idx="0">
              <a:schemeClr val="accent4">
                <a:alpha val="50000"/>
                <a:hueOff val="9800891"/>
                <a:satOff val="-40777"/>
                <a:lumOff val="9608"/>
                <a:alphaOff val="0"/>
              </a:schemeClr>
            </a:effectRef>
            <a:fontRef idx="minor">
              <a:schemeClr val="tx1"/>
            </a:fontRef>
          </p:style>
          <p:txBody>
            <a:bodyPr/>
            <a:lstStyle/>
            <a:p>
              <a:pPr>
                <a:defRPr/>
              </a:pPr>
              <a:endParaRPr lang="nl-NL"/>
            </a:p>
          </p:txBody>
        </p:sp>
        <p:sp>
          <p:nvSpPr>
            <p:cNvPr id="16" name="Ovaal 4" hidden="0"/>
            <p:cNvSpPr>
              <a:spLocks noAdjustHandles="0" noChangeArrowheads="0"/>
            </p:cNvSpPr>
            <p:nvPr isPhoto="0" userDrawn="0"/>
          </p:nvSpPr>
          <p:spPr bwMode="auto">
            <a:xfrm>
              <a:off x="4765037" y="2642655"/>
              <a:ext cx="2177117" cy="1423140"/>
            </a:xfrm>
            <a:prstGeom prst="rect">
              <a:avLst/>
            </a:prstGeom>
          </p:spPr>
          <p:style>
            <a:lnRef idx="0">
              <a:srgbClr val="000000"/>
            </a:lnRef>
            <a:fillRef idx="0">
              <a:srgbClr val="000000"/>
            </a:fillRef>
            <a:effectRef idx="0">
              <a:srgbClr val="000000"/>
            </a:effectRef>
            <a:fontRef idx="minor">
              <a:schemeClr val="tx1"/>
            </a:fontRef>
          </p:style>
          <p:txBody>
            <a:bodyPr spcFirstLastPara="0" vert="horz" wrap="square" lIns="13970" tIns="13970" rIns="13970" bIns="13970" numCol="1" spcCol="1270" anchor="ctr" anchorCtr="0">
              <a:noAutofit/>
            </a:bodyPr>
            <a:lstStyle/>
            <a:p>
              <a:pPr marL="0" lvl="0" indent="0" algn="ctr" defTabSz="466725">
                <a:lnSpc>
                  <a:spcPct val="90000"/>
                </a:lnSpc>
                <a:spcBef>
                  <a:spcPts val="0"/>
                </a:spcBef>
                <a:spcAft>
                  <a:spcPts val="0"/>
                </a:spcAft>
                <a:buNone/>
                <a:defRPr/>
              </a:pPr>
              <a:r>
                <a:rPr lang="en-GB" sz="1050" b="1" u="sng">
                  <a:solidFill>
                    <a:prstClr val="black"/>
                  </a:solidFill>
                  <a:latin typeface="Calibri"/>
                  <a:ea typeface="+mn-ea"/>
                  <a:cs typeface="+mn-cs"/>
                </a:rPr>
                <a:t>Conditions to allow it?</a:t>
              </a:r>
              <a:endParaRPr/>
            </a:p>
            <a:p>
              <a:pPr marR="0" algn="ctr" defTabSz="466725">
                <a:lnSpc>
                  <a:spcPct val="90000"/>
                </a:lnSpc>
                <a:spcBef>
                  <a:spcPts val="0"/>
                </a:spcBef>
                <a:spcAft>
                  <a:spcPts val="0"/>
                </a:spcAft>
                <a:buClrTx/>
                <a:buSzTx/>
                <a:defRPr/>
              </a:pPr>
              <a:r>
                <a:rPr lang="en-GB" sz="900"/>
                <a:t>Readiness / Openness  </a:t>
              </a:r>
              <a:endParaRPr/>
            </a:p>
            <a:p>
              <a:pPr algn="ctr" defTabSz="466725">
                <a:lnSpc>
                  <a:spcPct val="90000"/>
                </a:lnSpc>
                <a:spcBef>
                  <a:spcPts val="0"/>
                </a:spcBef>
                <a:spcAft>
                  <a:spcPts val="0"/>
                </a:spcAft>
                <a:defRPr/>
              </a:pPr>
              <a:r>
                <a:rPr lang="en-GB" sz="900"/>
                <a:t>Time</a:t>
              </a:r>
              <a:endParaRPr/>
            </a:p>
            <a:p>
              <a:pPr algn="ctr" defTabSz="466725">
                <a:lnSpc>
                  <a:spcPct val="90000"/>
                </a:lnSpc>
                <a:spcBef>
                  <a:spcPts val="0"/>
                </a:spcBef>
                <a:spcAft>
                  <a:spcPts val="0"/>
                </a:spcAft>
                <a:defRPr/>
              </a:pPr>
              <a:r>
                <a:rPr lang="en-GB" sz="900"/>
                <a:t>Shared rules</a:t>
              </a:r>
              <a:endParaRPr/>
            </a:p>
            <a:p>
              <a:pPr algn="ctr" defTabSz="466725">
                <a:lnSpc>
                  <a:spcPct val="90000"/>
                </a:lnSpc>
                <a:spcBef>
                  <a:spcPts val="0"/>
                </a:spcBef>
                <a:spcAft>
                  <a:spcPts val="0"/>
                </a:spcAft>
                <a:defRPr/>
              </a:pPr>
              <a:r>
                <a:rPr lang="en-GB" sz="900"/>
                <a:t>Facilitation/animation/moderation</a:t>
              </a:r>
              <a:endParaRPr/>
            </a:p>
            <a:p>
              <a:pPr algn="ctr" defTabSz="466725">
                <a:lnSpc>
                  <a:spcPct val="90000"/>
                </a:lnSpc>
                <a:spcBef>
                  <a:spcPts val="0"/>
                </a:spcBef>
                <a:spcAft>
                  <a:spcPts val="0"/>
                </a:spcAft>
                <a:defRPr/>
              </a:pPr>
              <a:r>
                <a:rPr lang="en-GB" sz="900"/>
                <a:t>Goal = objective (+/- common)</a:t>
              </a:r>
              <a:endParaRPr/>
            </a:p>
            <a:p>
              <a:pPr algn="ctr" defTabSz="466725">
                <a:lnSpc>
                  <a:spcPct val="90000"/>
                </a:lnSpc>
                <a:spcBef>
                  <a:spcPts val="0"/>
                </a:spcBef>
                <a:spcAft>
                  <a:spcPts val="0"/>
                </a:spcAft>
                <a:defRPr/>
              </a:pPr>
              <a:r>
                <a:rPr lang="en-GB" sz="900"/>
                <a:t>Shared initial interest that federate participants = concern, ambition (challenge, problem…)</a:t>
              </a:r>
              <a:endParaRPr/>
            </a:p>
          </p:txBody>
        </p:sp>
        <p:grpSp>
          <p:nvGrpSpPr>
            <p:cNvPr id="17" name="Groep 26" hidden="0"/>
            <p:cNvGrpSpPr/>
            <p:nvPr isPhoto="0" userDrawn="0"/>
          </p:nvGrpSpPr>
          <p:grpSpPr bwMode="auto">
            <a:xfrm>
              <a:off x="6865128" y="4140570"/>
              <a:ext cx="2421108" cy="2032865"/>
              <a:chOff x="1702367" y="3495422"/>
              <a:chExt cx="2421108" cy="2032865"/>
            </a:xfrm>
          </p:grpSpPr>
          <p:sp>
            <p:nvSpPr>
              <p:cNvPr id="18" name="Ovaal 27" hidden="0"/>
              <p:cNvSpPr/>
              <p:nvPr isPhoto="0" userDrawn="0"/>
            </p:nvSpPr>
            <p:spPr bwMode="auto">
              <a:xfrm>
                <a:off x="1702367" y="3495422"/>
                <a:ext cx="2421108" cy="2032865"/>
              </a:xfrm>
              <a:prstGeom prst="ellipse">
                <a:avLst/>
              </a:prstGeom>
              <a:solidFill>
                <a:srgbClr val="FFC000">
                  <a:hueOff val="7350668"/>
                  <a:satOff val="-30583"/>
                  <a:lumOff val="7206"/>
                  <a:alphaOff val="0"/>
                  <a:alpha val="50000"/>
                </a:srgbClr>
              </a:solidFill>
              <a:ln w="12700" cap="flat" cmpd="sng" algn="ctr">
                <a:solidFill>
                  <a:prstClr val="white">
                    <a:hueOff val="0"/>
                    <a:satOff val="0"/>
                    <a:lumOff val="0"/>
                    <a:alphaOff val="0"/>
                  </a:prstClr>
                </a:solidFill>
                <a:prstDash val="solid"/>
                <a:miter lim="800000"/>
              </a:ln>
            </p:spPr>
            <p:style>
              <a:lnRef idx="2">
                <a:srgbClr val="000000"/>
              </a:lnRef>
              <a:fillRef idx="1">
                <a:srgbClr val="000000"/>
              </a:fillRef>
              <a:effectRef idx="0">
                <a:srgbClr val="000000"/>
              </a:effectRef>
              <a:fontRef idx="minor">
                <a:schemeClr val="tx1"/>
              </a:fontRef>
            </p:style>
            <p:txBody>
              <a:bodyPr/>
              <a:lstStyle/>
              <a:p>
                <a:pPr>
                  <a:defRPr/>
                </a:pPr>
                <a:endParaRPr lang="nl-NL"/>
              </a:p>
            </p:txBody>
          </p:sp>
          <p:sp>
            <p:nvSpPr>
              <p:cNvPr id="19" name="Ovaal 4" hidden="0"/>
              <p:cNvSpPr>
                <a:spLocks noAdjustHandles="0" noChangeArrowheads="0"/>
              </p:cNvSpPr>
              <p:nvPr isPhoto="0" userDrawn="0"/>
            </p:nvSpPr>
            <p:spPr bwMode="auto">
              <a:xfrm>
                <a:off x="2056930" y="3793128"/>
                <a:ext cx="1711982" cy="1437453"/>
              </a:xfrm>
              <a:prstGeom prst="rect">
                <a:avLst/>
              </a:prstGeom>
            </p:spPr>
            <p:style>
              <a:lnRef idx="0">
                <a:srgbClr val="000000"/>
              </a:lnRef>
              <a:fillRef idx="0">
                <a:srgbClr val="000000"/>
              </a:fillRef>
              <a:effectRef idx="0">
                <a:srgbClr val="000000"/>
              </a:effectRef>
              <a:fontRef idx="minor">
                <a:schemeClr val="tx1"/>
              </a:fontRef>
            </p:style>
            <p:txBody>
              <a:bodyPr spcFirstLastPara="0" vert="horz" wrap="square" lIns="40640" tIns="40640" rIns="40640" bIns="40640" numCol="1" spcCol="1270" anchor="ctr" anchorCtr="0">
                <a:noAutofit/>
              </a:bodyPr>
              <a:lstStyle/>
              <a:p>
                <a:pPr marL="0" lvl="0" indent="0" algn="ctr" defTabSz="444500">
                  <a:lnSpc>
                    <a:spcPct val="90000"/>
                  </a:lnSpc>
                  <a:spcBef>
                    <a:spcPts val="0"/>
                  </a:spcBef>
                  <a:spcAft>
                    <a:spcPts val="0"/>
                  </a:spcAft>
                  <a:buNone/>
                  <a:defRPr/>
                </a:pPr>
                <a:r>
                  <a:rPr lang="fr-FR" sz="1000" b="0" u="sng">
                    <a:solidFill>
                      <a:prstClr val="black"/>
                    </a:solidFill>
                    <a:latin typeface="Calibri"/>
                    <a:ea typeface="+mn-ea"/>
                    <a:cs typeface="+mn-cs"/>
                  </a:rPr>
                  <a:t> </a:t>
                </a:r>
                <a:r>
                  <a:rPr lang="fr-FR" sz="1000" b="1" u="sng">
                    <a:solidFill>
                      <a:prstClr val="black"/>
                    </a:solidFill>
                    <a:latin typeface="Calibri"/>
                    <a:ea typeface="+mn-ea"/>
                    <a:cs typeface="+mn-cs"/>
                  </a:rPr>
                  <a:t>How to support </a:t>
                </a:r>
                <a:r>
                  <a:rPr lang="fr-FR" sz="1000" b="1" u="sng">
                    <a:solidFill>
                      <a:prstClr val="black"/>
                    </a:solidFill>
                    <a:latin typeface="Calibri"/>
                    <a:ea typeface="+mn-ea"/>
                    <a:cs typeface="+mn-cs"/>
                  </a:rPr>
                  <a:t>it</a:t>
                </a:r>
                <a:r>
                  <a:rPr lang="fr-FR" sz="1000" b="1" u="sng">
                    <a:solidFill>
                      <a:prstClr val="black"/>
                    </a:solidFill>
                    <a:latin typeface="Calibri"/>
                    <a:ea typeface="+mn-ea"/>
                    <a:cs typeface="+mn-cs"/>
                  </a:rPr>
                  <a:t> in training ?</a:t>
                </a:r>
                <a:endParaRPr/>
              </a:p>
              <a:p>
                <a:pPr marL="0" lvl="0" indent="0" algn="ctr" defTabSz="444500">
                  <a:lnSpc>
                    <a:spcPct val="90000"/>
                  </a:lnSpc>
                  <a:spcBef>
                    <a:spcPts val="0"/>
                  </a:spcBef>
                  <a:spcAft>
                    <a:spcPts val="0"/>
                  </a:spcAft>
                  <a:buNone/>
                  <a:defRPr/>
                </a:pPr>
                <a:r>
                  <a:rPr lang="fr-FR" sz="900"/>
                  <a:t>-  </a:t>
                </a:r>
                <a:r>
                  <a:rPr lang="en-GB" sz="900"/>
                  <a:t>Enabling environment (organisation, rules, food, space, openness…)</a:t>
                </a:r>
                <a:endParaRPr/>
              </a:p>
              <a:p>
                <a:pPr marL="0" lvl="0" indent="0" algn="ctr" defTabSz="444500">
                  <a:lnSpc>
                    <a:spcPct val="90000"/>
                  </a:lnSpc>
                  <a:spcBef>
                    <a:spcPts val="0"/>
                  </a:spcBef>
                  <a:spcAft>
                    <a:spcPts val="0"/>
                  </a:spcAft>
                  <a:buNone/>
                  <a:defRPr/>
                </a:pPr>
                <a:r>
                  <a:rPr lang="en-GB" sz="900"/>
                  <a:t>- Tools to experiment</a:t>
                </a:r>
                <a:endParaRPr/>
              </a:p>
              <a:p>
                <a:pPr marL="0" lvl="0" indent="0" algn="ctr" defTabSz="444500">
                  <a:lnSpc>
                    <a:spcPct val="90000"/>
                  </a:lnSpc>
                  <a:spcBef>
                    <a:spcPts val="0"/>
                  </a:spcBef>
                  <a:spcAft>
                    <a:spcPts val="0"/>
                  </a:spcAft>
                  <a:buNone/>
                  <a:defRPr/>
                </a:pPr>
                <a:r>
                  <a:rPr lang="en-GB" sz="900"/>
                  <a:t>- self/collective reflection</a:t>
                </a:r>
                <a:endParaRPr/>
              </a:p>
              <a:p>
                <a:pPr marL="0" lvl="0" indent="0" algn="ctr" defTabSz="444500">
                  <a:lnSpc>
                    <a:spcPct val="90000"/>
                  </a:lnSpc>
                  <a:spcBef>
                    <a:spcPts val="0"/>
                  </a:spcBef>
                  <a:spcAft>
                    <a:spcPts val="0"/>
                  </a:spcAft>
                  <a:buNone/>
                  <a:defRPr/>
                </a:pPr>
                <a:endParaRPr lang="fr-FR" sz="1000" b="0" u="none">
                  <a:solidFill>
                    <a:prstClr val="black"/>
                  </a:solidFill>
                  <a:latin typeface="Calibri"/>
                  <a:ea typeface="+mn-ea"/>
                  <a:cs typeface="+mn-cs"/>
                </a:endParaRPr>
              </a:p>
            </p:txBody>
          </p:sp>
        </p:grpSp>
        <p:grpSp>
          <p:nvGrpSpPr>
            <p:cNvPr id="20" name="Groep 29" hidden="0"/>
            <p:cNvGrpSpPr/>
            <p:nvPr isPhoto="0" userDrawn="0"/>
          </p:nvGrpSpPr>
          <p:grpSpPr bwMode="auto">
            <a:xfrm>
              <a:off x="8984540" y="2584429"/>
              <a:ext cx="2376220" cy="1539592"/>
              <a:chOff x="4866223" y="1962684"/>
              <a:chExt cx="2376220" cy="1539592"/>
            </a:xfrm>
          </p:grpSpPr>
          <p:sp>
            <p:nvSpPr>
              <p:cNvPr id="21" name="Ovaal 30" hidden="0"/>
              <p:cNvSpPr/>
              <p:nvPr isPhoto="0" userDrawn="0"/>
            </p:nvSpPr>
            <p:spPr bwMode="auto">
              <a:xfrm>
                <a:off x="4866223" y="1962684"/>
                <a:ext cx="2376220" cy="1539592"/>
              </a:xfrm>
              <a:prstGeom prst="ellipse">
                <a:avLst/>
              </a:prstGeom>
            </p:spPr>
            <p:style>
              <a:lnRef idx="2">
                <a:schemeClr val="lt1">
                  <a:hueOff val="0"/>
                  <a:satOff val="0"/>
                  <a:lumOff val="0"/>
                  <a:alphaOff val="0"/>
                </a:schemeClr>
              </a:lnRef>
              <a:fillRef idx="1">
                <a:schemeClr val="accent4">
                  <a:alpha val="50000"/>
                  <a:hueOff val="4900445"/>
                  <a:satOff val="-20388"/>
                  <a:lumOff val="4804"/>
                  <a:alphaOff val="0"/>
                </a:schemeClr>
              </a:fillRef>
              <a:effectRef idx="0">
                <a:schemeClr val="accent4">
                  <a:alpha val="50000"/>
                  <a:hueOff val="4900445"/>
                  <a:satOff val="-20388"/>
                  <a:lumOff val="4804"/>
                  <a:alphaOff val="0"/>
                </a:schemeClr>
              </a:effectRef>
              <a:fontRef idx="minor">
                <a:schemeClr val="tx1"/>
              </a:fontRef>
            </p:style>
            <p:txBody>
              <a:bodyPr/>
              <a:lstStyle/>
              <a:p>
                <a:pPr>
                  <a:defRPr/>
                </a:pPr>
                <a:endParaRPr lang="nl-NL"/>
              </a:p>
            </p:txBody>
          </p:sp>
          <p:sp>
            <p:nvSpPr>
              <p:cNvPr id="22" name="Ovaal 4" hidden="0"/>
              <p:cNvSpPr>
                <a:spLocks noAdjustHandles="0" noChangeArrowheads="0"/>
              </p:cNvSpPr>
              <p:nvPr isPhoto="0" userDrawn="0"/>
            </p:nvSpPr>
            <p:spPr bwMode="auto">
              <a:xfrm>
                <a:off x="5214212" y="2188152"/>
                <a:ext cx="1680242" cy="1088656"/>
              </a:xfrm>
              <a:prstGeom prst="rect">
                <a:avLst/>
              </a:prstGeom>
            </p:spPr>
            <p:style>
              <a:lnRef idx="0">
                <a:srgbClr val="000000"/>
              </a:lnRef>
              <a:fillRef idx="0">
                <a:srgbClr val="000000"/>
              </a:fillRef>
              <a:effectRef idx="0">
                <a:srgbClr val="000000"/>
              </a:effectRef>
              <a:fontRef idx="minor">
                <a:schemeClr val="tx1"/>
              </a:fontRef>
            </p:style>
            <p:txBody>
              <a:bodyPr spcFirstLastPara="0" vert="horz" wrap="square" lIns="13970" tIns="13970" rIns="13970" bIns="13970" numCol="1" spcCol="1270" anchor="ctr" anchorCtr="0">
                <a:noAutofit/>
              </a:bodyPr>
              <a:lstStyle/>
              <a:p>
                <a:pPr marL="0" lvl="0" indent="0" algn="ctr" defTabSz="466725">
                  <a:lnSpc>
                    <a:spcPct val="90000"/>
                  </a:lnSpc>
                  <a:spcBef>
                    <a:spcPts val="0"/>
                  </a:spcBef>
                  <a:spcAft>
                    <a:spcPts val="0"/>
                  </a:spcAft>
                  <a:buNone/>
                  <a:defRPr/>
                </a:pPr>
                <a:r>
                  <a:rPr lang="en-GB" sz="1050" b="1" u="sng">
                    <a:solidFill>
                      <a:prstClr val="black"/>
                    </a:solidFill>
                    <a:latin typeface="Calibri"/>
                    <a:ea typeface="+mn-ea"/>
                    <a:cs typeface="+mn-cs"/>
                  </a:rPr>
                  <a:t>Conceptual roots </a:t>
                </a:r>
                <a:endParaRPr/>
              </a:p>
            </p:txBody>
          </p:sp>
        </p:grpSp>
        <p:grpSp>
          <p:nvGrpSpPr>
            <p:cNvPr id="23" name="Groep 8" hidden="0"/>
            <p:cNvGrpSpPr/>
            <p:nvPr isPhoto="0" userDrawn="0"/>
          </p:nvGrpSpPr>
          <p:grpSpPr bwMode="auto">
            <a:xfrm>
              <a:off x="6904662" y="2216954"/>
              <a:ext cx="2284336" cy="2190890"/>
              <a:chOff x="2954784" y="1637035"/>
              <a:chExt cx="2284336" cy="2190890"/>
            </a:xfrm>
          </p:grpSpPr>
          <p:sp>
            <p:nvSpPr>
              <p:cNvPr id="24" name="Ovaal 17" hidden="0"/>
              <p:cNvSpPr/>
              <p:nvPr isPhoto="0" userDrawn="0"/>
            </p:nvSpPr>
            <p:spPr bwMode="auto">
              <a:xfrm>
                <a:off x="2954784" y="1637035"/>
                <a:ext cx="2284336" cy="2190890"/>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a:lstStyle/>
              <a:p>
                <a:pPr>
                  <a:defRPr/>
                </a:pPr>
                <a:endParaRPr lang="nl-NL"/>
              </a:p>
            </p:txBody>
          </p:sp>
          <p:sp>
            <p:nvSpPr>
              <p:cNvPr id="25" name="Ovaal 4" hidden="0"/>
              <p:cNvSpPr>
                <a:spLocks noAdjustHandles="0" noChangeArrowheads="0"/>
              </p:cNvSpPr>
              <p:nvPr isPhoto="0" userDrawn="0"/>
            </p:nvSpPr>
            <p:spPr bwMode="auto">
              <a:xfrm>
                <a:off x="3289317" y="1957883"/>
                <a:ext cx="1615270" cy="1549194"/>
              </a:xfrm>
              <a:prstGeom prst="rect">
                <a:avLst/>
              </a:prstGeom>
            </p:spPr>
            <p:style>
              <a:lnRef idx="0">
                <a:srgbClr val="000000"/>
              </a:lnRef>
              <a:fillRef idx="0">
                <a:srgbClr val="000000"/>
              </a:fillRef>
              <a:effectRef idx="0">
                <a:srgbClr val="000000"/>
              </a:effectRef>
              <a:fontRef idx="minor">
                <a:schemeClr val="tx1"/>
              </a:fontRef>
            </p:style>
            <p:txBody>
              <a:bodyPr spcFirstLastPara="0" vert="horz" wrap="square" lIns="26670" tIns="26670" rIns="26670" bIns="26670" numCol="1" spcCol="1270" anchor="ctr" anchorCtr="0">
                <a:noAutofit/>
              </a:bodyPr>
              <a:lstStyle/>
              <a:p>
                <a:pPr marL="0" lvl="0" indent="0" algn="ctr" defTabSz="933450">
                  <a:lnSpc>
                    <a:spcPct val="90000"/>
                  </a:lnSpc>
                  <a:spcBef>
                    <a:spcPts val="0"/>
                  </a:spcBef>
                  <a:spcAft>
                    <a:spcPts val="0"/>
                  </a:spcAft>
                  <a:buNone/>
                  <a:defRPr/>
                </a:pPr>
                <a:r>
                  <a:rPr lang="fr-FR" sz="2100" b="1"/>
                  <a:t>Vital </a:t>
                </a:r>
                <a:r>
                  <a:rPr lang="en-GB" sz="2100" b="1"/>
                  <a:t>space </a:t>
                </a:r>
                <a:endParaRPr/>
              </a:p>
              <a:p>
                <a:pPr marL="0" lvl="0" indent="0" algn="ctr" defTabSz="933450">
                  <a:lnSpc>
                    <a:spcPct val="90000"/>
                  </a:lnSpc>
                  <a:spcBef>
                    <a:spcPts val="0"/>
                  </a:spcBef>
                  <a:spcAft>
                    <a:spcPts val="0"/>
                  </a:spcAft>
                  <a:buNone/>
                  <a:defRPr/>
                </a:pPr>
                <a:r>
                  <a:rPr lang="en-GB" sz="2100"/>
                  <a:t>is key </a:t>
                </a:r>
                <a:r>
                  <a:rPr lang="fr-FR" sz="2100"/>
                  <a:t>in interactive innovation</a:t>
                </a:r>
                <a:endParaRPr/>
              </a:p>
            </p:txBody>
          </p:sp>
        </p:grpSp>
        <p:sp>
          <p:nvSpPr>
            <p:cNvPr id="26" name="Actieknop: Vooruit of Volgende 32" hidden="0">
              <a:hlinkClick r:id="rId4" action="ppaction://hlinksldjump" highlightClick="1"/>
            </p:cNvPr>
            <p:cNvSpPr/>
            <p:nvPr isPhoto="0" userDrawn="0"/>
          </p:nvSpPr>
          <p:spPr bwMode="auto">
            <a:xfrm rot="16199999">
              <a:off x="7890418" y="309319"/>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7" name="Actieknop: Vooruit of Volgende 33" hidden="0">
              <a:hlinkClick r:id="rId5" action="ppaction://hlinksldjump" highlightClick="1"/>
            </p:cNvPr>
            <p:cNvSpPr/>
            <p:nvPr isPhoto="0" userDrawn="0"/>
          </p:nvSpPr>
          <p:spPr bwMode="auto">
            <a:xfrm>
              <a:off x="11156302" y="3230901"/>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8" name="Actieknop: Vooruit of Volgende 34" hidden="0">
              <a:hlinkClick r:id="rId6" action="ppaction://hlinksldjump" highlightClick="1"/>
            </p:cNvPr>
            <p:cNvSpPr/>
            <p:nvPr isPhoto="0" userDrawn="0"/>
          </p:nvSpPr>
          <p:spPr bwMode="auto">
            <a:xfrm rot="5400000">
              <a:off x="8015627" y="6018238"/>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9" name="Actieknop: Vooruit of Volgende 35" hidden="0">
              <a:hlinkClick r:id="rId7" action="ppaction://hlinksldjump" highlightClick="1"/>
            </p:cNvPr>
            <p:cNvSpPr/>
            <p:nvPr isPhoto="0" userDrawn="0"/>
          </p:nvSpPr>
          <p:spPr bwMode="auto">
            <a:xfrm rot="10800000">
              <a:off x="4417048" y="3314774"/>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12" hidden="0"/>
          <p:cNvGrpSpPr/>
          <p:nvPr isPhoto="0" userDrawn="0"/>
        </p:nvGrpSpPr>
        <p:grpSpPr bwMode="auto">
          <a:xfrm>
            <a:off x="0" y="0"/>
            <a:ext cx="11555095" cy="6858000"/>
            <a:chOff x="0" y="0"/>
            <a:chExt cx="11555095" cy="6858000"/>
          </a:xfrm>
        </p:grpSpPr>
        <p:sp>
          <p:nvSpPr>
            <p:cNvPr id="5" name="Rechthoek 9" hidden="0"/>
            <p:cNvSpPr/>
            <p:nvPr isPhoto="0" userDrawn="0"/>
          </p:nvSpPr>
          <p:spPr bwMode="auto">
            <a:xfrm>
              <a:off x="36891" y="0"/>
              <a:ext cx="4108281" cy="6858000"/>
            </a:xfrm>
            <a:prstGeom prst="rect">
              <a:avLst/>
            </a:prstGeom>
            <a:solidFill>
              <a:srgbClr val="F0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6" name="Afbeelding 1" hidden="0"/>
            <p:cNvPicPr>
              <a:picLocks noChangeAspect="1"/>
            </p:cNvPicPr>
            <p:nvPr isPhoto="0" userDrawn="0"/>
          </p:nvPicPr>
          <p:blipFill>
            <a:blip r:embed="rId2"/>
            <a:stretch/>
          </p:blipFill>
          <p:spPr bwMode="auto">
            <a:xfrm>
              <a:off x="0" y="0"/>
              <a:ext cx="1849276" cy="493396"/>
            </a:xfrm>
            <a:prstGeom prst="rect">
              <a:avLst/>
            </a:prstGeom>
          </p:spPr>
        </p:pic>
        <p:sp>
          <p:nvSpPr>
            <p:cNvPr id="7" name="Actieknop: Startpagina 6" hidden="0">
              <a:hlinkClick r:id="rId3" action="ppaction://hlinksldjump" highlightClick="1"/>
            </p:cNvPr>
            <p:cNvSpPr/>
            <p:nvPr isPhoto="0" userDrawn="0"/>
          </p:nvSpPr>
          <p:spPr bwMode="auto">
            <a:xfrm>
              <a:off x="247773" y="683081"/>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Actieknop: Terug of Vorige 10" hidden="0">
              <a:hlinkClick r:id="" action="ppaction://hlinkshowjump?jump=firstslide" highlightClick="1"/>
            </p:cNvPr>
            <p:cNvSpPr/>
            <p:nvPr isPhoto="0" userDrawn="0"/>
          </p:nvSpPr>
          <p:spPr bwMode="auto">
            <a:xfrm>
              <a:off x="255900" y="1068160"/>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Tekstvak 22" hidden="0"/>
            <p:cNvSpPr>
              <a:spLocks noAdjustHandles="0" noChangeArrowheads="0"/>
            </p:cNvSpPr>
            <p:nvPr isPhoto="0" userDrawn="0"/>
          </p:nvSpPr>
          <p:spPr bwMode="auto">
            <a:xfrm>
              <a:off x="247773" y="1696757"/>
              <a:ext cx="3669767" cy="369332"/>
            </a:xfrm>
            <a:prstGeom prst="rect">
              <a:avLst/>
            </a:prstGeom>
            <a:noFill/>
          </p:spPr>
          <p:txBody>
            <a:bodyPr wrap="square" rtlCol="0">
              <a:spAutoFit/>
            </a:bodyPr>
            <a:lstStyle/>
            <a:p>
              <a:pPr>
                <a:defRPr/>
              </a:pPr>
              <a:r>
                <a:rPr lang="en-GB">
                  <a:solidFill>
                    <a:srgbClr val="C00000"/>
                  </a:solidFill>
                </a:rPr>
                <a:t>What is vital space?</a:t>
              </a:r>
              <a:endParaRPr/>
            </a:p>
          </p:txBody>
        </p:sp>
        <p:sp>
          <p:nvSpPr>
            <p:cNvPr id="10" name="Tekstvak 7" hidden="0"/>
            <p:cNvSpPr>
              <a:spLocks noAdjustHandles="0" noChangeArrowheads="0"/>
            </p:cNvSpPr>
            <p:nvPr isPhoto="0" userDrawn="0"/>
          </p:nvSpPr>
          <p:spPr bwMode="auto">
            <a:xfrm>
              <a:off x="247773" y="2499592"/>
              <a:ext cx="3599480" cy="2123658"/>
            </a:xfrm>
            <a:prstGeom prst="rect">
              <a:avLst/>
            </a:prstGeom>
            <a:noFill/>
          </p:spPr>
          <p:txBody>
            <a:bodyPr wrap="square" rtlCol="0">
              <a:spAutoFit/>
            </a:bodyPr>
            <a:lstStyle/>
            <a:p>
              <a:pPr>
                <a:defRPr/>
              </a:pPr>
              <a:r>
                <a:rPr lang="en-GB" sz="1100"/>
                <a:t>Vital space is a central concept in interactive innovation.</a:t>
              </a:r>
              <a:endParaRPr/>
            </a:p>
            <a:p>
              <a:pPr>
                <a:defRPr/>
              </a:pPr>
              <a:endParaRPr lang="en-GB" sz="1100"/>
            </a:p>
            <a:p>
              <a:pPr>
                <a:defRPr/>
              </a:pPr>
              <a:r>
                <a:rPr lang="en-GB" sz="1100"/>
                <a:t>It is the space in which new ideas can emerge from interactions between people. </a:t>
              </a:r>
              <a:endParaRPr/>
            </a:p>
            <a:p>
              <a:pPr marL="171450" indent="-171450">
                <a:buFont typeface="Arial"/>
                <a:buChar char="•"/>
                <a:defRPr/>
              </a:pPr>
              <a:r>
                <a:rPr lang="en-GB" sz="1100"/>
                <a:t>Where the answers are not known beforehand. </a:t>
              </a:r>
              <a:endParaRPr/>
            </a:p>
            <a:p>
              <a:pPr marL="171450" indent="-171450">
                <a:buFont typeface="Arial"/>
                <a:buChar char="•"/>
                <a:defRPr/>
              </a:pPr>
              <a:r>
                <a:rPr lang="en-GB" sz="1100"/>
                <a:t>Where there is room for curiosity. </a:t>
              </a:r>
              <a:endParaRPr/>
            </a:p>
            <a:p>
              <a:pPr marL="171450" indent="-171450">
                <a:buFont typeface="Arial"/>
                <a:buChar char="•"/>
                <a:defRPr/>
              </a:pPr>
              <a:r>
                <a:rPr lang="en-GB" sz="1100"/>
                <a:t>Where difficulties and failures are valuable material to learn from.</a:t>
              </a:r>
              <a:endParaRPr/>
            </a:p>
            <a:p>
              <a:pPr>
                <a:defRPr/>
              </a:pPr>
              <a:endParaRPr lang="en-GB" sz="1100"/>
            </a:p>
            <a:p>
              <a:pPr>
                <a:defRPr/>
              </a:pPr>
              <a:r>
                <a:rPr lang="en-GB" sz="1100"/>
                <a:t>It is the space where you feel safe and meaningful. Interactions in the vital space give you energy. </a:t>
              </a:r>
              <a:endParaRPr/>
            </a:p>
            <a:p>
              <a:pPr marL="171450" indent="-171450">
                <a:buFont typeface="Arial"/>
                <a:buChar char="•"/>
                <a:defRPr/>
              </a:pPr>
              <a:endParaRPr lang="en-GB" sz="1100"/>
            </a:p>
          </p:txBody>
        </p:sp>
        <p:grpSp>
          <p:nvGrpSpPr>
            <p:cNvPr id="11" name="Groep 8" hidden="0"/>
            <p:cNvGrpSpPr/>
            <p:nvPr isPhoto="0" userDrawn="0"/>
          </p:nvGrpSpPr>
          <p:grpSpPr bwMode="auto">
            <a:xfrm>
              <a:off x="6904662" y="2216954"/>
              <a:ext cx="2284336" cy="2190890"/>
              <a:chOff x="2954784" y="1637035"/>
              <a:chExt cx="2284336" cy="2190890"/>
            </a:xfrm>
          </p:grpSpPr>
          <p:sp>
            <p:nvSpPr>
              <p:cNvPr id="12" name="Ovaal 17" hidden="0"/>
              <p:cNvSpPr/>
              <p:nvPr isPhoto="0" userDrawn="0"/>
            </p:nvSpPr>
            <p:spPr bwMode="auto">
              <a:xfrm>
                <a:off x="2954784" y="1637035"/>
                <a:ext cx="2284336" cy="2190890"/>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a:lstStyle/>
              <a:p>
                <a:pPr>
                  <a:defRPr/>
                </a:pPr>
                <a:endParaRPr lang="nl-NL"/>
              </a:p>
            </p:txBody>
          </p:sp>
          <p:sp>
            <p:nvSpPr>
              <p:cNvPr id="13" name="Ovaal 4" hidden="0"/>
              <p:cNvSpPr>
                <a:spLocks noAdjustHandles="0" noChangeArrowheads="0"/>
              </p:cNvSpPr>
              <p:nvPr isPhoto="0" userDrawn="0"/>
            </p:nvSpPr>
            <p:spPr bwMode="auto">
              <a:xfrm>
                <a:off x="3289317" y="1957883"/>
                <a:ext cx="1615270" cy="1549194"/>
              </a:xfrm>
              <a:prstGeom prst="rect">
                <a:avLst/>
              </a:prstGeom>
            </p:spPr>
            <p:style>
              <a:lnRef idx="0">
                <a:srgbClr val="000000"/>
              </a:lnRef>
              <a:fillRef idx="0">
                <a:srgbClr val="000000"/>
              </a:fillRef>
              <a:effectRef idx="0">
                <a:srgbClr val="000000"/>
              </a:effectRef>
              <a:fontRef idx="minor">
                <a:schemeClr val="tx1"/>
              </a:fontRef>
            </p:style>
            <p:txBody>
              <a:bodyPr spcFirstLastPara="0" vert="horz" wrap="square" lIns="26670" tIns="26670" rIns="26670" bIns="26670" numCol="1" spcCol="1270" anchor="ctr" anchorCtr="0">
                <a:noAutofit/>
              </a:bodyPr>
              <a:lstStyle/>
              <a:p>
                <a:pPr marL="0" lvl="0" indent="0" algn="ctr" defTabSz="933450">
                  <a:lnSpc>
                    <a:spcPct val="90000"/>
                  </a:lnSpc>
                  <a:spcBef>
                    <a:spcPts val="0"/>
                  </a:spcBef>
                  <a:spcAft>
                    <a:spcPts val="0"/>
                  </a:spcAft>
                  <a:buNone/>
                  <a:defRPr/>
                </a:pPr>
                <a:r>
                  <a:rPr lang="fr-FR" sz="2100" b="1"/>
                  <a:t>Vital </a:t>
                </a:r>
                <a:r>
                  <a:rPr lang="en-GB" sz="2100" b="1"/>
                  <a:t>space </a:t>
                </a:r>
                <a:endParaRPr/>
              </a:p>
              <a:p>
                <a:pPr marL="0" lvl="0" indent="0" algn="ctr" defTabSz="933450">
                  <a:lnSpc>
                    <a:spcPct val="90000"/>
                  </a:lnSpc>
                  <a:spcBef>
                    <a:spcPts val="0"/>
                  </a:spcBef>
                  <a:spcAft>
                    <a:spcPts val="0"/>
                  </a:spcAft>
                  <a:buNone/>
                  <a:defRPr/>
                </a:pPr>
                <a:r>
                  <a:rPr lang="en-GB" sz="2100"/>
                  <a:t>is key </a:t>
                </a:r>
                <a:r>
                  <a:rPr lang="fr-FR" sz="2100"/>
                  <a:t>in interactive innovation</a:t>
                </a:r>
                <a:endParaRPr/>
              </a:p>
            </p:txBody>
          </p:sp>
        </p:grpSp>
        <p:grpSp>
          <p:nvGrpSpPr>
            <p:cNvPr id="14" name="Groep 19" hidden="0"/>
            <p:cNvGrpSpPr/>
            <p:nvPr isPhoto="0" userDrawn="0"/>
          </p:nvGrpSpPr>
          <p:grpSpPr bwMode="auto">
            <a:xfrm>
              <a:off x="6720707" y="353877"/>
              <a:ext cx="2652245" cy="2052974"/>
              <a:chOff x="2770830" y="-251387"/>
              <a:chExt cx="2652245" cy="2052974"/>
            </a:xfrm>
          </p:grpSpPr>
          <p:sp>
            <p:nvSpPr>
              <p:cNvPr id="15" name="Ovaal 20" hidden="0"/>
              <p:cNvSpPr/>
              <p:nvPr isPhoto="0" userDrawn="0"/>
            </p:nvSpPr>
            <p:spPr bwMode="auto">
              <a:xfrm>
                <a:off x="2770830" y="-251387"/>
                <a:ext cx="2652245" cy="2052974"/>
              </a:xfrm>
              <a:prstGeom prst="ellipse">
                <a:avLst/>
              </a:prstGeom>
            </p:spPr>
            <p:style>
              <a:lnRef idx="2">
                <a:schemeClr val="lt1">
                  <a:hueOff val="0"/>
                  <a:satOff val="0"/>
                  <a:lumOff val="0"/>
                  <a:alphaOff val="0"/>
                </a:schemeClr>
              </a:lnRef>
              <a:fillRef idx="1">
                <a:schemeClr val="accent4">
                  <a:alpha val="50000"/>
                  <a:hueOff val="2450223"/>
                  <a:satOff val="-10194"/>
                  <a:lumOff val="2402"/>
                  <a:alphaOff val="0"/>
                </a:schemeClr>
              </a:fillRef>
              <a:effectRef idx="0">
                <a:schemeClr val="accent4">
                  <a:alpha val="50000"/>
                  <a:hueOff val="2450223"/>
                  <a:satOff val="-10194"/>
                  <a:lumOff val="2402"/>
                  <a:alphaOff val="0"/>
                </a:schemeClr>
              </a:effectRef>
              <a:fontRef idx="minor">
                <a:schemeClr val="tx1"/>
              </a:fontRef>
            </p:style>
            <p:txBody>
              <a:bodyPr/>
              <a:lstStyle/>
              <a:p>
                <a:pPr>
                  <a:defRPr/>
                </a:pPr>
                <a:endParaRPr lang="nl-NL"/>
              </a:p>
            </p:txBody>
          </p:sp>
          <p:sp>
            <p:nvSpPr>
              <p:cNvPr id="16" name="Ovaal 4" hidden="0"/>
              <p:cNvSpPr>
                <a:spLocks noAdjustHandles="0" noChangeArrowheads="0"/>
              </p:cNvSpPr>
              <p:nvPr isPhoto="0" userDrawn="0"/>
            </p:nvSpPr>
            <p:spPr bwMode="auto">
              <a:xfrm>
                <a:off x="3159242" y="49264"/>
                <a:ext cx="1875421" cy="1451673"/>
              </a:xfrm>
              <a:prstGeom prst="rect">
                <a:avLst/>
              </a:prstGeom>
            </p:spPr>
            <p:style>
              <a:lnRef idx="0">
                <a:srgbClr val="000000"/>
              </a:lnRef>
              <a:fillRef idx="0">
                <a:srgbClr val="000000"/>
              </a:fillRef>
              <a:effectRef idx="0">
                <a:srgbClr val="000000"/>
              </a:effectRef>
              <a:fontRef idx="minor">
                <a:schemeClr val="tx1"/>
              </a:fontRef>
            </p:style>
            <p:txBody>
              <a:bodyPr spcFirstLastPara="0" vert="horz" wrap="square" lIns="13970" tIns="13970" rIns="13970" bIns="13970" numCol="1" spcCol="1270" anchor="ctr" anchorCtr="0">
                <a:noAutofit/>
              </a:bodyPr>
              <a:lstStyle/>
              <a:p>
                <a:pPr marL="0" lvl="0" indent="0" algn="ctr" defTabSz="466725">
                  <a:lnSpc>
                    <a:spcPct val="90000"/>
                  </a:lnSpc>
                  <a:spcBef>
                    <a:spcPts val="0"/>
                  </a:spcBef>
                  <a:spcAft>
                    <a:spcPts val="0"/>
                  </a:spcAft>
                  <a:buNone/>
                  <a:defRPr/>
                </a:pPr>
                <a:r>
                  <a:rPr lang="en-GB" sz="1050" b="1" u="sng"/>
                  <a:t>What is it?</a:t>
                </a:r>
                <a:endParaRPr/>
              </a:p>
              <a:p>
                <a:pPr marL="0" lvl="0" indent="0" algn="ctr" defTabSz="466725">
                  <a:lnSpc>
                    <a:spcPct val="90000"/>
                  </a:lnSpc>
                  <a:spcBef>
                    <a:spcPts val="0"/>
                  </a:spcBef>
                  <a:spcAft>
                    <a:spcPts val="0"/>
                  </a:spcAft>
                  <a:buNone/>
                  <a:defRPr/>
                </a:pPr>
                <a:r>
                  <a:rPr lang="en-GB" sz="900"/>
                  <a:t>Space where cooperation is possible = everyone can contribute and release, talk and listen, transform and be transformed…</a:t>
                </a:r>
                <a:endParaRPr/>
              </a:p>
              <a:p>
                <a:pPr marL="0" lvl="0" indent="0" algn="ctr" defTabSz="466725">
                  <a:lnSpc>
                    <a:spcPct val="90000"/>
                  </a:lnSpc>
                  <a:spcBef>
                    <a:spcPts val="0"/>
                  </a:spcBef>
                  <a:spcAft>
                    <a:spcPts val="0"/>
                  </a:spcAft>
                  <a:buNone/>
                  <a:defRPr/>
                </a:pPr>
                <a:endParaRPr lang="en-GB" sz="900"/>
              </a:p>
              <a:p>
                <a:pPr marL="0" lvl="0" indent="0" algn="ctr" defTabSz="466725">
                  <a:lnSpc>
                    <a:spcPct val="90000"/>
                  </a:lnSpc>
                  <a:spcBef>
                    <a:spcPts val="0"/>
                  </a:spcBef>
                  <a:spcAft>
                    <a:spcPts val="0"/>
                  </a:spcAft>
                  <a:buNone/>
                  <a:defRPr/>
                </a:pPr>
                <a:r>
                  <a:rPr lang="en-GB" sz="900" b="1"/>
                  <a:t>A systemic dynamic</a:t>
                </a:r>
                <a:endParaRPr/>
              </a:p>
              <a:p>
                <a:pPr marL="0" lvl="0" indent="0" algn="ctr" defTabSz="466725">
                  <a:lnSpc>
                    <a:spcPct val="90000"/>
                  </a:lnSpc>
                  <a:spcBef>
                    <a:spcPts val="0"/>
                  </a:spcBef>
                  <a:spcAft>
                    <a:spcPts val="0"/>
                  </a:spcAft>
                  <a:buNone/>
                  <a:defRPr/>
                </a:pPr>
                <a:r>
                  <a:rPr lang="en-GB" sz="900" b="1"/>
                  <a:t>A goal and a process</a:t>
                </a:r>
                <a:endParaRPr lang="en-GB" sz="900"/>
              </a:p>
            </p:txBody>
          </p:sp>
        </p:grpSp>
        <p:sp>
          <p:nvSpPr>
            <p:cNvPr id="17" name="Ovaal 4" hidden="0"/>
            <p:cNvSpPr>
              <a:spLocks noAdjustHandles="0" noChangeArrowheads="0"/>
            </p:cNvSpPr>
            <p:nvPr isPhoto="0" userDrawn="0"/>
          </p:nvSpPr>
          <p:spPr bwMode="auto">
            <a:xfrm>
              <a:off x="9377978" y="1394631"/>
              <a:ext cx="2177117" cy="2508446"/>
            </a:xfrm>
            <a:prstGeom prst="rect">
              <a:avLst/>
            </a:prstGeom>
          </p:spPr>
          <p:style>
            <a:lnRef idx="0">
              <a:srgbClr val="000000"/>
            </a:lnRef>
            <a:fillRef idx="0">
              <a:srgbClr val="000000"/>
            </a:fillRef>
            <a:effectRef idx="0">
              <a:srgbClr val="000000"/>
            </a:effectRef>
            <a:fontRef idx="minor">
              <a:schemeClr val="tx1"/>
            </a:fontRef>
          </p:style>
          <p:txBody>
            <a:bodyPr spcFirstLastPara="0" vert="horz" wrap="square" lIns="13970" tIns="13970" rIns="13970" bIns="13970" numCol="1" spcCol="1270" anchor="ctr" anchorCtr="0">
              <a:noAutofit/>
            </a:bodyPr>
            <a:lstStyle/>
            <a:p>
              <a:pPr marL="0" lvl="0" indent="0" defTabSz="466725">
                <a:lnSpc>
                  <a:spcPct val="90000"/>
                </a:lnSpc>
                <a:spcBef>
                  <a:spcPts val="0"/>
                </a:spcBef>
                <a:spcAft>
                  <a:spcPts val="0"/>
                </a:spcAft>
                <a:buNone/>
                <a:defRPr/>
              </a:pPr>
              <a:r>
                <a:rPr lang="en-GB" sz="1050" b="1" u="sng">
                  <a:solidFill>
                    <a:prstClr val="black"/>
                  </a:solidFill>
                  <a:latin typeface="Calibri"/>
                  <a:ea typeface="+mn-ea"/>
                  <a:cs typeface="+mn-cs"/>
                </a:rPr>
                <a:t>A systemic dynamic</a:t>
              </a:r>
              <a:endParaRPr/>
            </a:p>
            <a:p>
              <a:pPr marR="0" defTabSz="466725">
                <a:lnSpc>
                  <a:spcPct val="90000"/>
                </a:lnSpc>
                <a:spcBef>
                  <a:spcPts val="0"/>
                </a:spcBef>
                <a:spcAft>
                  <a:spcPts val="0"/>
                </a:spcAft>
                <a:buClrTx/>
                <a:buSzTx/>
                <a:defRPr/>
              </a:pPr>
              <a:r>
                <a:rPr lang="en-GB" sz="900"/>
                <a:t>What will happen in the vital space is fundamentally unpredictable. </a:t>
              </a:r>
              <a:endParaRPr/>
            </a:p>
            <a:p>
              <a:pPr marR="0" defTabSz="466725">
                <a:lnSpc>
                  <a:spcPct val="90000"/>
                </a:lnSpc>
                <a:spcBef>
                  <a:spcPts val="0"/>
                </a:spcBef>
                <a:spcAft>
                  <a:spcPts val="0"/>
                </a:spcAft>
                <a:buClrTx/>
                <a:buSzTx/>
                <a:defRPr/>
              </a:pPr>
              <a:r>
                <a:rPr lang="en-GB" sz="900"/>
                <a:t>Otherwise, the result would not be an innovation. </a:t>
              </a:r>
              <a:endParaRPr/>
            </a:p>
            <a:p>
              <a:pPr marR="0" defTabSz="466725">
                <a:lnSpc>
                  <a:spcPct val="90000"/>
                </a:lnSpc>
                <a:spcBef>
                  <a:spcPts val="0"/>
                </a:spcBef>
                <a:spcAft>
                  <a:spcPts val="0"/>
                </a:spcAft>
                <a:buClrTx/>
                <a:buSzTx/>
                <a:defRPr/>
              </a:pPr>
              <a:r>
                <a:rPr lang="en-GB" sz="900"/>
                <a:t>Yet, there are patters which can be recognised in the dynamics of the system. </a:t>
              </a:r>
              <a:endParaRPr/>
            </a:p>
            <a:p>
              <a:pPr marR="0" defTabSz="466725">
                <a:lnSpc>
                  <a:spcPct val="90000"/>
                </a:lnSpc>
                <a:spcBef>
                  <a:spcPts val="0"/>
                </a:spcBef>
                <a:spcAft>
                  <a:spcPts val="0"/>
                </a:spcAft>
                <a:buClrTx/>
                <a:buSzTx/>
                <a:defRPr/>
              </a:pPr>
              <a:r>
                <a:rPr lang="en-GB" sz="900"/>
                <a:t>This makes it possible to intervene according to what the situation is demanding.</a:t>
              </a:r>
              <a:endParaRPr/>
            </a:p>
            <a:p>
              <a:pPr marR="0" defTabSz="466725">
                <a:lnSpc>
                  <a:spcPct val="90000"/>
                </a:lnSpc>
                <a:spcBef>
                  <a:spcPts val="0"/>
                </a:spcBef>
                <a:spcAft>
                  <a:spcPts val="0"/>
                </a:spcAft>
                <a:buClrTx/>
                <a:buSzTx/>
                <a:defRPr/>
              </a:pPr>
              <a:endParaRPr lang="en-GB" sz="900"/>
            </a:p>
            <a:p>
              <a:pPr marR="0" defTabSz="466725">
                <a:lnSpc>
                  <a:spcPct val="90000"/>
                </a:lnSpc>
                <a:spcBef>
                  <a:spcPts val="0"/>
                </a:spcBef>
                <a:spcAft>
                  <a:spcPts val="0"/>
                </a:spcAft>
                <a:buClrTx/>
                <a:buSzTx/>
                <a:defRPr/>
              </a:pPr>
              <a:r>
                <a:rPr lang="en-GB" sz="900" i="1"/>
                <a:t>Interactive innovation methodology is what is needed in </a:t>
              </a:r>
              <a:r>
                <a:rPr lang="en-GB" sz="900" b="1" i="1"/>
                <a:t>complex systems</a:t>
              </a:r>
              <a:r>
                <a:rPr lang="en-GB" sz="900" i="1"/>
                <a:t>. </a:t>
              </a:r>
              <a:endParaRPr/>
            </a:p>
            <a:p>
              <a:pPr marR="0" defTabSz="466725">
                <a:lnSpc>
                  <a:spcPct val="90000"/>
                </a:lnSpc>
                <a:spcBef>
                  <a:spcPts val="0"/>
                </a:spcBef>
                <a:spcAft>
                  <a:spcPts val="0"/>
                </a:spcAft>
                <a:buClrTx/>
                <a:buSzTx/>
                <a:defRPr/>
              </a:pPr>
              <a:r>
                <a:rPr lang="en-GB" sz="900" i="1">
                  <a:solidFill>
                    <a:srgbClr val="00B0F0"/>
                  </a:solidFill>
                </a:rPr>
                <a:t>This contrasts with the way to act in complicated systems, which calls for analysis and instruction.</a:t>
              </a:r>
              <a:endParaRPr/>
            </a:p>
          </p:txBody>
        </p:sp>
        <p:sp>
          <p:nvSpPr>
            <p:cNvPr id="18" name="Ovaal 4" hidden="0"/>
            <p:cNvSpPr>
              <a:spLocks noAdjustHandles="0" noChangeArrowheads="0"/>
            </p:cNvSpPr>
            <p:nvPr isPhoto="0" userDrawn="0"/>
          </p:nvSpPr>
          <p:spPr bwMode="auto">
            <a:xfrm>
              <a:off x="4691315" y="1796716"/>
              <a:ext cx="2177117" cy="2508446"/>
            </a:xfrm>
            <a:prstGeom prst="rect">
              <a:avLst/>
            </a:prstGeom>
          </p:spPr>
          <p:style>
            <a:lnRef idx="0">
              <a:srgbClr val="000000"/>
            </a:lnRef>
            <a:fillRef idx="0">
              <a:srgbClr val="000000"/>
            </a:fillRef>
            <a:effectRef idx="0">
              <a:srgbClr val="000000"/>
            </a:effectRef>
            <a:fontRef idx="minor">
              <a:schemeClr val="tx1"/>
            </a:fontRef>
          </p:style>
          <p:txBody>
            <a:bodyPr spcFirstLastPara="0" vert="horz" wrap="square" lIns="13970" tIns="13970" rIns="13970" bIns="13970" numCol="1" spcCol="1270" anchor="ctr" anchorCtr="0">
              <a:noAutofit/>
            </a:bodyPr>
            <a:lstStyle/>
            <a:p>
              <a:pPr marL="0" lvl="0" indent="0" defTabSz="466725">
                <a:lnSpc>
                  <a:spcPct val="90000"/>
                </a:lnSpc>
                <a:spcBef>
                  <a:spcPts val="0"/>
                </a:spcBef>
                <a:spcAft>
                  <a:spcPts val="0"/>
                </a:spcAft>
                <a:buNone/>
                <a:defRPr/>
              </a:pPr>
              <a:r>
                <a:rPr lang="en-GB" sz="1050" b="1" u="sng">
                  <a:solidFill>
                    <a:prstClr val="black"/>
                  </a:solidFill>
                  <a:latin typeface="Calibri"/>
                  <a:ea typeface="+mn-ea"/>
                  <a:cs typeface="+mn-cs"/>
                </a:rPr>
                <a:t>A goal and a process</a:t>
              </a:r>
              <a:endParaRPr/>
            </a:p>
            <a:p>
              <a:pPr marR="0" defTabSz="466725">
                <a:lnSpc>
                  <a:spcPct val="90000"/>
                </a:lnSpc>
                <a:spcBef>
                  <a:spcPts val="0"/>
                </a:spcBef>
                <a:spcAft>
                  <a:spcPts val="0"/>
                </a:spcAft>
                <a:buClrTx/>
                <a:buSzTx/>
                <a:defRPr/>
              </a:pPr>
              <a:r>
                <a:rPr lang="en-GB" sz="900"/>
                <a:t>Partners in interactive innovation share an ambition. </a:t>
              </a:r>
              <a:endParaRPr/>
            </a:p>
            <a:p>
              <a:pPr marR="0" defTabSz="466725">
                <a:lnSpc>
                  <a:spcPct val="90000"/>
                </a:lnSpc>
                <a:spcBef>
                  <a:spcPts val="0"/>
                </a:spcBef>
                <a:spcAft>
                  <a:spcPts val="0"/>
                </a:spcAft>
                <a:buClrTx/>
                <a:buSzTx/>
                <a:defRPr/>
              </a:pPr>
              <a:r>
                <a:rPr lang="en-GB" sz="900"/>
                <a:t>They might formulate this as a goal.</a:t>
              </a:r>
              <a:endParaRPr/>
            </a:p>
            <a:p>
              <a:pPr marR="0" defTabSz="466725">
                <a:lnSpc>
                  <a:spcPct val="90000"/>
                </a:lnSpc>
                <a:spcBef>
                  <a:spcPts val="0"/>
                </a:spcBef>
                <a:spcAft>
                  <a:spcPts val="0"/>
                </a:spcAft>
                <a:buClrTx/>
                <a:buSzTx/>
                <a:defRPr/>
              </a:pPr>
              <a:r>
                <a:rPr lang="en-GB" sz="900"/>
                <a:t>However, the result cannot be known precisely. </a:t>
              </a:r>
              <a:endParaRPr/>
            </a:p>
            <a:p>
              <a:pPr marR="0" defTabSz="466725">
                <a:lnSpc>
                  <a:spcPct val="90000"/>
                </a:lnSpc>
                <a:spcBef>
                  <a:spcPts val="0"/>
                </a:spcBef>
                <a:spcAft>
                  <a:spcPts val="0"/>
                </a:spcAft>
                <a:buClrTx/>
                <a:buSzTx/>
                <a:defRPr/>
              </a:pPr>
              <a:r>
                <a:rPr lang="en-GB" sz="900"/>
                <a:t>It might be better than anyone had thought of, because it is the result of contributions from all and in addition the synergy which grows in the process.</a:t>
              </a:r>
              <a:endParaRPr/>
            </a:p>
            <a:p>
              <a:pPr marR="0" defTabSz="466725">
                <a:lnSpc>
                  <a:spcPct val="90000"/>
                </a:lnSpc>
                <a:spcBef>
                  <a:spcPts val="0"/>
                </a:spcBef>
                <a:spcAft>
                  <a:spcPts val="0"/>
                </a:spcAft>
                <a:buClrTx/>
                <a:buSzTx/>
                <a:defRPr/>
              </a:pPr>
              <a:r>
                <a:rPr lang="en-GB" sz="900"/>
                <a:t>Ultimately, even more important than the concrete outputs is the growing capacity of the network to find solutions to new challenges: </a:t>
              </a:r>
              <a:r>
                <a:rPr lang="en-GB" sz="900">
                  <a:solidFill>
                    <a:srgbClr val="C00000"/>
                  </a:solidFill>
                </a:rPr>
                <a:t>responsive capacity</a:t>
              </a:r>
              <a:r>
                <a:rPr lang="en-GB" sz="900"/>
                <a:t>.</a:t>
              </a:r>
              <a:endParaRPr/>
            </a:p>
            <a:p>
              <a:pPr marR="0" defTabSz="466725">
                <a:lnSpc>
                  <a:spcPct val="90000"/>
                </a:lnSpc>
                <a:spcBef>
                  <a:spcPts val="0"/>
                </a:spcBef>
                <a:spcAft>
                  <a:spcPts val="0"/>
                </a:spcAft>
                <a:buClrTx/>
                <a:buSzTx/>
                <a:defRPr/>
              </a:pPr>
              <a:r>
                <a:rPr lang="en-GB" sz="900"/>
                <a:t>The process is a goal in itself.</a:t>
              </a:r>
              <a:endParaRPr/>
            </a:p>
          </p:txBody>
        </p:sp>
        <p:sp>
          <p:nvSpPr>
            <p:cNvPr id="19" name="Tekstvak 4" hidden="0"/>
            <p:cNvSpPr>
              <a:spLocks noAdjustHandles="0" noChangeArrowheads="0"/>
            </p:cNvSpPr>
            <p:nvPr isPhoto="0" userDrawn="0"/>
          </p:nvSpPr>
          <p:spPr bwMode="auto">
            <a:xfrm>
              <a:off x="9287036" y="3929097"/>
              <a:ext cx="1747134" cy="246221"/>
            </a:xfrm>
            <a:prstGeom prst="rect">
              <a:avLst/>
            </a:prstGeom>
            <a:noFill/>
          </p:spPr>
          <p:txBody>
            <a:bodyPr wrap="square" rtlCol="0">
              <a:spAutoFit/>
            </a:bodyPr>
            <a:lstStyle/>
            <a:p>
              <a:pPr>
                <a:defRPr/>
              </a:pPr>
              <a:r>
                <a:rPr lang="en-GB" sz="1000">
                  <a:solidFill>
                    <a:srgbClr val="00B050"/>
                  </a:solidFill>
                </a:rPr>
                <a:t>See: the </a:t>
              </a:r>
              <a:r>
                <a:rPr lang="en-GB" sz="1000">
                  <a:solidFill>
                    <a:srgbClr val="00B050"/>
                  </a:solidFill>
                </a:rPr>
                <a:t>Cynefin</a:t>
              </a:r>
              <a:r>
                <a:rPr lang="en-GB" sz="1000">
                  <a:solidFill>
                    <a:srgbClr val="00B050"/>
                  </a:solidFill>
                </a:rPr>
                <a:t> framework</a:t>
              </a:r>
              <a:endParaRPr/>
            </a:p>
          </p:txBody>
        </p:sp>
        <p:sp>
          <p:nvSpPr>
            <p:cNvPr id="20" name="Tekstvak 5" hidden="0"/>
            <p:cNvSpPr>
              <a:spLocks noAdjustHandles="0" noChangeArrowheads="0"/>
            </p:cNvSpPr>
            <p:nvPr isPhoto="0" userDrawn="0"/>
          </p:nvSpPr>
          <p:spPr bwMode="auto">
            <a:xfrm>
              <a:off x="7382706" y="4800895"/>
              <a:ext cx="1325890" cy="246221"/>
            </a:xfrm>
            <a:prstGeom prst="rect">
              <a:avLst/>
            </a:prstGeom>
            <a:noFill/>
          </p:spPr>
          <p:txBody>
            <a:bodyPr wrap="square" rtlCol="0">
              <a:spAutoFit/>
            </a:bodyPr>
            <a:lstStyle/>
            <a:p>
              <a:pPr algn="ctr">
                <a:defRPr/>
              </a:pPr>
              <a:r>
                <a:rPr lang="en-GB" sz="1000">
                  <a:solidFill>
                    <a:srgbClr val="00B050"/>
                  </a:solidFill>
                </a:rPr>
                <a:t>Back to vital space</a:t>
              </a:r>
              <a:endParaRPr/>
            </a:p>
          </p:txBody>
        </p:sp>
        <p:sp>
          <p:nvSpPr>
            <p:cNvPr id="21" name="Actieknop: Terug of Vorige 11" hidden="0">
              <a:hlinkClick r:id="rId4" action="ppaction://hlinksldjump" highlightClick="1"/>
            </p:cNvPr>
            <p:cNvSpPr/>
            <p:nvPr isPhoto="0" userDrawn="0"/>
          </p:nvSpPr>
          <p:spPr bwMode="auto">
            <a:xfrm rot="5400000">
              <a:off x="7898285" y="4465275"/>
              <a:ext cx="312820" cy="374351"/>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22" name="Actieknop: Vooruit of Volgende 2" hidden="0">
              <a:hlinkClick r:id="rId5" action="ppaction://hlinksldjump" highlightClick="1"/>
            </p:cNvPr>
            <p:cNvSpPr/>
            <p:nvPr isPhoto="0" userDrawn="0"/>
          </p:nvSpPr>
          <p:spPr bwMode="auto">
            <a:xfrm>
              <a:off x="10912964" y="3916415"/>
              <a:ext cx="345056" cy="246647"/>
            </a:xfrm>
            <a:prstGeom prst="actionButtonForwardNex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13" hidden="0"/>
          <p:cNvGrpSpPr/>
          <p:nvPr isPhoto="0" userDrawn="0"/>
        </p:nvGrpSpPr>
        <p:grpSpPr bwMode="auto">
          <a:xfrm>
            <a:off x="0" y="0"/>
            <a:ext cx="11956953" cy="6858000"/>
            <a:chOff x="0" y="0"/>
            <a:chExt cx="11956953" cy="6858000"/>
          </a:xfrm>
        </p:grpSpPr>
        <p:sp>
          <p:nvSpPr>
            <p:cNvPr id="5" name="Rechthoek 9" hidden="0"/>
            <p:cNvSpPr/>
            <p:nvPr isPhoto="0" userDrawn="0"/>
          </p:nvSpPr>
          <p:spPr bwMode="auto">
            <a:xfrm>
              <a:off x="36891" y="0"/>
              <a:ext cx="4108281" cy="6858000"/>
            </a:xfrm>
            <a:prstGeom prst="rect">
              <a:avLst/>
            </a:prstGeom>
            <a:solidFill>
              <a:srgbClr val="F0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6" name="Afbeelding 1" hidden="0"/>
            <p:cNvPicPr>
              <a:picLocks noChangeAspect="1"/>
            </p:cNvPicPr>
            <p:nvPr isPhoto="0" userDrawn="0"/>
          </p:nvPicPr>
          <p:blipFill>
            <a:blip r:embed="rId2"/>
            <a:stretch/>
          </p:blipFill>
          <p:spPr bwMode="auto">
            <a:xfrm>
              <a:off x="0" y="0"/>
              <a:ext cx="1849276" cy="493396"/>
            </a:xfrm>
            <a:prstGeom prst="rect">
              <a:avLst/>
            </a:prstGeom>
          </p:spPr>
        </p:pic>
        <p:sp>
          <p:nvSpPr>
            <p:cNvPr id="7" name="Actieknop: Startpagina 6" hidden="0">
              <a:hlinkClick r:id="rId3" action="ppaction://hlinksldjump" highlightClick="1"/>
            </p:cNvPr>
            <p:cNvSpPr/>
            <p:nvPr isPhoto="0" userDrawn="0"/>
          </p:nvSpPr>
          <p:spPr bwMode="auto">
            <a:xfrm>
              <a:off x="247773" y="683081"/>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Actieknop: Terug of Vorige 10" hidden="0">
              <a:hlinkClick r:id="" action="ppaction://hlinkshowjump?jump=firstslide" highlightClick="1"/>
            </p:cNvPr>
            <p:cNvSpPr/>
            <p:nvPr isPhoto="0" userDrawn="0"/>
          </p:nvSpPr>
          <p:spPr bwMode="auto">
            <a:xfrm>
              <a:off x="255900" y="1068160"/>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Tekstvak 22" hidden="0"/>
            <p:cNvSpPr>
              <a:spLocks noAdjustHandles="0" noChangeArrowheads="0"/>
            </p:cNvSpPr>
            <p:nvPr isPhoto="0" userDrawn="0"/>
          </p:nvSpPr>
          <p:spPr bwMode="auto">
            <a:xfrm>
              <a:off x="247773" y="1696757"/>
              <a:ext cx="3669767" cy="369332"/>
            </a:xfrm>
            <a:prstGeom prst="rect">
              <a:avLst/>
            </a:prstGeom>
            <a:noFill/>
          </p:spPr>
          <p:txBody>
            <a:bodyPr wrap="square" rtlCol="0">
              <a:spAutoFit/>
            </a:bodyPr>
            <a:lstStyle/>
            <a:p>
              <a:pPr>
                <a:defRPr/>
              </a:pPr>
              <a:r>
                <a:rPr lang="en-GB">
                  <a:solidFill>
                    <a:srgbClr val="C00000"/>
                  </a:solidFill>
                </a:rPr>
                <a:t>What is vital space?</a:t>
              </a:r>
              <a:endParaRPr/>
            </a:p>
          </p:txBody>
        </p:sp>
        <p:sp>
          <p:nvSpPr>
            <p:cNvPr id="10" name="Tekstvak 7" hidden="0"/>
            <p:cNvSpPr>
              <a:spLocks noAdjustHandles="0" noChangeArrowheads="0"/>
            </p:cNvSpPr>
            <p:nvPr isPhoto="0" userDrawn="0"/>
          </p:nvSpPr>
          <p:spPr bwMode="auto">
            <a:xfrm>
              <a:off x="247773" y="2499592"/>
              <a:ext cx="3599480" cy="2123658"/>
            </a:xfrm>
            <a:prstGeom prst="rect">
              <a:avLst/>
            </a:prstGeom>
            <a:noFill/>
          </p:spPr>
          <p:txBody>
            <a:bodyPr wrap="square" rtlCol="0">
              <a:spAutoFit/>
            </a:bodyPr>
            <a:lstStyle/>
            <a:p>
              <a:pPr>
                <a:defRPr/>
              </a:pPr>
              <a:r>
                <a:rPr lang="en-GB" sz="1100"/>
                <a:t>Vital space is a central concept in interactive innovation.</a:t>
              </a:r>
              <a:endParaRPr/>
            </a:p>
            <a:p>
              <a:pPr>
                <a:defRPr/>
              </a:pPr>
              <a:endParaRPr lang="en-GB" sz="1100"/>
            </a:p>
            <a:p>
              <a:pPr>
                <a:defRPr/>
              </a:pPr>
              <a:r>
                <a:rPr lang="en-GB" sz="1100"/>
                <a:t>It is the space in which new ideas can emerge from interactions between people. </a:t>
              </a:r>
              <a:endParaRPr/>
            </a:p>
            <a:p>
              <a:pPr marL="171450" indent="-171450">
                <a:buFont typeface="Arial"/>
                <a:buChar char="•"/>
                <a:defRPr/>
              </a:pPr>
              <a:r>
                <a:rPr lang="en-GB" sz="1100"/>
                <a:t>Where the answers are not known beforehand. </a:t>
              </a:r>
              <a:endParaRPr/>
            </a:p>
            <a:p>
              <a:pPr marL="171450" indent="-171450">
                <a:buFont typeface="Arial"/>
                <a:buChar char="•"/>
                <a:defRPr/>
              </a:pPr>
              <a:r>
                <a:rPr lang="en-GB" sz="1100"/>
                <a:t>Where there is room for curiosity. </a:t>
              </a:r>
              <a:endParaRPr/>
            </a:p>
            <a:p>
              <a:pPr marL="171450" indent="-171450">
                <a:buFont typeface="Arial"/>
                <a:buChar char="•"/>
                <a:defRPr/>
              </a:pPr>
              <a:r>
                <a:rPr lang="en-GB" sz="1100"/>
                <a:t>Where difficulties and failures are valuable material to learn from.</a:t>
              </a:r>
              <a:endParaRPr/>
            </a:p>
            <a:p>
              <a:pPr>
                <a:defRPr/>
              </a:pPr>
              <a:endParaRPr lang="en-GB" sz="1100"/>
            </a:p>
            <a:p>
              <a:pPr>
                <a:defRPr/>
              </a:pPr>
              <a:r>
                <a:rPr lang="en-GB" sz="1100"/>
                <a:t>It is the space where people feel protected and meaningful. Interactions in the vital space give you energy. </a:t>
              </a:r>
              <a:endParaRPr/>
            </a:p>
            <a:p>
              <a:pPr marL="171450" indent="-171450">
                <a:buFont typeface="Arial"/>
                <a:buChar char="•"/>
                <a:defRPr/>
              </a:pPr>
              <a:endParaRPr lang="en-GB" sz="1100"/>
            </a:p>
          </p:txBody>
        </p:sp>
        <p:sp>
          <p:nvSpPr>
            <p:cNvPr id="11" name="Ovaal 24" hidden="0"/>
            <p:cNvSpPr/>
            <p:nvPr isPhoto="0" userDrawn="0"/>
          </p:nvSpPr>
          <p:spPr bwMode="auto">
            <a:xfrm>
              <a:off x="4601086" y="2422688"/>
              <a:ext cx="2508033" cy="2012623"/>
            </a:xfrm>
            <a:prstGeom prst="ellipse">
              <a:avLst/>
            </a:prstGeom>
          </p:spPr>
          <p:style>
            <a:lnRef idx="2">
              <a:schemeClr val="lt1">
                <a:hueOff val="0"/>
                <a:satOff val="0"/>
                <a:lumOff val="0"/>
                <a:alphaOff val="0"/>
              </a:schemeClr>
            </a:lnRef>
            <a:fillRef idx="1">
              <a:schemeClr val="accent4">
                <a:alpha val="50000"/>
                <a:hueOff val="9800891"/>
                <a:satOff val="-40777"/>
                <a:lumOff val="9608"/>
                <a:alphaOff val="0"/>
              </a:schemeClr>
            </a:fillRef>
            <a:effectRef idx="0">
              <a:schemeClr val="accent4">
                <a:alpha val="50000"/>
                <a:hueOff val="9800891"/>
                <a:satOff val="-40777"/>
                <a:lumOff val="9608"/>
                <a:alphaOff val="0"/>
              </a:schemeClr>
            </a:effectRef>
            <a:fontRef idx="minor">
              <a:schemeClr val="tx1"/>
            </a:fontRef>
          </p:style>
          <p:txBody>
            <a:bodyPr/>
            <a:lstStyle/>
            <a:p>
              <a:pPr>
                <a:defRPr/>
              </a:pPr>
              <a:endParaRPr lang="nl-NL"/>
            </a:p>
          </p:txBody>
        </p:sp>
        <p:sp>
          <p:nvSpPr>
            <p:cNvPr id="12" name="Ovaal 4" hidden="0"/>
            <p:cNvSpPr>
              <a:spLocks noAdjustHandles="0" noChangeArrowheads="0"/>
            </p:cNvSpPr>
            <p:nvPr isPhoto="0" userDrawn="0"/>
          </p:nvSpPr>
          <p:spPr bwMode="auto">
            <a:xfrm>
              <a:off x="4765037" y="2642655"/>
              <a:ext cx="2177117" cy="1423140"/>
            </a:xfrm>
            <a:prstGeom prst="rect">
              <a:avLst/>
            </a:prstGeom>
          </p:spPr>
          <p:style>
            <a:lnRef idx="0">
              <a:srgbClr val="000000"/>
            </a:lnRef>
            <a:fillRef idx="0">
              <a:srgbClr val="000000"/>
            </a:fillRef>
            <a:effectRef idx="0">
              <a:srgbClr val="000000"/>
            </a:effectRef>
            <a:fontRef idx="minor">
              <a:schemeClr val="tx1"/>
            </a:fontRef>
          </p:style>
          <p:txBody>
            <a:bodyPr spcFirstLastPara="0" vert="horz" wrap="square" lIns="13970" tIns="13970" rIns="13970" bIns="13970" numCol="1" spcCol="1270" anchor="ctr" anchorCtr="0">
              <a:noAutofit/>
            </a:bodyPr>
            <a:lstStyle/>
            <a:p>
              <a:pPr marL="0" lvl="0" indent="0" algn="ctr" defTabSz="466725">
                <a:lnSpc>
                  <a:spcPct val="90000"/>
                </a:lnSpc>
                <a:spcBef>
                  <a:spcPts val="0"/>
                </a:spcBef>
                <a:spcAft>
                  <a:spcPts val="0"/>
                </a:spcAft>
                <a:buNone/>
                <a:defRPr/>
              </a:pPr>
              <a:r>
                <a:rPr lang="en-GB" sz="1050" b="1" u="sng">
                  <a:solidFill>
                    <a:prstClr val="black"/>
                  </a:solidFill>
                  <a:latin typeface="Calibri"/>
                  <a:ea typeface="+mn-ea"/>
                  <a:cs typeface="+mn-cs"/>
                </a:rPr>
                <a:t>Conditions to allow it?</a:t>
              </a:r>
              <a:endParaRPr/>
            </a:p>
            <a:p>
              <a:pPr marR="0" algn="ctr" defTabSz="466725">
                <a:lnSpc>
                  <a:spcPct val="90000"/>
                </a:lnSpc>
                <a:spcBef>
                  <a:spcPts val="0"/>
                </a:spcBef>
                <a:spcAft>
                  <a:spcPts val="0"/>
                </a:spcAft>
                <a:buClrTx/>
                <a:buSzTx/>
                <a:defRPr/>
              </a:pPr>
              <a:r>
                <a:rPr lang="en-GB" sz="900"/>
                <a:t>Readiness / Openness  </a:t>
              </a:r>
              <a:endParaRPr/>
            </a:p>
            <a:p>
              <a:pPr algn="ctr" defTabSz="466725">
                <a:lnSpc>
                  <a:spcPct val="90000"/>
                </a:lnSpc>
                <a:spcBef>
                  <a:spcPts val="0"/>
                </a:spcBef>
                <a:spcAft>
                  <a:spcPts val="0"/>
                </a:spcAft>
                <a:defRPr/>
              </a:pPr>
              <a:r>
                <a:rPr lang="en-GB" sz="900"/>
                <a:t>Time</a:t>
              </a:r>
              <a:endParaRPr/>
            </a:p>
            <a:p>
              <a:pPr algn="ctr" defTabSz="466725">
                <a:lnSpc>
                  <a:spcPct val="90000"/>
                </a:lnSpc>
                <a:spcBef>
                  <a:spcPts val="0"/>
                </a:spcBef>
                <a:spcAft>
                  <a:spcPts val="0"/>
                </a:spcAft>
                <a:defRPr/>
              </a:pPr>
              <a:r>
                <a:rPr lang="en-GB" sz="900"/>
                <a:t>Shared rules</a:t>
              </a:r>
              <a:endParaRPr/>
            </a:p>
            <a:p>
              <a:pPr algn="ctr" defTabSz="466725">
                <a:lnSpc>
                  <a:spcPct val="90000"/>
                </a:lnSpc>
                <a:spcBef>
                  <a:spcPts val="0"/>
                </a:spcBef>
                <a:spcAft>
                  <a:spcPts val="0"/>
                </a:spcAft>
                <a:defRPr/>
              </a:pPr>
              <a:r>
                <a:rPr lang="en-GB" sz="900"/>
                <a:t>Facilitation/animation/moderation</a:t>
              </a:r>
              <a:endParaRPr/>
            </a:p>
            <a:p>
              <a:pPr algn="ctr" defTabSz="466725">
                <a:lnSpc>
                  <a:spcPct val="90000"/>
                </a:lnSpc>
                <a:spcBef>
                  <a:spcPts val="0"/>
                </a:spcBef>
                <a:spcAft>
                  <a:spcPts val="0"/>
                </a:spcAft>
                <a:defRPr/>
              </a:pPr>
              <a:r>
                <a:rPr lang="en-GB" sz="900"/>
                <a:t>Goal = objective (+/- common)</a:t>
              </a:r>
              <a:endParaRPr/>
            </a:p>
            <a:p>
              <a:pPr algn="ctr" defTabSz="466725">
                <a:lnSpc>
                  <a:spcPct val="90000"/>
                </a:lnSpc>
                <a:spcBef>
                  <a:spcPts val="0"/>
                </a:spcBef>
                <a:spcAft>
                  <a:spcPts val="0"/>
                </a:spcAft>
                <a:defRPr/>
              </a:pPr>
              <a:r>
                <a:rPr lang="en-GB" sz="900"/>
                <a:t>Shared initial interest that federate participants = concern, ambition (challenge, problem…)</a:t>
              </a:r>
              <a:endParaRPr/>
            </a:p>
          </p:txBody>
        </p:sp>
        <p:grpSp>
          <p:nvGrpSpPr>
            <p:cNvPr id="13" name="Groep 8" hidden="0"/>
            <p:cNvGrpSpPr/>
            <p:nvPr isPhoto="0" userDrawn="0"/>
          </p:nvGrpSpPr>
          <p:grpSpPr bwMode="auto">
            <a:xfrm>
              <a:off x="6904662" y="2216954"/>
              <a:ext cx="2284336" cy="2190890"/>
              <a:chOff x="2954784" y="1637035"/>
              <a:chExt cx="2284336" cy="2190890"/>
            </a:xfrm>
          </p:grpSpPr>
          <p:sp>
            <p:nvSpPr>
              <p:cNvPr id="14" name="Ovaal 17" hidden="0"/>
              <p:cNvSpPr/>
              <p:nvPr isPhoto="0" userDrawn="0"/>
            </p:nvSpPr>
            <p:spPr bwMode="auto">
              <a:xfrm>
                <a:off x="2954784" y="1637035"/>
                <a:ext cx="2284336" cy="2190890"/>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a:lstStyle/>
              <a:p>
                <a:pPr>
                  <a:defRPr/>
                </a:pPr>
                <a:endParaRPr lang="nl-NL"/>
              </a:p>
            </p:txBody>
          </p:sp>
          <p:sp>
            <p:nvSpPr>
              <p:cNvPr id="15" name="Ovaal 4" hidden="0"/>
              <p:cNvSpPr>
                <a:spLocks noAdjustHandles="0" noChangeArrowheads="0"/>
              </p:cNvSpPr>
              <p:nvPr isPhoto="0" userDrawn="0"/>
            </p:nvSpPr>
            <p:spPr bwMode="auto">
              <a:xfrm>
                <a:off x="3289317" y="1957883"/>
                <a:ext cx="1615270" cy="1549194"/>
              </a:xfrm>
              <a:prstGeom prst="rect">
                <a:avLst/>
              </a:prstGeom>
            </p:spPr>
            <p:style>
              <a:lnRef idx="0">
                <a:srgbClr val="000000"/>
              </a:lnRef>
              <a:fillRef idx="0">
                <a:srgbClr val="000000"/>
              </a:fillRef>
              <a:effectRef idx="0">
                <a:srgbClr val="000000"/>
              </a:effectRef>
              <a:fontRef idx="minor">
                <a:schemeClr val="tx1"/>
              </a:fontRef>
            </p:style>
            <p:txBody>
              <a:bodyPr spcFirstLastPara="0" vert="horz" wrap="square" lIns="26670" tIns="26670" rIns="26670" bIns="26670" numCol="1" spcCol="1270" anchor="ctr" anchorCtr="0">
                <a:noAutofit/>
              </a:bodyPr>
              <a:lstStyle/>
              <a:p>
                <a:pPr marL="0" lvl="0" indent="0" algn="ctr" defTabSz="933450">
                  <a:lnSpc>
                    <a:spcPct val="90000"/>
                  </a:lnSpc>
                  <a:spcBef>
                    <a:spcPts val="0"/>
                  </a:spcBef>
                  <a:spcAft>
                    <a:spcPts val="0"/>
                  </a:spcAft>
                  <a:buNone/>
                  <a:defRPr/>
                </a:pPr>
                <a:r>
                  <a:rPr lang="fr-FR" sz="2100" b="1"/>
                  <a:t>Vital </a:t>
                </a:r>
                <a:r>
                  <a:rPr lang="en-GB" sz="2100" b="1"/>
                  <a:t>space </a:t>
                </a:r>
                <a:endParaRPr/>
              </a:p>
              <a:p>
                <a:pPr marL="0" lvl="0" indent="0" algn="ctr" defTabSz="933450">
                  <a:lnSpc>
                    <a:spcPct val="90000"/>
                  </a:lnSpc>
                  <a:spcBef>
                    <a:spcPts val="0"/>
                  </a:spcBef>
                  <a:spcAft>
                    <a:spcPts val="0"/>
                  </a:spcAft>
                  <a:buNone/>
                  <a:defRPr/>
                </a:pPr>
                <a:r>
                  <a:rPr lang="en-GB" sz="2100"/>
                  <a:t>is key </a:t>
                </a:r>
                <a:r>
                  <a:rPr lang="fr-FR" sz="2100"/>
                  <a:t>in interactive innovation</a:t>
                </a:r>
                <a:endParaRPr/>
              </a:p>
            </p:txBody>
          </p:sp>
        </p:grpSp>
        <p:sp>
          <p:nvSpPr>
            <p:cNvPr id="16" name="Tekstvak 3" hidden="0"/>
            <p:cNvSpPr>
              <a:spLocks noAdjustHandles="0" noChangeArrowheads="0"/>
            </p:cNvSpPr>
            <p:nvPr isPhoto="0" userDrawn="0"/>
          </p:nvSpPr>
          <p:spPr bwMode="auto">
            <a:xfrm>
              <a:off x="4681660" y="4532168"/>
              <a:ext cx="2836058" cy="1785104"/>
            </a:xfrm>
            <a:prstGeom prst="rect">
              <a:avLst/>
            </a:prstGeom>
            <a:noFill/>
          </p:spPr>
          <p:txBody>
            <a:bodyPr wrap="square" rtlCol="0">
              <a:spAutoFit/>
            </a:bodyPr>
            <a:lstStyle/>
            <a:p>
              <a:pPr>
                <a:defRPr/>
              </a:pPr>
              <a:r>
                <a:rPr lang="en-GB" sz="1000" b="1">
                  <a:solidFill>
                    <a:srgbClr val="C00000"/>
                  </a:solidFill>
                </a:rPr>
                <a:t>By-products:</a:t>
              </a:r>
              <a:endParaRPr lang="en-GB" sz="1000"/>
            </a:p>
            <a:p>
              <a:pPr>
                <a:spcAft>
                  <a:spcPts val="600"/>
                </a:spcAft>
                <a:defRPr/>
              </a:pPr>
              <a:r>
                <a:rPr lang="en-GB" sz="1000"/>
                <a:t>If someone says: “Trust me”, you probably trust him a bit less. </a:t>
              </a:r>
              <a:endParaRPr/>
            </a:p>
            <a:p>
              <a:pPr>
                <a:spcAft>
                  <a:spcPts val="600"/>
                </a:spcAft>
                <a:defRPr/>
              </a:pPr>
              <a:r>
                <a:rPr lang="en-GB" sz="1000"/>
                <a:t>Trust cannot be imposed or bought, nor is it an agreement. It only emerges if there is connection. The same is true for vital space. </a:t>
              </a:r>
              <a:endParaRPr/>
            </a:p>
            <a:p>
              <a:pPr>
                <a:spcAft>
                  <a:spcPts val="600"/>
                </a:spcAft>
                <a:defRPr/>
              </a:pPr>
              <a:r>
                <a:rPr lang="en-GB" sz="1000"/>
                <a:t>Vital space is a by-product of a process, which cannot be managed directly. The same is true for spontaneity, creativity, happiness, love: in short, the things that matter most in life. </a:t>
              </a:r>
              <a:endParaRPr/>
            </a:p>
          </p:txBody>
        </p:sp>
        <p:sp>
          <p:nvSpPr>
            <p:cNvPr id="17" name="Tekstvak 4" hidden="0"/>
            <p:cNvSpPr>
              <a:spLocks noAdjustHandles="0" noChangeArrowheads="0"/>
            </p:cNvSpPr>
            <p:nvPr isPhoto="0" userDrawn="0"/>
          </p:nvSpPr>
          <p:spPr bwMode="auto">
            <a:xfrm>
              <a:off x="9120896" y="453493"/>
              <a:ext cx="2836058" cy="3893374"/>
            </a:xfrm>
            <a:prstGeom prst="rect">
              <a:avLst/>
            </a:prstGeom>
            <a:noFill/>
          </p:spPr>
          <p:txBody>
            <a:bodyPr wrap="square" rtlCol="0">
              <a:spAutoFit/>
            </a:bodyPr>
            <a:lstStyle/>
            <a:p>
              <a:pPr>
                <a:defRPr/>
              </a:pPr>
              <a:r>
                <a:rPr lang="en-GB" sz="1000" b="1">
                  <a:solidFill>
                    <a:srgbClr val="C00000"/>
                  </a:solidFill>
                </a:rPr>
                <a:t>Things you can do to stimulate vital space:</a:t>
              </a:r>
              <a:endParaRPr lang="en-GB" sz="1000"/>
            </a:p>
            <a:p>
              <a:pPr>
                <a:spcAft>
                  <a:spcPts val="600"/>
                </a:spcAft>
                <a:defRPr/>
              </a:pPr>
              <a:r>
                <a:rPr lang="en-GB" sz="1000"/>
                <a:t>Basically, it is all about creating conditions in which connections are made and become stronger. </a:t>
              </a:r>
              <a:endParaRPr/>
            </a:p>
            <a:p>
              <a:pPr>
                <a:spcAft>
                  <a:spcPts val="600"/>
                </a:spcAft>
                <a:defRPr/>
              </a:pPr>
              <a:r>
                <a:rPr lang="en-GB" sz="1000"/>
                <a:t>According to the </a:t>
              </a:r>
              <a:r>
                <a:rPr lang="en-GB" sz="1000" b="1">
                  <a:solidFill>
                    <a:schemeClr val="accent6">
                      <a:lumMod val="50000"/>
                    </a:schemeClr>
                  </a:solidFill>
                </a:rPr>
                <a:t>Circle of Coherence, </a:t>
              </a:r>
              <a:endParaRPr/>
            </a:p>
            <a:p>
              <a:pPr>
                <a:spcAft>
                  <a:spcPts val="600"/>
                </a:spcAft>
                <a:defRPr/>
              </a:pPr>
              <a:r>
                <a:rPr lang="en-GB" sz="1000"/>
                <a:t>there are three pathways to follow:</a:t>
              </a:r>
              <a:endParaRPr/>
            </a:p>
            <a:p>
              <a:pPr>
                <a:spcAft>
                  <a:spcPts val="600"/>
                </a:spcAft>
                <a:defRPr/>
              </a:pPr>
              <a:r>
                <a:rPr lang="en-GB" sz="1000">
                  <a:solidFill>
                    <a:srgbClr val="0000FF"/>
                  </a:solidFill>
                </a:rPr>
                <a:t>[1] Feed connection</a:t>
              </a:r>
              <a:endParaRPr/>
            </a:p>
            <a:p>
              <a:pPr marL="177800" indent="-177800">
                <a:spcAft>
                  <a:spcPts val="600"/>
                </a:spcAft>
                <a:defRPr/>
                <a:tabLst>
                  <a:tab pos="177800" algn="l"/>
                </a:tabLst>
              </a:pPr>
              <a:r>
                <a:rPr lang="en-GB" sz="1000">
                  <a:solidFill>
                    <a:srgbClr val="0000FF"/>
                  </a:solidFill>
                </a:rPr>
                <a:t>	</a:t>
              </a:r>
              <a:r>
                <a:rPr lang="en-GB" sz="900">
                  <a:solidFill>
                    <a:srgbClr val="0000FF"/>
                  </a:solidFill>
                </a:rPr>
                <a:t>Balance between give and take, challenge, structure are essential elements of vital space you can stimulate. Once there is peace in these three patterns there will be space for real curious dialogue.</a:t>
              </a:r>
              <a:endParaRPr lang="en-GB" sz="1000">
                <a:solidFill>
                  <a:srgbClr val="0000FF"/>
                </a:solidFill>
              </a:endParaRPr>
            </a:p>
            <a:p>
              <a:pPr>
                <a:spcAft>
                  <a:spcPts val="600"/>
                </a:spcAft>
                <a:defRPr/>
              </a:pPr>
              <a:r>
                <a:rPr lang="en-GB" sz="1000">
                  <a:solidFill>
                    <a:srgbClr val="0000FF"/>
                  </a:solidFill>
                </a:rPr>
                <a:t>[2] Make defence less needed</a:t>
              </a:r>
              <a:endParaRPr/>
            </a:p>
            <a:p>
              <a:pPr marL="177800" indent="-177800">
                <a:spcAft>
                  <a:spcPts val="600"/>
                </a:spcAft>
                <a:defRPr/>
                <a:tabLst>
                  <a:tab pos="177800" algn="l"/>
                </a:tabLst>
              </a:pPr>
              <a:r>
                <a:rPr lang="en-GB" sz="900">
                  <a:solidFill>
                    <a:srgbClr val="0000FF"/>
                  </a:solidFill>
                </a:rPr>
                <a:t>	We all balance between collective space which might become vital and our own individual space which we protect with our defensive mechanisms. Specific attention for what people need to open doors is helpful.</a:t>
              </a:r>
              <a:endParaRPr/>
            </a:p>
            <a:p>
              <a:pPr>
                <a:spcAft>
                  <a:spcPts val="600"/>
                </a:spcAft>
                <a:defRPr/>
              </a:pPr>
              <a:r>
                <a:rPr lang="en-GB" sz="1000">
                  <a:solidFill>
                    <a:srgbClr val="0000FF"/>
                  </a:solidFill>
                </a:rPr>
                <a:t>[3] Stop destructive patterns</a:t>
              </a:r>
              <a:endParaRPr/>
            </a:p>
            <a:p>
              <a:pPr marL="177800" indent="-177800">
                <a:spcAft>
                  <a:spcPts val="600"/>
                </a:spcAft>
                <a:defRPr/>
                <a:tabLst>
                  <a:tab pos="177800" algn="l"/>
                </a:tabLst>
              </a:pPr>
              <a:r>
                <a:rPr lang="en-GB" sz="900">
                  <a:solidFill>
                    <a:srgbClr val="0000FF"/>
                  </a:solidFill>
                </a:rPr>
                <a:t>	When defensive patterns have escalated into destruction, communication alone is not enough. Powerful interventions will be needed to bring people back in positions where they need to communicate again. </a:t>
              </a:r>
              <a:endParaRPr/>
            </a:p>
          </p:txBody>
        </p:sp>
        <p:sp>
          <p:nvSpPr>
            <p:cNvPr id="18" name="Actieknop: Vooruit of Volgende 5" hidden="0">
              <a:hlinkClick r:id="rId4" action="ppaction://hlinksldjump" highlightClick="1"/>
            </p:cNvPr>
            <p:cNvSpPr/>
            <p:nvPr isPhoto="0" userDrawn="0"/>
          </p:nvSpPr>
          <p:spPr bwMode="auto">
            <a:xfrm>
              <a:off x="11305726" y="1068159"/>
              <a:ext cx="345056" cy="246647"/>
            </a:xfrm>
            <a:prstGeom prst="actionButtonForwardNex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9" name="Tekstvak 11" hidden="0"/>
            <p:cNvSpPr>
              <a:spLocks noAdjustHandles="0" noChangeArrowheads="0"/>
            </p:cNvSpPr>
            <p:nvPr isPhoto="0" userDrawn="0"/>
          </p:nvSpPr>
          <p:spPr bwMode="auto">
            <a:xfrm>
              <a:off x="8701338" y="5023494"/>
              <a:ext cx="2836058" cy="1354217"/>
            </a:xfrm>
            <a:prstGeom prst="rect">
              <a:avLst/>
            </a:prstGeom>
            <a:noFill/>
          </p:spPr>
          <p:txBody>
            <a:bodyPr wrap="square" rtlCol="0">
              <a:spAutoFit/>
            </a:bodyPr>
            <a:lstStyle/>
            <a:p>
              <a:pPr>
                <a:defRPr/>
              </a:pPr>
              <a:r>
                <a:rPr lang="en-GB" sz="900" b="1">
                  <a:solidFill>
                    <a:srgbClr val="C00000"/>
                  </a:solidFill>
                </a:rPr>
                <a:t>Vital space is not equal to trust:</a:t>
              </a:r>
              <a:endParaRPr lang="en-GB" sz="900"/>
            </a:p>
            <a:p>
              <a:pPr>
                <a:spcAft>
                  <a:spcPts val="600"/>
                </a:spcAft>
                <a:defRPr/>
              </a:pPr>
              <a:r>
                <a:rPr lang="en-GB" sz="900"/>
                <a:t>Trust is the confidence that things will be alright in the end. Trusting someone means having confidence that (s)he will not abuse your openness. </a:t>
              </a:r>
              <a:endParaRPr/>
            </a:p>
            <a:p>
              <a:pPr>
                <a:spcAft>
                  <a:spcPts val="600"/>
                </a:spcAft>
                <a:defRPr/>
              </a:pPr>
              <a:r>
                <a:rPr lang="en-GB" sz="900"/>
                <a:t>However, you can trust someone too much, becoming vulnerable and powerless. </a:t>
              </a:r>
              <a:endParaRPr/>
            </a:p>
            <a:p>
              <a:pPr>
                <a:spcAft>
                  <a:spcPts val="600"/>
                </a:spcAft>
                <a:defRPr/>
              </a:pPr>
              <a:r>
                <a:rPr lang="en-GB" sz="900"/>
                <a:t>In vital space there is also challenge and a degree of discipline.</a:t>
              </a:r>
              <a:endParaRPr/>
            </a:p>
          </p:txBody>
        </p:sp>
        <p:sp>
          <p:nvSpPr>
            <p:cNvPr id="20" name="Tekstvak 2" hidden="0"/>
            <p:cNvSpPr>
              <a:spLocks noAdjustHandles="0" noChangeArrowheads="0"/>
            </p:cNvSpPr>
            <p:nvPr isPhoto="0" userDrawn="0"/>
          </p:nvSpPr>
          <p:spPr bwMode="auto">
            <a:xfrm>
              <a:off x="7382706" y="4800895"/>
              <a:ext cx="1325890" cy="246221"/>
            </a:xfrm>
            <a:prstGeom prst="rect">
              <a:avLst/>
            </a:prstGeom>
            <a:noFill/>
          </p:spPr>
          <p:txBody>
            <a:bodyPr wrap="square" rtlCol="0">
              <a:spAutoFit/>
            </a:bodyPr>
            <a:lstStyle/>
            <a:p>
              <a:pPr algn="ctr">
                <a:defRPr/>
              </a:pPr>
              <a:r>
                <a:rPr lang="en-GB" sz="1000">
                  <a:solidFill>
                    <a:srgbClr val="00B050"/>
                  </a:solidFill>
                </a:rPr>
                <a:t>Back to vital space</a:t>
              </a:r>
              <a:endParaRPr/>
            </a:p>
          </p:txBody>
        </p:sp>
        <p:sp>
          <p:nvSpPr>
            <p:cNvPr id="21" name="Actieknop: Terug of Vorige 12" hidden="0">
              <a:hlinkClick r:id="rId5" action="ppaction://hlinksldjump" highlightClick="1"/>
            </p:cNvPr>
            <p:cNvSpPr/>
            <p:nvPr isPhoto="0" userDrawn="0"/>
          </p:nvSpPr>
          <p:spPr bwMode="auto">
            <a:xfrm rot="5400000">
              <a:off x="7898285" y="4465275"/>
              <a:ext cx="312820" cy="374351"/>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5" hidden="0"/>
          <p:cNvGrpSpPr/>
          <p:nvPr isPhoto="0" userDrawn="0"/>
        </p:nvGrpSpPr>
        <p:grpSpPr bwMode="auto">
          <a:xfrm>
            <a:off x="0" y="0"/>
            <a:ext cx="11723717" cy="6858000"/>
            <a:chOff x="0" y="0"/>
            <a:chExt cx="11723717" cy="6858000"/>
          </a:xfrm>
        </p:grpSpPr>
        <p:sp>
          <p:nvSpPr>
            <p:cNvPr id="5" name="Rechthoek 9" hidden="0"/>
            <p:cNvSpPr/>
            <p:nvPr isPhoto="0" userDrawn="0"/>
          </p:nvSpPr>
          <p:spPr bwMode="auto">
            <a:xfrm>
              <a:off x="36891" y="0"/>
              <a:ext cx="4108281" cy="6858000"/>
            </a:xfrm>
            <a:prstGeom prst="rect">
              <a:avLst/>
            </a:prstGeom>
            <a:solidFill>
              <a:srgbClr val="F0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6" name="Afbeelding 1" hidden="0"/>
            <p:cNvPicPr>
              <a:picLocks noChangeAspect="1"/>
            </p:cNvPicPr>
            <p:nvPr isPhoto="0" userDrawn="0"/>
          </p:nvPicPr>
          <p:blipFill>
            <a:blip r:embed="rId2"/>
            <a:stretch/>
          </p:blipFill>
          <p:spPr bwMode="auto">
            <a:xfrm>
              <a:off x="0" y="0"/>
              <a:ext cx="1849276" cy="493396"/>
            </a:xfrm>
            <a:prstGeom prst="rect">
              <a:avLst/>
            </a:prstGeom>
          </p:spPr>
        </p:pic>
        <p:sp>
          <p:nvSpPr>
            <p:cNvPr id="7" name="Actieknop: Startpagina 6" hidden="0">
              <a:hlinkClick r:id="rId3" action="ppaction://hlinksldjump" highlightClick="1"/>
            </p:cNvPr>
            <p:cNvSpPr/>
            <p:nvPr isPhoto="0" userDrawn="0"/>
          </p:nvSpPr>
          <p:spPr bwMode="auto">
            <a:xfrm>
              <a:off x="247773" y="683081"/>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Actieknop: Terug of Vorige 10" hidden="0">
              <a:hlinkClick r:id="" action="ppaction://hlinkshowjump?jump=firstslide" highlightClick="1"/>
            </p:cNvPr>
            <p:cNvSpPr/>
            <p:nvPr isPhoto="0" userDrawn="0"/>
          </p:nvSpPr>
          <p:spPr bwMode="auto">
            <a:xfrm>
              <a:off x="255900" y="1068160"/>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Tekstvak 22" hidden="0"/>
            <p:cNvSpPr>
              <a:spLocks noAdjustHandles="0" noChangeArrowheads="0"/>
            </p:cNvSpPr>
            <p:nvPr isPhoto="0" userDrawn="0"/>
          </p:nvSpPr>
          <p:spPr bwMode="auto">
            <a:xfrm>
              <a:off x="247773" y="1696757"/>
              <a:ext cx="3669767" cy="369332"/>
            </a:xfrm>
            <a:prstGeom prst="rect">
              <a:avLst/>
            </a:prstGeom>
            <a:noFill/>
          </p:spPr>
          <p:txBody>
            <a:bodyPr wrap="square" rtlCol="0">
              <a:spAutoFit/>
            </a:bodyPr>
            <a:lstStyle/>
            <a:p>
              <a:pPr>
                <a:defRPr/>
              </a:pPr>
              <a:r>
                <a:rPr lang="en-GB">
                  <a:solidFill>
                    <a:srgbClr val="C00000"/>
                  </a:solidFill>
                </a:rPr>
                <a:t>What is vital space?</a:t>
              </a:r>
              <a:endParaRPr/>
            </a:p>
          </p:txBody>
        </p:sp>
        <p:sp>
          <p:nvSpPr>
            <p:cNvPr id="10" name="Tekstvak 7" hidden="0"/>
            <p:cNvSpPr>
              <a:spLocks noAdjustHandles="0" noChangeArrowheads="0"/>
            </p:cNvSpPr>
            <p:nvPr isPhoto="0" userDrawn="0"/>
          </p:nvSpPr>
          <p:spPr bwMode="auto">
            <a:xfrm>
              <a:off x="247773" y="2499592"/>
              <a:ext cx="3599480" cy="2123658"/>
            </a:xfrm>
            <a:prstGeom prst="rect">
              <a:avLst/>
            </a:prstGeom>
            <a:noFill/>
          </p:spPr>
          <p:txBody>
            <a:bodyPr wrap="square" rtlCol="0">
              <a:spAutoFit/>
            </a:bodyPr>
            <a:lstStyle/>
            <a:p>
              <a:pPr>
                <a:defRPr/>
              </a:pPr>
              <a:r>
                <a:rPr lang="en-GB" sz="1100"/>
                <a:t>Vital space is a central concept in interactive innovation.</a:t>
              </a:r>
              <a:endParaRPr/>
            </a:p>
            <a:p>
              <a:pPr>
                <a:defRPr/>
              </a:pPr>
              <a:endParaRPr lang="en-GB" sz="1100"/>
            </a:p>
            <a:p>
              <a:pPr>
                <a:defRPr/>
              </a:pPr>
              <a:r>
                <a:rPr lang="en-GB" sz="1100"/>
                <a:t>It is the space in which new ideas can emerge from interactions between people. </a:t>
              </a:r>
              <a:endParaRPr/>
            </a:p>
            <a:p>
              <a:pPr marL="171450" indent="-171450">
                <a:buFont typeface="Arial"/>
                <a:buChar char="•"/>
                <a:defRPr/>
              </a:pPr>
              <a:r>
                <a:rPr lang="en-GB" sz="1100"/>
                <a:t>Where the answers are not known beforehand. </a:t>
              </a:r>
              <a:endParaRPr/>
            </a:p>
            <a:p>
              <a:pPr marL="171450" indent="-171450">
                <a:buFont typeface="Arial"/>
                <a:buChar char="•"/>
                <a:defRPr/>
              </a:pPr>
              <a:r>
                <a:rPr lang="en-GB" sz="1100"/>
                <a:t>Where there is room for curiosity. </a:t>
              </a:r>
              <a:endParaRPr/>
            </a:p>
            <a:p>
              <a:pPr marL="171450" indent="-171450">
                <a:buFont typeface="Arial"/>
                <a:buChar char="•"/>
                <a:defRPr/>
              </a:pPr>
              <a:r>
                <a:rPr lang="en-GB" sz="1100"/>
                <a:t>Where difficulties and failures are valuable material to learn from.</a:t>
              </a:r>
              <a:endParaRPr/>
            </a:p>
            <a:p>
              <a:pPr>
                <a:defRPr/>
              </a:pPr>
              <a:endParaRPr lang="en-GB" sz="1100"/>
            </a:p>
            <a:p>
              <a:pPr>
                <a:defRPr/>
              </a:pPr>
              <a:r>
                <a:rPr lang="en-GB" sz="1100"/>
                <a:t>It is the space where people feel protected and meaningful. Interactions in the vital space give you energy. </a:t>
              </a:r>
              <a:endParaRPr/>
            </a:p>
            <a:p>
              <a:pPr marL="171450" indent="-171450">
                <a:buFont typeface="Arial"/>
                <a:buChar char="•"/>
                <a:defRPr/>
              </a:pPr>
              <a:endParaRPr lang="en-GB" sz="1100"/>
            </a:p>
          </p:txBody>
        </p:sp>
        <p:grpSp>
          <p:nvGrpSpPr>
            <p:cNvPr id="11" name="Groep 26" hidden="0"/>
            <p:cNvGrpSpPr/>
            <p:nvPr isPhoto="0" userDrawn="0"/>
          </p:nvGrpSpPr>
          <p:grpSpPr bwMode="auto">
            <a:xfrm>
              <a:off x="6865128" y="4140570"/>
              <a:ext cx="2421108" cy="2032865"/>
              <a:chOff x="1702367" y="3495422"/>
              <a:chExt cx="2421108" cy="2032865"/>
            </a:xfrm>
          </p:grpSpPr>
          <p:sp>
            <p:nvSpPr>
              <p:cNvPr id="12" name="Ovaal 27" hidden="0"/>
              <p:cNvSpPr/>
              <p:nvPr isPhoto="0" userDrawn="0"/>
            </p:nvSpPr>
            <p:spPr bwMode="auto">
              <a:xfrm>
                <a:off x="1702367" y="3495422"/>
                <a:ext cx="2421108" cy="2032865"/>
              </a:xfrm>
              <a:prstGeom prst="ellipse">
                <a:avLst/>
              </a:prstGeom>
              <a:solidFill>
                <a:srgbClr val="FFC000">
                  <a:hueOff val="7350668"/>
                  <a:satOff val="-30583"/>
                  <a:lumOff val="7206"/>
                  <a:alphaOff val="0"/>
                  <a:alpha val="50000"/>
                </a:srgbClr>
              </a:solidFill>
              <a:ln w="12700" cap="flat" cmpd="sng" algn="ctr">
                <a:solidFill>
                  <a:prstClr val="white">
                    <a:hueOff val="0"/>
                    <a:satOff val="0"/>
                    <a:lumOff val="0"/>
                    <a:alphaOff val="0"/>
                  </a:prstClr>
                </a:solidFill>
                <a:prstDash val="solid"/>
                <a:miter lim="800000"/>
              </a:ln>
            </p:spPr>
            <p:style>
              <a:lnRef idx="2">
                <a:srgbClr val="000000"/>
              </a:lnRef>
              <a:fillRef idx="1">
                <a:srgbClr val="000000"/>
              </a:fillRef>
              <a:effectRef idx="0">
                <a:srgbClr val="000000"/>
              </a:effectRef>
              <a:fontRef idx="minor">
                <a:schemeClr val="tx1"/>
              </a:fontRef>
            </p:style>
            <p:txBody>
              <a:bodyPr/>
              <a:lstStyle/>
              <a:p>
                <a:pPr>
                  <a:defRPr/>
                </a:pPr>
                <a:endParaRPr lang="nl-NL"/>
              </a:p>
            </p:txBody>
          </p:sp>
          <p:sp>
            <p:nvSpPr>
              <p:cNvPr id="13" name="Ovaal 4" hidden="0"/>
              <p:cNvSpPr>
                <a:spLocks noAdjustHandles="0" noChangeArrowheads="0"/>
              </p:cNvSpPr>
              <p:nvPr isPhoto="0" userDrawn="0"/>
            </p:nvSpPr>
            <p:spPr bwMode="auto">
              <a:xfrm>
                <a:off x="2056930" y="3793128"/>
                <a:ext cx="1711982" cy="1437453"/>
              </a:xfrm>
              <a:prstGeom prst="rect">
                <a:avLst/>
              </a:prstGeom>
            </p:spPr>
            <p:style>
              <a:lnRef idx="0">
                <a:srgbClr val="000000"/>
              </a:lnRef>
              <a:fillRef idx="0">
                <a:srgbClr val="000000"/>
              </a:fillRef>
              <a:effectRef idx="0">
                <a:srgbClr val="000000"/>
              </a:effectRef>
              <a:fontRef idx="minor">
                <a:schemeClr val="tx1"/>
              </a:fontRef>
            </p:style>
            <p:txBody>
              <a:bodyPr spcFirstLastPara="0" vert="horz" wrap="square" lIns="40640" tIns="40640" rIns="40640" bIns="40640" numCol="1" spcCol="1270" anchor="ctr" anchorCtr="0">
                <a:noAutofit/>
              </a:bodyPr>
              <a:lstStyle/>
              <a:p>
                <a:pPr marL="0" lvl="0" indent="0" algn="ctr" defTabSz="444500">
                  <a:lnSpc>
                    <a:spcPct val="90000"/>
                  </a:lnSpc>
                  <a:spcBef>
                    <a:spcPts val="0"/>
                  </a:spcBef>
                  <a:spcAft>
                    <a:spcPts val="0"/>
                  </a:spcAft>
                  <a:buNone/>
                  <a:defRPr/>
                </a:pPr>
                <a:r>
                  <a:rPr lang="fr-FR" sz="1000" b="0" u="sng">
                    <a:solidFill>
                      <a:prstClr val="black"/>
                    </a:solidFill>
                    <a:latin typeface="Calibri"/>
                    <a:ea typeface="+mn-ea"/>
                    <a:cs typeface="+mn-cs"/>
                  </a:rPr>
                  <a:t> </a:t>
                </a:r>
                <a:r>
                  <a:rPr lang="fr-FR" sz="1000" b="1" u="sng">
                    <a:solidFill>
                      <a:prstClr val="black"/>
                    </a:solidFill>
                    <a:latin typeface="Calibri"/>
                    <a:ea typeface="+mn-ea"/>
                    <a:cs typeface="+mn-cs"/>
                  </a:rPr>
                  <a:t>How to support </a:t>
                </a:r>
                <a:r>
                  <a:rPr lang="fr-FR" sz="1000" b="1" u="sng">
                    <a:solidFill>
                      <a:prstClr val="black"/>
                    </a:solidFill>
                    <a:latin typeface="Calibri"/>
                    <a:ea typeface="+mn-ea"/>
                    <a:cs typeface="+mn-cs"/>
                  </a:rPr>
                  <a:t>it</a:t>
                </a:r>
                <a:r>
                  <a:rPr lang="fr-FR" sz="1000" b="1" u="sng">
                    <a:solidFill>
                      <a:prstClr val="black"/>
                    </a:solidFill>
                    <a:latin typeface="Calibri"/>
                    <a:ea typeface="+mn-ea"/>
                    <a:cs typeface="+mn-cs"/>
                  </a:rPr>
                  <a:t> in training ?</a:t>
                </a:r>
                <a:endParaRPr/>
              </a:p>
              <a:p>
                <a:pPr marL="0" lvl="0" indent="0" algn="ctr" defTabSz="444500">
                  <a:lnSpc>
                    <a:spcPct val="90000"/>
                  </a:lnSpc>
                  <a:spcBef>
                    <a:spcPts val="0"/>
                  </a:spcBef>
                  <a:spcAft>
                    <a:spcPts val="0"/>
                  </a:spcAft>
                  <a:buNone/>
                  <a:defRPr/>
                </a:pPr>
                <a:r>
                  <a:rPr lang="fr-FR" sz="900"/>
                  <a:t>-  </a:t>
                </a:r>
                <a:r>
                  <a:rPr lang="en-GB" sz="900"/>
                  <a:t>Enabling environment (organisation, rules, food, space, openness…)</a:t>
                </a:r>
                <a:endParaRPr/>
              </a:p>
              <a:p>
                <a:pPr marL="0" lvl="0" indent="0" algn="ctr" defTabSz="444500">
                  <a:lnSpc>
                    <a:spcPct val="90000"/>
                  </a:lnSpc>
                  <a:spcBef>
                    <a:spcPts val="0"/>
                  </a:spcBef>
                  <a:spcAft>
                    <a:spcPts val="0"/>
                  </a:spcAft>
                  <a:buNone/>
                  <a:defRPr/>
                </a:pPr>
                <a:r>
                  <a:rPr lang="en-GB" sz="900"/>
                  <a:t>- Tools to experiment</a:t>
                </a:r>
                <a:endParaRPr/>
              </a:p>
              <a:p>
                <a:pPr marL="0" lvl="0" indent="0" algn="ctr" defTabSz="444500">
                  <a:lnSpc>
                    <a:spcPct val="90000"/>
                  </a:lnSpc>
                  <a:spcBef>
                    <a:spcPts val="0"/>
                  </a:spcBef>
                  <a:spcAft>
                    <a:spcPts val="0"/>
                  </a:spcAft>
                  <a:buNone/>
                  <a:defRPr/>
                </a:pPr>
                <a:r>
                  <a:rPr lang="en-GB" sz="900"/>
                  <a:t>- self/collective reflection</a:t>
                </a:r>
                <a:endParaRPr/>
              </a:p>
              <a:p>
                <a:pPr marL="0" lvl="0" indent="0" algn="ctr" defTabSz="444500">
                  <a:lnSpc>
                    <a:spcPct val="90000"/>
                  </a:lnSpc>
                  <a:spcBef>
                    <a:spcPts val="0"/>
                  </a:spcBef>
                  <a:spcAft>
                    <a:spcPts val="0"/>
                  </a:spcAft>
                  <a:buNone/>
                  <a:defRPr/>
                </a:pPr>
                <a:endParaRPr lang="fr-FR" sz="1000" b="0" u="none">
                  <a:solidFill>
                    <a:prstClr val="black"/>
                  </a:solidFill>
                  <a:latin typeface="Calibri"/>
                  <a:ea typeface="+mn-ea"/>
                  <a:cs typeface="+mn-cs"/>
                </a:endParaRPr>
              </a:p>
            </p:txBody>
          </p:sp>
        </p:grpSp>
        <p:grpSp>
          <p:nvGrpSpPr>
            <p:cNvPr id="14" name="Groep 8" hidden="0"/>
            <p:cNvGrpSpPr/>
            <p:nvPr isPhoto="0" userDrawn="0"/>
          </p:nvGrpSpPr>
          <p:grpSpPr bwMode="auto">
            <a:xfrm>
              <a:off x="6904662" y="2216954"/>
              <a:ext cx="2284336" cy="2190890"/>
              <a:chOff x="2954784" y="1637035"/>
              <a:chExt cx="2284336" cy="2190890"/>
            </a:xfrm>
          </p:grpSpPr>
          <p:sp>
            <p:nvSpPr>
              <p:cNvPr id="15" name="Ovaal 17" hidden="0"/>
              <p:cNvSpPr/>
              <p:nvPr isPhoto="0" userDrawn="0"/>
            </p:nvSpPr>
            <p:spPr bwMode="auto">
              <a:xfrm>
                <a:off x="2954784" y="1637035"/>
                <a:ext cx="2284336" cy="2190890"/>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a:lstStyle/>
              <a:p>
                <a:pPr>
                  <a:defRPr/>
                </a:pPr>
                <a:endParaRPr lang="nl-NL"/>
              </a:p>
            </p:txBody>
          </p:sp>
          <p:sp>
            <p:nvSpPr>
              <p:cNvPr id="16" name="Ovaal 4" hidden="0"/>
              <p:cNvSpPr>
                <a:spLocks noAdjustHandles="0" noChangeArrowheads="0"/>
              </p:cNvSpPr>
              <p:nvPr isPhoto="0" userDrawn="0"/>
            </p:nvSpPr>
            <p:spPr bwMode="auto">
              <a:xfrm>
                <a:off x="3289317" y="1957883"/>
                <a:ext cx="1615270" cy="1549194"/>
              </a:xfrm>
              <a:prstGeom prst="rect">
                <a:avLst/>
              </a:prstGeom>
            </p:spPr>
            <p:style>
              <a:lnRef idx="0">
                <a:srgbClr val="000000"/>
              </a:lnRef>
              <a:fillRef idx="0">
                <a:srgbClr val="000000"/>
              </a:fillRef>
              <a:effectRef idx="0">
                <a:srgbClr val="000000"/>
              </a:effectRef>
              <a:fontRef idx="minor">
                <a:schemeClr val="tx1"/>
              </a:fontRef>
            </p:style>
            <p:txBody>
              <a:bodyPr spcFirstLastPara="0" vert="horz" wrap="square" lIns="26670" tIns="26670" rIns="26670" bIns="26670" numCol="1" spcCol="1270" anchor="ctr" anchorCtr="0">
                <a:noAutofit/>
              </a:bodyPr>
              <a:lstStyle/>
              <a:p>
                <a:pPr marL="0" lvl="0" indent="0" algn="ctr" defTabSz="933450">
                  <a:lnSpc>
                    <a:spcPct val="90000"/>
                  </a:lnSpc>
                  <a:spcBef>
                    <a:spcPts val="0"/>
                  </a:spcBef>
                  <a:spcAft>
                    <a:spcPts val="0"/>
                  </a:spcAft>
                  <a:buNone/>
                  <a:defRPr/>
                </a:pPr>
                <a:r>
                  <a:rPr lang="fr-FR" sz="2100" b="1"/>
                  <a:t>Vital </a:t>
                </a:r>
                <a:r>
                  <a:rPr lang="en-GB" sz="2100" b="1"/>
                  <a:t>space </a:t>
                </a:r>
                <a:endParaRPr/>
              </a:p>
              <a:p>
                <a:pPr marL="0" lvl="0" indent="0" algn="ctr" defTabSz="933450">
                  <a:lnSpc>
                    <a:spcPct val="90000"/>
                  </a:lnSpc>
                  <a:spcBef>
                    <a:spcPts val="0"/>
                  </a:spcBef>
                  <a:spcAft>
                    <a:spcPts val="0"/>
                  </a:spcAft>
                  <a:buNone/>
                  <a:defRPr/>
                </a:pPr>
                <a:r>
                  <a:rPr lang="en-GB" sz="2100"/>
                  <a:t>is key </a:t>
                </a:r>
                <a:r>
                  <a:rPr lang="fr-FR" sz="2100"/>
                  <a:t>in interactive innovation</a:t>
                </a:r>
                <a:endParaRPr/>
              </a:p>
            </p:txBody>
          </p:sp>
        </p:grpSp>
        <p:sp>
          <p:nvSpPr>
            <p:cNvPr id="17" name="Tekstvak 2" hidden="0"/>
            <p:cNvSpPr>
              <a:spLocks noAdjustHandles="0" noChangeArrowheads="0"/>
            </p:cNvSpPr>
            <p:nvPr isPhoto="0" userDrawn="0"/>
          </p:nvSpPr>
          <p:spPr bwMode="auto">
            <a:xfrm>
              <a:off x="7412736" y="1554583"/>
              <a:ext cx="1325890" cy="246221"/>
            </a:xfrm>
            <a:prstGeom prst="rect">
              <a:avLst/>
            </a:prstGeom>
            <a:noFill/>
          </p:spPr>
          <p:txBody>
            <a:bodyPr wrap="square" rtlCol="0">
              <a:spAutoFit/>
            </a:bodyPr>
            <a:lstStyle/>
            <a:p>
              <a:pPr algn="ctr">
                <a:defRPr/>
              </a:pPr>
              <a:r>
                <a:rPr lang="en-GB" sz="1000">
                  <a:solidFill>
                    <a:srgbClr val="00B050"/>
                  </a:solidFill>
                </a:rPr>
                <a:t>Back to vital space</a:t>
              </a:r>
              <a:endParaRPr/>
            </a:p>
          </p:txBody>
        </p:sp>
        <p:sp>
          <p:nvSpPr>
            <p:cNvPr id="18" name="Actieknop: Terug of Vorige 3" hidden="0">
              <a:hlinkClick r:id="rId4" action="ppaction://hlinksldjump" highlightClick="1"/>
            </p:cNvPr>
            <p:cNvSpPr/>
            <p:nvPr isPhoto="0" userDrawn="0"/>
          </p:nvSpPr>
          <p:spPr bwMode="auto">
            <a:xfrm rot="16199999">
              <a:off x="7919271" y="1807352"/>
              <a:ext cx="312820" cy="374351"/>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9" name="Tekstvak 4" hidden="0"/>
            <p:cNvSpPr>
              <a:spLocks noAdjustHandles="0" noChangeArrowheads="0"/>
            </p:cNvSpPr>
            <p:nvPr isPhoto="0" userDrawn="0"/>
          </p:nvSpPr>
          <p:spPr bwMode="auto">
            <a:xfrm>
              <a:off x="9543560" y="4080554"/>
              <a:ext cx="2180156" cy="2400657"/>
            </a:xfrm>
            <a:prstGeom prst="rect">
              <a:avLst/>
            </a:prstGeom>
            <a:noFill/>
          </p:spPr>
          <p:txBody>
            <a:bodyPr wrap="square" rtlCol="0">
              <a:spAutoFit/>
            </a:bodyPr>
            <a:lstStyle/>
            <a:p>
              <a:pPr marL="171450" indent="-171450">
                <a:buFont typeface="Arial"/>
                <a:buChar char="•"/>
                <a:defRPr/>
              </a:pPr>
              <a:r>
                <a:rPr lang="en-GB" sz="1200">
                  <a:solidFill>
                    <a:srgbClr val="FF0000"/>
                  </a:solidFill>
                </a:rPr>
                <a:t>Learn to recognise patterns</a:t>
              </a:r>
              <a:endParaRPr/>
            </a:p>
            <a:p>
              <a:pPr marL="171450" indent="-171450">
                <a:buFont typeface="Arial"/>
                <a:buChar char="•"/>
                <a:defRPr/>
              </a:pPr>
              <a:r>
                <a:rPr lang="en-GB" sz="1200">
                  <a:solidFill>
                    <a:srgbClr val="FF0000"/>
                  </a:solidFill>
                </a:rPr>
                <a:t>Experiment with options for intervention.</a:t>
              </a:r>
              <a:endParaRPr/>
            </a:p>
            <a:p>
              <a:pPr marL="171450" indent="-171450">
                <a:buFont typeface="Arial"/>
                <a:buChar char="•"/>
                <a:defRPr/>
              </a:pPr>
              <a:r>
                <a:rPr lang="en-GB" sz="1200">
                  <a:solidFill>
                    <a:srgbClr val="FF0000"/>
                  </a:solidFill>
                </a:rPr>
                <a:t>Choose what fits you best.</a:t>
              </a:r>
              <a:endParaRPr/>
            </a:p>
            <a:p>
              <a:pPr marL="171450" indent="-171450">
                <a:buFont typeface="Arial"/>
                <a:buChar char="•"/>
                <a:defRPr/>
              </a:pPr>
              <a:r>
                <a:rPr lang="en-GB" sz="1200">
                  <a:solidFill>
                    <a:srgbClr val="FF0000"/>
                  </a:solidFill>
                </a:rPr>
                <a:t>Take your intuition seriously.</a:t>
              </a:r>
              <a:endParaRPr/>
            </a:p>
            <a:p>
              <a:pPr marL="171450" indent="-171450">
                <a:buFont typeface="Arial"/>
                <a:buChar char="•"/>
                <a:defRPr/>
              </a:pPr>
              <a:endParaRPr lang="en-GB" sz="1000">
                <a:solidFill>
                  <a:srgbClr val="FF0000"/>
                </a:solidFill>
              </a:endParaRPr>
            </a:p>
            <a:p>
              <a:pPr>
                <a:spcAft>
                  <a:spcPts val="600"/>
                </a:spcAft>
                <a:defRPr/>
              </a:pPr>
              <a:r>
                <a:rPr lang="en-GB" sz="1000" b="1"/>
                <a:t>We know much more than we think.</a:t>
              </a:r>
              <a:endParaRPr/>
            </a:p>
            <a:p>
              <a:pPr>
                <a:spcAft>
                  <a:spcPts val="600"/>
                </a:spcAft>
                <a:defRPr/>
              </a:pPr>
              <a:r>
                <a:rPr lang="en-GB" sz="1000"/>
                <a:t>We feel where things need attention and what needs to be done. Emotion is our indicator, and energy makes it concrete. </a:t>
              </a:r>
              <a:endParaRPr/>
            </a:p>
            <a:p>
              <a:pPr>
                <a:spcAft>
                  <a:spcPts val="600"/>
                </a:spcAft>
                <a:defRPr/>
              </a:pPr>
              <a:r>
                <a:rPr lang="en-GB" sz="1000"/>
                <a:t>It helps to give words to what we somehow already know.</a:t>
              </a:r>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hoek 1" hidden="0"/>
          <p:cNvSpPr/>
          <p:nvPr isPhoto="0" userDrawn="0"/>
        </p:nvSpPr>
        <p:spPr bwMode="auto">
          <a:xfrm>
            <a:off x="-26492" y="4759"/>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5" name="Afbeelding 2" hidden="0"/>
          <p:cNvPicPr>
            <a:picLocks noChangeAspect="1"/>
          </p:cNvPicPr>
          <p:nvPr isPhoto="0" userDrawn="0"/>
        </p:nvPicPr>
        <p:blipFill>
          <a:blip r:embed="rId2"/>
          <a:stretch/>
        </p:blipFill>
        <p:spPr bwMode="auto">
          <a:xfrm>
            <a:off x="-26492" y="127844"/>
            <a:ext cx="4381554" cy="1169022"/>
          </a:xfrm>
          <a:prstGeom prst="rect">
            <a:avLst/>
          </a:prstGeom>
        </p:spPr>
      </p:pic>
      <p:sp>
        <p:nvSpPr>
          <p:cNvPr id="6" name="Tekstvak 3" hidden="0"/>
          <p:cNvSpPr>
            <a:spLocks noAdjustHandles="0" noChangeArrowheads="0"/>
          </p:cNvSpPr>
          <p:nvPr isPhoto="0" userDrawn="0"/>
        </p:nvSpPr>
        <p:spPr bwMode="auto">
          <a:xfrm>
            <a:off x="566610" y="1344149"/>
            <a:ext cx="3046934" cy="523220"/>
          </a:xfrm>
          <a:prstGeom prst="rect">
            <a:avLst/>
          </a:prstGeom>
          <a:noFill/>
        </p:spPr>
        <p:txBody>
          <a:bodyPr wrap="square" rtlCol="0">
            <a:spAutoFit/>
          </a:bodyPr>
          <a:lstStyle/>
          <a:p>
            <a:pPr algn="ctr">
              <a:defRPr/>
            </a:pPr>
            <a:r>
              <a:rPr lang="en-GB" sz="1400" i="1">
                <a:solidFill>
                  <a:schemeClr val="accent6">
                    <a:lumMod val="50000"/>
                  </a:schemeClr>
                </a:solidFill>
              </a:rPr>
              <a:t>Fuelling competences of advisors in Multi-Actor innovation processes</a:t>
            </a:r>
            <a:endParaRPr/>
          </a:p>
        </p:txBody>
      </p:sp>
      <p:sp>
        <p:nvSpPr>
          <p:cNvPr id="7" name="Rechthoek 4" hidden="0"/>
          <p:cNvSpPr/>
          <p:nvPr isPhoto="0" userDrawn="0"/>
        </p:nvSpPr>
        <p:spPr bwMode="auto">
          <a:xfrm>
            <a:off x="412145" y="2262171"/>
            <a:ext cx="3355864" cy="523220"/>
          </a:xfrm>
          <a:prstGeom prst="rect">
            <a:avLst/>
          </a:prstGeom>
          <a:solidFill>
            <a:schemeClr val="accent6">
              <a:lumMod val="60000"/>
              <a:lumOff val="40000"/>
            </a:schemeClr>
          </a:solidFill>
        </p:spPr>
        <p:txBody>
          <a:bodyPr wrap="square" lIns="91440" tIns="45720" rIns="91440" bIns="45720">
            <a:spAutoFit/>
          </a:bodyPr>
          <a:lstStyle/>
          <a:p>
            <a:pPr algn="ctr">
              <a:defRPr/>
            </a:pPr>
            <a:r>
              <a:rPr lang="en-GB" sz="2800" b="1" cap="none" spc="0">
                <a:ln w="6600">
                  <a:solidFill>
                    <a:schemeClr val="accent2"/>
                  </a:solidFill>
                  <a:prstDash val="solid"/>
                </a:ln>
                <a:solidFill>
                  <a:srgbClr val="FFFFFF"/>
                </a:solidFill>
              </a:rPr>
              <a:t> Contents</a:t>
            </a:r>
            <a:endParaRPr/>
          </a:p>
        </p:txBody>
      </p:sp>
      <p:sp>
        <p:nvSpPr>
          <p:cNvPr id="8" name="Actieknop: Vooruit of Volgende 11" hidden="0">
            <a:hlinkClick r:id="rId3" action="ppaction://hlinksldjump" highlightClick="1"/>
          </p:cNvPr>
          <p:cNvSpPr/>
          <p:nvPr isPhoto="0" userDrawn="0"/>
        </p:nvSpPr>
        <p:spPr bwMode="auto">
          <a:xfrm>
            <a:off x="566610" y="4186897"/>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9" name="Tekstvak 12" hidden="0"/>
          <p:cNvSpPr>
            <a:spLocks noAdjustHandles="0" noChangeArrowheads="0"/>
          </p:cNvSpPr>
          <p:nvPr isPhoto="0" userDrawn="0"/>
        </p:nvSpPr>
        <p:spPr bwMode="auto">
          <a:xfrm>
            <a:off x="481262" y="3880524"/>
            <a:ext cx="1720516" cy="246221"/>
          </a:xfrm>
          <a:prstGeom prst="rect">
            <a:avLst/>
          </a:prstGeom>
          <a:noFill/>
        </p:spPr>
        <p:txBody>
          <a:bodyPr wrap="square" rtlCol="0">
            <a:spAutoFit/>
          </a:bodyPr>
          <a:lstStyle/>
          <a:p>
            <a:pPr>
              <a:defRPr/>
            </a:pPr>
            <a:r>
              <a:rPr lang="en-GB" sz="1000"/>
              <a:t>Use buttons to navigate:</a:t>
            </a:r>
            <a:endParaRPr/>
          </a:p>
        </p:txBody>
      </p:sp>
      <p:sp>
        <p:nvSpPr>
          <p:cNvPr id="10" name="Tekstvak 13" hidden="0"/>
          <p:cNvSpPr>
            <a:spLocks noAdjustHandles="0" noChangeArrowheads="0"/>
          </p:cNvSpPr>
          <p:nvPr isPhoto="0" userDrawn="0"/>
        </p:nvSpPr>
        <p:spPr bwMode="auto">
          <a:xfrm>
            <a:off x="887558" y="4186897"/>
            <a:ext cx="1720516" cy="246221"/>
          </a:xfrm>
          <a:prstGeom prst="rect">
            <a:avLst/>
          </a:prstGeom>
          <a:noFill/>
        </p:spPr>
        <p:txBody>
          <a:bodyPr wrap="square" rtlCol="0">
            <a:spAutoFit/>
          </a:bodyPr>
          <a:lstStyle/>
          <a:p>
            <a:pPr>
              <a:defRPr/>
            </a:pPr>
            <a:r>
              <a:rPr lang="en-GB" sz="1000"/>
              <a:t>Go further on this theme</a:t>
            </a:r>
            <a:endParaRPr/>
          </a:p>
        </p:txBody>
      </p:sp>
      <p:sp>
        <p:nvSpPr>
          <p:cNvPr id="11" name="Actieknop: Terug of Vorige 14" hidden="0">
            <a:hlinkClick r:id="" action="ppaction://hlinkshowjump?jump=previousslide" highlightClick="1"/>
          </p:cNvPr>
          <p:cNvSpPr/>
          <p:nvPr isPhoto="0" userDrawn="0"/>
        </p:nvSpPr>
        <p:spPr bwMode="auto">
          <a:xfrm>
            <a:off x="566610" y="4578016"/>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2" name="Tekstvak 15" hidden="0"/>
          <p:cNvSpPr>
            <a:spLocks noAdjustHandles="0" noChangeArrowheads="0"/>
          </p:cNvSpPr>
          <p:nvPr isPhoto="0" userDrawn="0"/>
        </p:nvSpPr>
        <p:spPr bwMode="auto">
          <a:xfrm>
            <a:off x="895685" y="4975657"/>
            <a:ext cx="1720516" cy="246221"/>
          </a:xfrm>
          <a:prstGeom prst="rect">
            <a:avLst/>
          </a:prstGeom>
          <a:noFill/>
        </p:spPr>
        <p:txBody>
          <a:bodyPr wrap="square" rtlCol="0">
            <a:spAutoFit/>
          </a:bodyPr>
          <a:lstStyle/>
          <a:p>
            <a:pPr>
              <a:defRPr/>
            </a:pPr>
            <a:r>
              <a:rPr lang="en-GB" sz="1000"/>
              <a:t>Return to contents</a:t>
            </a:r>
            <a:endParaRPr/>
          </a:p>
        </p:txBody>
      </p:sp>
      <p:sp>
        <p:nvSpPr>
          <p:cNvPr id="13" name="Actieknop: Startpagina 16" hidden="0"/>
          <p:cNvSpPr/>
          <p:nvPr isPhoto="0" userDrawn="0"/>
        </p:nvSpPr>
        <p:spPr bwMode="auto">
          <a:xfrm>
            <a:off x="562546" y="4975231"/>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4" name="Tekstvak 17" hidden="0"/>
          <p:cNvSpPr>
            <a:spLocks noAdjustHandles="0" noChangeArrowheads="0"/>
          </p:cNvSpPr>
          <p:nvPr isPhoto="0" userDrawn="0"/>
        </p:nvSpPr>
        <p:spPr bwMode="auto">
          <a:xfrm>
            <a:off x="896143" y="4596569"/>
            <a:ext cx="1720516" cy="246221"/>
          </a:xfrm>
          <a:prstGeom prst="rect">
            <a:avLst/>
          </a:prstGeom>
          <a:noFill/>
        </p:spPr>
        <p:txBody>
          <a:bodyPr wrap="square" rtlCol="0">
            <a:spAutoFit/>
          </a:bodyPr>
          <a:lstStyle/>
          <a:p>
            <a:pPr>
              <a:defRPr/>
            </a:pPr>
            <a:r>
              <a:rPr lang="en-GB" sz="1000"/>
              <a:t>Go back to previous slide</a:t>
            </a:r>
            <a:endParaRPr/>
          </a:p>
        </p:txBody>
      </p:sp>
      <p:sp>
        <p:nvSpPr>
          <p:cNvPr id="15" name="Actieknop: Startpagina 18" hidden="0"/>
          <p:cNvSpPr/>
          <p:nvPr isPhoto="0" userDrawn="0"/>
        </p:nvSpPr>
        <p:spPr bwMode="auto">
          <a:xfrm>
            <a:off x="481262" y="2310063"/>
            <a:ext cx="457201" cy="43313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6" name="Actieknop: Help 65" hidden="0"/>
          <p:cNvSpPr/>
          <p:nvPr isPhoto="0" userDrawn="0"/>
        </p:nvSpPr>
        <p:spPr bwMode="auto">
          <a:xfrm>
            <a:off x="574737" y="5365359"/>
            <a:ext cx="312820" cy="254027"/>
          </a:xfrm>
          <a:prstGeom prst="actionButtonHelp">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7" name="Tekstvak 66" hidden="0"/>
          <p:cNvSpPr>
            <a:spLocks noAdjustHandles="0" noChangeArrowheads="0"/>
          </p:cNvSpPr>
          <p:nvPr isPhoto="0" userDrawn="0"/>
        </p:nvSpPr>
        <p:spPr bwMode="auto">
          <a:xfrm>
            <a:off x="907761" y="5375563"/>
            <a:ext cx="1720516" cy="246221"/>
          </a:xfrm>
          <a:prstGeom prst="rect">
            <a:avLst/>
          </a:prstGeom>
          <a:noFill/>
        </p:spPr>
        <p:txBody>
          <a:bodyPr wrap="square" rtlCol="0">
            <a:spAutoFit/>
          </a:bodyPr>
          <a:lstStyle/>
          <a:p>
            <a:pPr>
              <a:defRPr/>
            </a:pPr>
            <a:r>
              <a:rPr lang="en-GB" sz="1000"/>
              <a:t>Find clarification</a:t>
            </a:r>
            <a:endParaRPr/>
          </a:p>
        </p:txBody>
      </p:sp>
      <p:sp>
        <p:nvSpPr>
          <p:cNvPr id="18" name="Tekstvak 5" hidden="0"/>
          <p:cNvSpPr>
            <a:spLocks noAdjustHandles="0" noChangeArrowheads="0"/>
          </p:cNvSpPr>
          <p:nvPr isPhoto="0" userDrawn="0"/>
        </p:nvSpPr>
        <p:spPr bwMode="auto">
          <a:xfrm>
            <a:off x="4355062" y="319676"/>
            <a:ext cx="2282805" cy="6971139"/>
          </a:xfrm>
          <a:prstGeom prst="rect">
            <a:avLst/>
          </a:prstGeom>
          <a:noFill/>
        </p:spPr>
        <p:txBody>
          <a:bodyPr wrap="square" rtlCol="0">
            <a:spAutoFit/>
          </a:bodyPr>
          <a:lstStyle/>
          <a:p>
            <a:pPr>
              <a:defRPr/>
            </a:pPr>
            <a:r>
              <a:rPr lang="en-GB" sz="1100" b="1" u="sng">
                <a:solidFill>
                  <a:schemeClr val="accent6">
                    <a:lumMod val="75000"/>
                  </a:schemeClr>
                </a:solidFill>
                <a:hlinkClick r:id="rId4" action="ppaction://hlinksldjump" tooltip=""/>
              </a:rPr>
              <a:t>Home page</a:t>
            </a:r>
            <a:endParaRPr lang="en-GB" sz="1100" b="1">
              <a:solidFill>
                <a:schemeClr val="accent6">
                  <a:lumMod val="75000"/>
                </a:schemeClr>
              </a:solidFill>
            </a:endParaRPr>
          </a:p>
          <a:p>
            <a:pPr>
              <a:defRPr/>
            </a:pPr>
            <a:r>
              <a:rPr lang="en-GB" sz="1000" u="sng">
                <a:hlinkClick r:id="rId5" action="ppaction://hlinksldjump" tooltip=""/>
              </a:rPr>
              <a:t>Contents</a:t>
            </a:r>
            <a:endParaRPr lang="en-GB" sz="1000"/>
          </a:p>
          <a:p>
            <a:pPr>
              <a:defRPr/>
            </a:pPr>
            <a:r>
              <a:rPr lang="en-GB" sz="1000"/>
              <a:t>What’s new?</a:t>
            </a:r>
            <a:endParaRPr/>
          </a:p>
          <a:p>
            <a:pPr>
              <a:defRPr/>
            </a:pPr>
            <a:r>
              <a:rPr lang="en-GB" sz="1000" u="sng">
                <a:hlinkClick r:id="rId6" action="ppaction://hlinksldjump" tooltip=""/>
              </a:rPr>
              <a:t>Entry advisors</a:t>
            </a:r>
            <a:endParaRPr lang="en-GB" sz="1000"/>
          </a:p>
          <a:p>
            <a:pPr>
              <a:defRPr/>
            </a:pPr>
            <a:r>
              <a:rPr lang="en-GB" sz="1000" u="sng">
                <a:hlinkClick r:id="rId7" action="ppaction://hlinksldjump" tooltip=""/>
              </a:rPr>
              <a:t>Entry trainers</a:t>
            </a:r>
            <a:endParaRPr lang="en-GB" sz="1000"/>
          </a:p>
          <a:p>
            <a:pPr>
              <a:defRPr/>
            </a:pPr>
            <a:r>
              <a:rPr lang="en-GB" sz="1000" u="sng">
                <a:hlinkClick r:id="rId8" action="ppaction://hlinksldjump" tooltip=""/>
              </a:rPr>
              <a:t>Entry enablers</a:t>
            </a:r>
            <a:endParaRPr lang="en-GB" sz="1000"/>
          </a:p>
          <a:p>
            <a:pPr>
              <a:defRPr/>
            </a:pPr>
            <a:endParaRPr lang="en-GB" sz="1000"/>
          </a:p>
          <a:p>
            <a:pPr>
              <a:defRPr/>
            </a:pPr>
            <a:r>
              <a:rPr lang="en-GB" sz="1100" b="1">
                <a:solidFill>
                  <a:schemeClr val="accent6">
                    <a:lumMod val="75000"/>
                  </a:schemeClr>
                </a:solidFill>
              </a:rPr>
              <a:t>Terminology</a:t>
            </a:r>
            <a:endParaRPr/>
          </a:p>
          <a:p>
            <a:pPr>
              <a:defRPr/>
            </a:pPr>
            <a:r>
              <a:rPr lang="en-GB" sz="1000" u="sng">
                <a:hlinkClick r:id="rId9" action="ppaction://hlinksldjump" tooltip=""/>
              </a:rPr>
              <a:t>Fuelling competences</a:t>
            </a:r>
            <a:endParaRPr lang="en-GB" sz="1000"/>
          </a:p>
          <a:p>
            <a:pPr>
              <a:defRPr/>
            </a:pPr>
            <a:r>
              <a:rPr lang="en-GB" sz="1000" u="sng">
                <a:hlinkClick r:id="rId10" action="ppaction://hlinksldjump" tooltip=""/>
              </a:rPr>
              <a:t>Advisors</a:t>
            </a:r>
            <a:endParaRPr lang="en-GB" sz="1000"/>
          </a:p>
          <a:p>
            <a:pPr>
              <a:defRPr/>
            </a:pPr>
            <a:r>
              <a:rPr lang="en-GB" sz="1000" u="sng">
                <a:hlinkClick r:id="rId11" action="ppaction://hlinksldjump" tooltip=""/>
              </a:rPr>
              <a:t>Trainers and coaches</a:t>
            </a:r>
            <a:endParaRPr lang="en-GB" sz="1000"/>
          </a:p>
          <a:p>
            <a:pPr>
              <a:defRPr/>
            </a:pPr>
            <a:r>
              <a:rPr lang="en-GB" sz="1000" u="sng">
                <a:hlinkClick r:id="rId12" action="ppaction://hlinksldjump" tooltip=""/>
              </a:rPr>
              <a:t>Enablers</a:t>
            </a:r>
            <a:endParaRPr lang="en-GB" sz="1000"/>
          </a:p>
          <a:p>
            <a:pPr>
              <a:defRPr/>
            </a:pPr>
            <a:endParaRPr lang="en-GB" sz="1000"/>
          </a:p>
          <a:p>
            <a:pPr>
              <a:defRPr/>
            </a:pPr>
            <a:r>
              <a:rPr lang="en-GB" sz="1100" b="1">
                <a:solidFill>
                  <a:schemeClr val="accent6">
                    <a:lumMod val="75000"/>
                  </a:schemeClr>
                </a:solidFill>
              </a:rPr>
              <a:t>Context</a:t>
            </a:r>
            <a:endParaRPr/>
          </a:p>
          <a:p>
            <a:pPr>
              <a:defRPr/>
            </a:pPr>
            <a:r>
              <a:rPr lang="en-GB" sz="1000" u="sng">
                <a:hlinkClick r:id="rId13" action="ppaction://hlinksldjump" tooltip=""/>
              </a:rPr>
              <a:t>The i2connect project</a:t>
            </a:r>
            <a:endParaRPr/>
          </a:p>
          <a:p>
            <a:pPr>
              <a:defRPr/>
            </a:pPr>
            <a:r>
              <a:rPr lang="en-GB" sz="1000" u="sng">
                <a:hlinkClick r:id="rId13" action="ppaction://hlinksldjump" tooltip=""/>
              </a:rPr>
              <a:t>What is AKIS</a:t>
            </a:r>
            <a:r>
              <a:rPr lang="en-GB" sz="1000"/>
              <a:t>?</a:t>
            </a:r>
            <a:endParaRPr/>
          </a:p>
          <a:p>
            <a:pPr>
              <a:defRPr/>
            </a:pPr>
            <a:endParaRPr lang="en-GB" sz="1100" b="1">
              <a:solidFill>
                <a:schemeClr val="accent6">
                  <a:lumMod val="75000"/>
                </a:schemeClr>
              </a:solidFill>
            </a:endParaRPr>
          </a:p>
          <a:p>
            <a:pPr>
              <a:defRPr/>
            </a:pPr>
            <a:r>
              <a:rPr lang="en-GB" sz="1100" b="1">
                <a:solidFill>
                  <a:schemeClr val="accent6">
                    <a:lumMod val="75000"/>
                  </a:schemeClr>
                </a:solidFill>
              </a:rPr>
              <a:t>Interactive innovation</a:t>
            </a:r>
            <a:endParaRPr/>
          </a:p>
          <a:p>
            <a:pPr>
              <a:defRPr/>
            </a:pPr>
            <a:r>
              <a:rPr lang="en-GB" sz="1000" u="sng">
                <a:hlinkClick r:id="rId14" action="ppaction://hlinksldjump" tooltip=""/>
              </a:rPr>
              <a:t>Interactive innovation processes</a:t>
            </a:r>
            <a:endParaRPr lang="en-GB" sz="1000"/>
          </a:p>
          <a:p>
            <a:pPr>
              <a:defRPr/>
            </a:pPr>
            <a:r>
              <a:rPr lang="en-GB" sz="1000" u="sng">
                <a:hlinkClick r:id="rId15" action="ppaction://hlinksldjump" tooltip=""/>
              </a:rPr>
              <a:t>Interactive innovation</a:t>
            </a:r>
            <a:endParaRPr lang="en-GB" sz="1000"/>
          </a:p>
          <a:p>
            <a:pPr>
              <a:defRPr/>
            </a:pPr>
            <a:r>
              <a:rPr lang="en-GB" sz="1000" u="sng">
                <a:hlinkClick r:id="rId16" action="ppaction://hlinksldjump" tooltip=""/>
              </a:rPr>
              <a:t>Complicated and complex systems</a:t>
            </a:r>
            <a:endParaRPr lang="en-GB" sz="1000"/>
          </a:p>
          <a:p>
            <a:pPr>
              <a:defRPr/>
            </a:pPr>
            <a:r>
              <a:rPr lang="en-GB" sz="1000" u="sng">
                <a:hlinkClick r:id="rId17" action="ppaction://hlinksldjump" tooltip=""/>
              </a:rPr>
              <a:t>Vital Space</a:t>
            </a:r>
            <a:endParaRPr lang="en-GB" sz="1000"/>
          </a:p>
          <a:p>
            <a:pPr>
              <a:defRPr/>
            </a:pPr>
            <a:r>
              <a:rPr lang="en-GB" sz="1000" u="sng">
                <a:hlinkClick r:id="rId18" action="ppaction://hlinksldjump" tooltip=""/>
              </a:rPr>
              <a:t>Typology of advisor’s roles</a:t>
            </a:r>
            <a:endParaRPr lang="en-GB" sz="1000"/>
          </a:p>
          <a:p>
            <a:pPr>
              <a:defRPr/>
            </a:pPr>
            <a:r>
              <a:rPr lang="en-GB" sz="1000" u="sng">
                <a:hlinkClick r:id="rId19" action="ppaction://hlinksldjump" tooltip=""/>
              </a:rPr>
              <a:t>When is interactive innovation useful?</a:t>
            </a:r>
            <a:endParaRPr lang="en-GB" sz="1000"/>
          </a:p>
          <a:p>
            <a:pPr>
              <a:defRPr/>
            </a:pPr>
            <a:r>
              <a:rPr lang="en-GB" sz="1000" u="sng">
                <a:hlinkClick r:id="rId20" action="ppaction://hlinksldjump" tooltip=""/>
              </a:rPr>
              <a:t>Levels of learning</a:t>
            </a:r>
            <a:r>
              <a:rPr lang="en-GB" sz="1000" u="sng"/>
              <a:t> in society</a:t>
            </a:r>
            <a:endParaRPr/>
          </a:p>
          <a:p>
            <a:pPr>
              <a:defRPr/>
            </a:pPr>
            <a:r>
              <a:rPr lang="en-GB" sz="1000" u="sng">
                <a:hlinkClick r:id="rId21" action="ppaction://hlinksldjump" tooltip=""/>
              </a:rPr>
              <a:t>Facilitation in interactive processes</a:t>
            </a:r>
            <a:endParaRPr lang="en-GB" sz="1000"/>
          </a:p>
          <a:p>
            <a:pPr>
              <a:defRPr/>
            </a:pPr>
            <a:r>
              <a:rPr lang="en-GB" sz="1000" u="sng">
                <a:hlinkClick r:id="rId21" action="ppaction://hlinksldjump" tooltip=""/>
              </a:rPr>
              <a:t>Projects versus discovery journeys</a:t>
            </a:r>
            <a:endParaRPr lang="en-GB" sz="1000"/>
          </a:p>
          <a:p>
            <a:pPr>
              <a:defRPr/>
            </a:pPr>
            <a:endParaRPr lang="en-GB" sz="1000"/>
          </a:p>
          <a:p>
            <a:pPr>
              <a:defRPr/>
            </a:pPr>
            <a:r>
              <a:rPr lang="en-GB" sz="1100" b="1" u="sng">
                <a:solidFill>
                  <a:schemeClr val="accent6">
                    <a:lumMod val="75000"/>
                  </a:schemeClr>
                </a:solidFill>
                <a:hlinkClick r:id="rId22" action="ppaction://hlinksldjump" tooltip=""/>
              </a:rPr>
              <a:t>Training and coaching in i2connect</a:t>
            </a:r>
            <a:endParaRPr lang="en-GB" sz="1100" b="1">
              <a:solidFill>
                <a:schemeClr val="accent6">
                  <a:lumMod val="75000"/>
                </a:schemeClr>
              </a:solidFill>
            </a:endParaRPr>
          </a:p>
          <a:p>
            <a:pPr>
              <a:defRPr/>
            </a:pPr>
            <a:r>
              <a:rPr lang="en-GB" sz="1000" u="sng">
                <a:hlinkClick r:id="rId23" action="ppaction://hlinksldjump" tooltip=""/>
              </a:rPr>
              <a:t>What is my job as a trainer?</a:t>
            </a:r>
            <a:endParaRPr lang="en-GB" sz="1000"/>
          </a:p>
          <a:p>
            <a:pPr>
              <a:defRPr/>
            </a:pPr>
            <a:r>
              <a:rPr lang="en-GB" sz="1000" u="sng">
                <a:hlinkClick r:id="rId24" action="ppaction://hlinksldjump" tooltip=""/>
              </a:rPr>
              <a:t>Training Contents</a:t>
            </a:r>
            <a:endParaRPr lang="en-GB" sz="1000" u="sng"/>
          </a:p>
          <a:p>
            <a:pPr>
              <a:defRPr/>
            </a:pPr>
            <a:r>
              <a:rPr lang="en-GB" sz="1000" u="sng">
                <a:hlinkClick r:id="rId25" action="ppaction://hlinksldjump" tooltip=""/>
              </a:rPr>
              <a:t>Communication guidelines</a:t>
            </a:r>
            <a:endParaRPr lang="en-GB" sz="1000"/>
          </a:p>
          <a:p>
            <a:pPr>
              <a:defRPr/>
            </a:pPr>
            <a:r>
              <a:rPr lang="en-GB" sz="1000" u="sng">
                <a:hlinkClick r:id="rId26" action="ppaction://hlinksldjump" tooltip=""/>
              </a:rPr>
              <a:t>Cross visits</a:t>
            </a:r>
            <a:endParaRPr lang="en-GB" sz="1000"/>
          </a:p>
          <a:p>
            <a:pPr>
              <a:defRPr/>
            </a:pPr>
            <a:r>
              <a:rPr lang="en-GB" sz="1000" u="sng">
                <a:hlinkClick r:id="rId27" action="ppaction://hlinksldjump" tooltip=""/>
              </a:rPr>
              <a:t>Pilot projects</a:t>
            </a:r>
            <a:endParaRPr lang="en-GB" sz="1000"/>
          </a:p>
          <a:p>
            <a:pPr>
              <a:defRPr/>
            </a:pPr>
            <a:endParaRPr lang="en-GB" sz="1000"/>
          </a:p>
          <a:p>
            <a:pPr>
              <a:defRPr/>
            </a:pPr>
            <a:r>
              <a:rPr lang="en-GB" sz="1100" b="1">
                <a:solidFill>
                  <a:schemeClr val="accent6">
                    <a:lumMod val="75000"/>
                  </a:schemeClr>
                </a:solidFill>
              </a:rPr>
              <a:t>Theory on co-creation</a:t>
            </a:r>
            <a:endParaRPr/>
          </a:p>
          <a:p>
            <a:pPr>
              <a:defRPr/>
            </a:pPr>
            <a:r>
              <a:rPr lang="en-GB" sz="1000" u="sng">
                <a:hlinkClick r:id="rId28" action="ppaction://hlinksldjump" tooltip=""/>
              </a:rPr>
              <a:t>Three modes of communication</a:t>
            </a:r>
            <a:endParaRPr lang="en-GB" sz="1000"/>
          </a:p>
          <a:p>
            <a:pPr>
              <a:defRPr/>
            </a:pPr>
            <a:r>
              <a:rPr lang="en-GB" sz="1000" u="sng">
                <a:hlinkClick r:id="rId29" action="ppaction://hlinksldjump" tooltip=""/>
              </a:rPr>
              <a:t>Warm and cold processes</a:t>
            </a:r>
            <a:endParaRPr lang="en-GB" sz="1000"/>
          </a:p>
          <a:p>
            <a:pPr>
              <a:defRPr/>
            </a:pPr>
            <a:r>
              <a:rPr lang="en-GB" sz="1000" u="sng">
                <a:hlinkClick r:id="rId30" action="ppaction://hlinksldjump" tooltip=""/>
              </a:rPr>
              <a:t>The Contract Triangle</a:t>
            </a:r>
            <a:endParaRPr lang="en-GB" sz="1000"/>
          </a:p>
          <a:p>
            <a:pPr>
              <a:defRPr/>
            </a:pPr>
            <a:r>
              <a:rPr lang="en-GB" sz="1000" u="sng">
                <a:hlinkClick r:id="rId31" action="ppaction://hlinksldjump" tooltip=""/>
              </a:rPr>
              <a:t>The Facilitation Triangle</a:t>
            </a:r>
            <a:endParaRPr lang="en-GB" sz="1000"/>
          </a:p>
          <a:p>
            <a:pPr>
              <a:defRPr/>
            </a:pPr>
            <a:endParaRPr lang="en-GB" sz="1000"/>
          </a:p>
          <a:p>
            <a:pPr>
              <a:defRPr/>
            </a:pPr>
            <a:endParaRPr lang="en-GB" sz="1000"/>
          </a:p>
          <a:p>
            <a:pPr>
              <a:defRPr/>
            </a:pPr>
            <a:endParaRPr lang="en-GB" sz="1000"/>
          </a:p>
          <a:p>
            <a:pPr>
              <a:defRPr/>
            </a:pPr>
            <a:endParaRPr lang="en-GB" sz="1000"/>
          </a:p>
        </p:txBody>
      </p:sp>
      <p:sp>
        <p:nvSpPr>
          <p:cNvPr id="19" name="Rechthoek 20" hidden="0"/>
          <p:cNvSpPr/>
          <p:nvPr isPhoto="0" userDrawn="0"/>
        </p:nvSpPr>
        <p:spPr bwMode="auto">
          <a:xfrm>
            <a:off x="6854914" y="0"/>
            <a:ext cx="29065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0" name="Rechthoek 21" hidden="0"/>
          <p:cNvSpPr/>
          <p:nvPr isPhoto="0" userDrawn="0"/>
        </p:nvSpPr>
        <p:spPr bwMode="auto">
          <a:xfrm>
            <a:off x="9628039" y="0"/>
            <a:ext cx="29065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1" name="Rechthoek 22" hidden="0"/>
          <p:cNvSpPr/>
          <p:nvPr isPhoto="0" userDrawn="0"/>
        </p:nvSpPr>
        <p:spPr bwMode="auto">
          <a:xfrm>
            <a:off x="11899684" y="0"/>
            <a:ext cx="29065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2" name="Tekstvak 23" hidden="0"/>
          <p:cNvSpPr>
            <a:spLocks noAdjustHandles="0" noChangeArrowheads="0"/>
          </p:cNvSpPr>
          <p:nvPr isPhoto="0" userDrawn="0"/>
        </p:nvSpPr>
        <p:spPr bwMode="auto">
          <a:xfrm>
            <a:off x="7362614" y="319675"/>
            <a:ext cx="2282805" cy="4462760"/>
          </a:xfrm>
          <a:prstGeom prst="rect">
            <a:avLst/>
          </a:prstGeom>
          <a:noFill/>
        </p:spPr>
        <p:txBody>
          <a:bodyPr wrap="square" rtlCol="0">
            <a:spAutoFit/>
          </a:bodyPr>
          <a:lstStyle/>
          <a:p>
            <a:pPr>
              <a:defRPr/>
            </a:pPr>
            <a:r>
              <a:rPr lang="en-GB" sz="1100" b="1" u="sng">
                <a:solidFill>
                  <a:schemeClr val="accent6">
                    <a:lumMod val="75000"/>
                  </a:schemeClr>
                </a:solidFill>
                <a:hlinkClick r:id="rId32" action="ppaction://hlinksldjump" tooltip=""/>
              </a:rPr>
              <a:t>Tools for </a:t>
            </a:r>
            <a:r>
              <a:rPr lang="en-GB" sz="1100" b="1" u="sng">
                <a:solidFill>
                  <a:schemeClr val="accent6">
                    <a:lumMod val="75000"/>
                  </a:schemeClr>
                </a:solidFill>
              </a:rPr>
              <a:t>diagnosis</a:t>
            </a:r>
            <a:endParaRPr/>
          </a:p>
          <a:p>
            <a:pPr>
              <a:defRPr/>
            </a:pPr>
            <a:r>
              <a:rPr lang="en-GB" sz="1000" u="sng">
                <a:hlinkClick r:id="rId33" action="ppaction://hlinksldjump" tooltip=""/>
              </a:rPr>
              <a:t>The Spiral of Innovations</a:t>
            </a:r>
            <a:endParaRPr lang="en-GB" sz="1000"/>
          </a:p>
          <a:p>
            <a:pPr>
              <a:defRPr/>
            </a:pPr>
            <a:r>
              <a:rPr lang="en-GB" sz="1000" u="sng">
                <a:hlinkClick r:id="rId3" action="ppaction://hlinksldjump" tooltip=""/>
              </a:rPr>
              <a:t>The Circle of Coherence</a:t>
            </a:r>
            <a:endParaRPr lang="en-GB" sz="1000"/>
          </a:p>
          <a:p>
            <a:pPr>
              <a:defRPr/>
            </a:pPr>
            <a:r>
              <a:rPr lang="en-GB" sz="1000" u="sng">
                <a:hlinkClick r:id="rId34" action="ppaction://hlinksldjump" tooltip=""/>
              </a:rPr>
              <a:t>The Network Analysis</a:t>
            </a:r>
            <a:endParaRPr lang="en-GB" sz="1000"/>
          </a:p>
          <a:p>
            <a:pPr>
              <a:defRPr/>
            </a:pPr>
            <a:r>
              <a:rPr lang="en-GB" sz="1000" u="sng">
                <a:hlinkClick r:id="rId35" action="ppaction://hlinksldjump" tooltip=""/>
              </a:rPr>
              <a:t>The Eco Analysis</a:t>
            </a:r>
            <a:endParaRPr lang="en-GB" sz="1000"/>
          </a:p>
          <a:p>
            <a:pPr>
              <a:defRPr/>
            </a:pPr>
            <a:r>
              <a:rPr lang="en-GB" sz="1000" u="sng">
                <a:hlinkClick r:id="rId36" action="ppaction://hlinksldjump" tooltip=""/>
              </a:rPr>
              <a:t>The Triangle of Co-Creation</a:t>
            </a:r>
            <a:endParaRPr lang="en-GB" sz="1000"/>
          </a:p>
          <a:p>
            <a:pPr>
              <a:defRPr/>
            </a:pPr>
            <a:endParaRPr lang="en-GB" sz="1000" b="1">
              <a:solidFill>
                <a:schemeClr val="accent6">
                  <a:lumMod val="75000"/>
                </a:schemeClr>
              </a:solidFill>
            </a:endParaRPr>
          </a:p>
          <a:p>
            <a:pPr>
              <a:defRPr/>
            </a:pPr>
            <a:r>
              <a:rPr lang="en-GB" sz="1100" b="1">
                <a:solidFill>
                  <a:schemeClr val="accent6">
                    <a:lumMod val="75000"/>
                  </a:schemeClr>
                </a:solidFill>
              </a:rPr>
              <a:t>Coaching</a:t>
            </a:r>
            <a:endParaRPr/>
          </a:p>
          <a:p>
            <a:pPr>
              <a:defRPr/>
            </a:pPr>
            <a:r>
              <a:rPr lang="en-GB" sz="1000" u="sng">
                <a:hlinkClick r:id="rId37" action="ppaction://hlinksldjump" tooltip=""/>
              </a:rPr>
              <a:t>Guideline for peer coaching (1)</a:t>
            </a:r>
            <a:endParaRPr lang="en-GB" sz="1000"/>
          </a:p>
          <a:p>
            <a:pPr>
              <a:defRPr/>
            </a:pPr>
            <a:r>
              <a:rPr lang="en-GB" sz="1000" u="sng">
                <a:hlinkClick r:id="rId38" action="ppaction://hlinksldjump" tooltip=""/>
              </a:rPr>
              <a:t>Guideline for peer consultation</a:t>
            </a:r>
            <a:r>
              <a:rPr lang="en-GB" sz="1000"/>
              <a:t> (2)</a:t>
            </a:r>
            <a:endParaRPr/>
          </a:p>
          <a:p>
            <a:pPr>
              <a:defRPr/>
            </a:pPr>
            <a:r>
              <a:rPr lang="en-GB" sz="1000" u="sng">
                <a:hlinkClick r:id="rId39" action="ppaction://hlinksldjump" tooltip=""/>
              </a:rPr>
              <a:t>Story telling</a:t>
            </a:r>
            <a:endParaRPr lang="en-GB" sz="1000"/>
          </a:p>
          <a:p>
            <a:pPr>
              <a:defRPr/>
            </a:pPr>
            <a:endParaRPr lang="en-GB" sz="1000" b="1">
              <a:solidFill>
                <a:schemeClr val="accent6">
                  <a:lumMod val="75000"/>
                </a:schemeClr>
              </a:solidFill>
            </a:endParaRPr>
          </a:p>
          <a:p>
            <a:pPr>
              <a:defRPr/>
            </a:pPr>
            <a:r>
              <a:rPr lang="en-GB" sz="1100" b="1">
                <a:solidFill>
                  <a:schemeClr val="accent6">
                    <a:lumMod val="75000"/>
                  </a:schemeClr>
                </a:solidFill>
              </a:rPr>
              <a:t>Methods for training</a:t>
            </a:r>
            <a:endParaRPr/>
          </a:p>
          <a:p>
            <a:pPr>
              <a:defRPr/>
            </a:pPr>
            <a:r>
              <a:rPr lang="en-GB" sz="1000" u="sng">
                <a:hlinkClick r:id="rId40" action="ppaction://hlinksldjump" tooltip=""/>
              </a:rPr>
              <a:t>The diamond model</a:t>
            </a:r>
            <a:endParaRPr lang="en-GB" sz="1000"/>
          </a:p>
          <a:p>
            <a:pPr>
              <a:defRPr/>
            </a:pPr>
            <a:r>
              <a:rPr lang="en-GB" sz="1000"/>
              <a:t>The Fishbowl</a:t>
            </a:r>
            <a:endParaRPr/>
          </a:p>
          <a:p>
            <a:pPr>
              <a:defRPr/>
            </a:pPr>
            <a:r>
              <a:rPr lang="en-GB" sz="1000"/>
              <a:t>The World Café</a:t>
            </a:r>
            <a:endParaRPr/>
          </a:p>
          <a:p>
            <a:pPr>
              <a:defRPr/>
            </a:pPr>
            <a:r>
              <a:rPr lang="en-GB" sz="1000"/>
              <a:t>Ice brakers</a:t>
            </a:r>
            <a:endParaRPr/>
          </a:p>
          <a:p>
            <a:pPr>
              <a:defRPr/>
            </a:pPr>
            <a:endParaRPr lang="en-GB" sz="1000" b="1">
              <a:solidFill>
                <a:schemeClr val="accent6">
                  <a:lumMod val="75000"/>
                </a:schemeClr>
              </a:solidFill>
            </a:endParaRPr>
          </a:p>
          <a:p>
            <a:pPr>
              <a:defRPr/>
            </a:pPr>
            <a:r>
              <a:rPr lang="en-GB" sz="1100" b="1">
                <a:solidFill>
                  <a:schemeClr val="accent6">
                    <a:lumMod val="75000"/>
                  </a:schemeClr>
                </a:solidFill>
              </a:rPr>
              <a:t>Management</a:t>
            </a:r>
            <a:endParaRPr/>
          </a:p>
          <a:p>
            <a:pPr>
              <a:defRPr/>
            </a:pPr>
            <a:r>
              <a:rPr lang="en-GB" sz="1000" u="sng">
                <a:hlinkClick r:id="rId41" action="ppaction://hlinksldjump" tooltip=""/>
              </a:rPr>
              <a:t>Mindmap</a:t>
            </a:r>
            <a:r>
              <a:rPr lang="en-GB" sz="1000" u="sng">
                <a:hlinkClick r:id="rId41" action="ppaction://hlinksldjump" tooltip=""/>
              </a:rPr>
              <a:t> of aspects to think of</a:t>
            </a:r>
            <a:endParaRPr lang="en-GB" sz="1000"/>
          </a:p>
          <a:p>
            <a:pPr>
              <a:defRPr/>
            </a:pPr>
            <a:endParaRPr lang="en-GB" sz="1000" b="1">
              <a:solidFill>
                <a:schemeClr val="accent6">
                  <a:lumMod val="75000"/>
                </a:schemeClr>
              </a:solidFill>
            </a:endParaRPr>
          </a:p>
          <a:p>
            <a:pPr>
              <a:defRPr/>
            </a:pPr>
            <a:r>
              <a:rPr lang="en-GB" sz="1000" b="1">
                <a:solidFill>
                  <a:schemeClr val="accent6">
                    <a:lumMod val="75000"/>
                  </a:schemeClr>
                </a:solidFill>
              </a:rPr>
              <a:t>Methods for monitoring and evaluation</a:t>
            </a:r>
            <a:endParaRPr/>
          </a:p>
          <a:p>
            <a:pPr>
              <a:defRPr/>
            </a:pPr>
            <a:r>
              <a:rPr lang="en-GB" sz="1000" u="sng">
                <a:hlinkClick r:id="rId42" action="ppaction://hlinksldjump" tooltip=""/>
              </a:rPr>
              <a:t>Good practices prompt card</a:t>
            </a:r>
            <a:endParaRPr lang="en-GB" sz="1000"/>
          </a:p>
          <a:p>
            <a:pPr>
              <a:defRPr/>
            </a:pPr>
            <a:r>
              <a:rPr lang="en-GB" sz="1000" u="sng">
                <a:hlinkClick r:id="rId43" action="ppaction://hlinksldjump" tooltip=""/>
              </a:rPr>
              <a:t>Become a reflexive partner</a:t>
            </a:r>
            <a:endParaRPr lang="en-GB" sz="1000"/>
          </a:p>
          <a:p>
            <a:pPr>
              <a:defRPr/>
            </a:pPr>
            <a:r>
              <a:rPr lang="en-GB" sz="1000" u="sng">
                <a:hlinkClick r:id="rId44" action="ppaction://hlinksldjump" tooltip=""/>
              </a:rPr>
              <a:t>Feedback: Pearls, Puzzles and Proposals</a:t>
            </a:r>
            <a:endParaRPr lang="en-GB" sz="1000"/>
          </a:p>
          <a:p>
            <a:pPr>
              <a:defRPr/>
            </a:pPr>
            <a:r>
              <a:rPr lang="en-GB" sz="1000" u="sng">
                <a:hlinkClick r:id="rId45" action="ppaction://hlinksldjump" tooltip=""/>
              </a:rPr>
              <a:t>The Energy Time Line Method</a:t>
            </a:r>
            <a:endParaRPr lang="en-GB" sz="1000"/>
          </a:p>
          <a:p>
            <a:pPr>
              <a:defRPr/>
            </a:pPr>
            <a:r>
              <a:rPr lang="en-GB" sz="1000" u="sng">
                <a:hlinkClick r:id="rId46" action="ppaction://hlinksldjump" tooltip=""/>
              </a:rPr>
              <a:t>The Learning History</a:t>
            </a:r>
            <a:endParaRPr lang="en-GB" sz="1000"/>
          </a:p>
          <a:p>
            <a:pPr>
              <a:defRPr/>
            </a:pPr>
            <a:endParaRPr lang="en-GB" sz="1000"/>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23" hidden="0"/>
          <p:cNvGrpSpPr/>
          <p:nvPr isPhoto="0" userDrawn="0"/>
        </p:nvGrpSpPr>
        <p:grpSpPr bwMode="auto">
          <a:xfrm>
            <a:off x="0" y="0"/>
            <a:ext cx="12079193" cy="6858000"/>
            <a:chOff x="0" y="0"/>
            <a:chExt cx="12079193" cy="6858000"/>
          </a:xfrm>
        </p:grpSpPr>
        <p:sp>
          <p:nvSpPr>
            <p:cNvPr id="5" name="Rechthoek 9" hidden="0"/>
            <p:cNvSpPr/>
            <p:nvPr isPhoto="0" userDrawn="0"/>
          </p:nvSpPr>
          <p:spPr bwMode="auto">
            <a:xfrm>
              <a:off x="36891" y="0"/>
              <a:ext cx="4108281" cy="6858000"/>
            </a:xfrm>
            <a:prstGeom prst="rect">
              <a:avLst/>
            </a:prstGeom>
            <a:solidFill>
              <a:srgbClr val="F0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6" name="Afbeelding 1" hidden="0"/>
            <p:cNvPicPr>
              <a:picLocks noChangeAspect="1"/>
            </p:cNvPicPr>
            <p:nvPr isPhoto="0" userDrawn="0"/>
          </p:nvPicPr>
          <p:blipFill>
            <a:blip r:embed="rId2"/>
            <a:stretch/>
          </p:blipFill>
          <p:spPr bwMode="auto">
            <a:xfrm>
              <a:off x="0" y="0"/>
              <a:ext cx="1849276" cy="493396"/>
            </a:xfrm>
            <a:prstGeom prst="rect">
              <a:avLst/>
            </a:prstGeom>
          </p:spPr>
        </p:pic>
        <p:sp>
          <p:nvSpPr>
            <p:cNvPr id="7" name="Actieknop: Startpagina 6" hidden="0">
              <a:hlinkClick r:id="rId3" action="ppaction://hlinksldjump" highlightClick="1"/>
            </p:cNvPr>
            <p:cNvSpPr/>
            <p:nvPr isPhoto="0" userDrawn="0"/>
          </p:nvSpPr>
          <p:spPr bwMode="auto">
            <a:xfrm>
              <a:off x="247773" y="683081"/>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Actieknop: Terug of Vorige 10" hidden="0">
              <a:hlinkClick r:id="" action="ppaction://hlinkshowjump?jump=firstslide" highlightClick="1"/>
            </p:cNvPr>
            <p:cNvSpPr/>
            <p:nvPr isPhoto="0" userDrawn="0"/>
          </p:nvSpPr>
          <p:spPr bwMode="auto">
            <a:xfrm>
              <a:off x="255900" y="1068160"/>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Tekstvak 22" hidden="0"/>
            <p:cNvSpPr>
              <a:spLocks noAdjustHandles="0" noChangeArrowheads="0"/>
            </p:cNvSpPr>
            <p:nvPr isPhoto="0" userDrawn="0"/>
          </p:nvSpPr>
          <p:spPr bwMode="auto">
            <a:xfrm>
              <a:off x="247773" y="1696757"/>
              <a:ext cx="3669767" cy="369332"/>
            </a:xfrm>
            <a:prstGeom prst="rect">
              <a:avLst/>
            </a:prstGeom>
            <a:noFill/>
          </p:spPr>
          <p:txBody>
            <a:bodyPr wrap="square" rtlCol="0">
              <a:spAutoFit/>
            </a:bodyPr>
            <a:lstStyle/>
            <a:p>
              <a:pPr>
                <a:defRPr/>
              </a:pPr>
              <a:r>
                <a:rPr lang="en-GB">
                  <a:solidFill>
                    <a:srgbClr val="C00000"/>
                  </a:solidFill>
                </a:rPr>
                <a:t>What is vital space?</a:t>
              </a:r>
              <a:endParaRPr/>
            </a:p>
          </p:txBody>
        </p:sp>
        <p:sp>
          <p:nvSpPr>
            <p:cNvPr id="10" name="Tekstvak 7" hidden="0"/>
            <p:cNvSpPr>
              <a:spLocks noAdjustHandles="0" noChangeArrowheads="0"/>
            </p:cNvSpPr>
            <p:nvPr isPhoto="0" userDrawn="0"/>
          </p:nvSpPr>
          <p:spPr bwMode="auto">
            <a:xfrm>
              <a:off x="247773" y="2499592"/>
              <a:ext cx="3599480" cy="2123658"/>
            </a:xfrm>
            <a:prstGeom prst="rect">
              <a:avLst/>
            </a:prstGeom>
            <a:noFill/>
          </p:spPr>
          <p:txBody>
            <a:bodyPr wrap="square" rtlCol="0">
              <a:spAutoFit/>
            </a:bodyPr>
            <a:lstStyle/>
            <a:p>
              <a:pPr>
                <a:defRPr/>
              </a:pPr>
              <a:r>
                <a:rPr lang="en-GB" sz="1100"/>
                <a:t>Vital space is a central concept in interactive innovation.</a:t>
              </a:r>
              <a:endParaRPr/>
            </a:p>
            <a:p>
              <a:pPr>
                <a:defRPr/>
              </a:pPr>
              <a:endParaRPr lang="en-GB" sz="1100"/>
            </a:p>
            <a:p>
              <a:pPr>
                <a:defRPr/>
              </a:pPr>
              <a:r>
                <a:rPr lang="en-GB" sz="1100"/>
                <a:t>It is the space in which new ideas can emerge from interactions between people. </a:t>
              </a:r>
              <a:endParaRPr/>
            </a:p>
            <a:p>
              <a:pPr marL="171450" indent="-171450">
                <a:buFont typeface="Arial"/>
                <a:buChar char="•"/>
                <a:defRPr/>
              </a:pPr>
              <a:r>
                <a:rPr lang="en-GB" sz="1100"/>
                <a:t>Where the answers are not known beforehand. </a:t>
              </a:r>
              <a:endParaRPr/>
            </a:p>
            <a:p>
              <a:pPr marL="171450" indent="-171450">
                <a:buFont typeface="Arial"/>
                <a:buChar char="•"/>
                <a:defRPr/>
              </a:pPr>
              <a:r>
                <a:rPr lang="en-GB" sz="1100"/>
                <a:t>Where there is room for curiosity. </a:t>
              </a:r>
              <a:endParaRPr/>
            </a:p>
            <a:p>
              <a:pPr marL="171450" indent="-171450">
                <a:buFont typeface="Arial"/>
                <a:buChar char="•"/>
                <a:defRPr/>
              </a:pPr>
              <a:r>
                <a:rPr lang="en-GB" sz="1100"/>
                <a:t>Where difficulties and failures are valuable material to learn from.</a:t>
              </a:r>
              <a:endParaRPr/>
            </a:p>
            <a:p>
              <a:pPr>
                <a:defRPr/>
              </a:pPr>
              <a:endParaRPr lang="en-GB" sz="1100"/>
            </a:p>
            <a:p>
              <a:pPr>
                <a:defRPr/>
              </a:pPr>
              <a:r>
                <a:rPr lang="en-GB" sz="1100"/>
                <a:t>It is the space where people feel protected and meaningful. Interactions in the vital space give you energy. </a:t>
              </a:r>
              <a:endParaRPr/>
            </a:p>
            <a:p>
              <a:pPr marL="171450" indent="-171450">
                <a:buFont typeface="Arial"/>
                <a:buChar char="•"/>
                <a:defRPr/>
              </a:pPr>
              <a:endParaRPr lang="en-GB" sz="1100"/>
            </a:p>
          </p:txBody>
        </p:sp>
        <p:grpSp>
          <p:nvGrpSpPr>
            <p:cNvPr id="11" name="Groep 29" hidden="0"/>
            <p:cNvGrpSpPr/>
            <p:nvPr isPhoto="0" userDrawn="0"/>
          </p:nvGrpSpPr>
          <p:grpSpPr bwMode="auto">
            <a:xfrm>
              <a:off x="8984540" y="2584429"/>
              <a:ext cx="2376220" cy="1539592"/>
              <a:chOff x="4866223" y="1962684"/>
              <a:chExt cx="2376220" cy="1539592"/>
            </a:xfrm>
          </p:grpSpPr>
          <p:sp>
            <p:nvSpPr>
              <p:cNvPr id="12" name="Ovaal 30" hidden="0"/>
              <p:cNvSpPr/>
              <p:nvPr isPhoto="0" userDrawn="0"/>
            </p:nvSpPr>
            <p:spPr bwMode="auto">
              <a:xfrm>
                <a:off x="4866223" y="1962684"/>
                <a:ext cx="2376220" cy="1539592"/>
              </a:xfrm>
              <a:prstGeom prst="ellipse">
                <a:avLst/>
              </a:prstGeom>
            </p:spPr>
            <p:style>
              <a:lnRef idx="2">
                <a:schemeClr val="lt1">
                  <a:hueOff val="0"/>
                  <a:satOff val="0"/>
                  <a:lumOff val="0"/>
                  <a:alphaOff val="0"/>
                </a:schemeClr>
              </a:lnRef>
              <a:fillRef idx="1">
                <a:schemeClr val="accent4">
                  <a:alpha val="50000"/>
                  <a:hueOff val="4900445"/>
                  <a:satOff val="-20388"/>
                  <a:lumOff val="4804"/>
                  <a:alphaOff val="0"/>
                </a:schemeClr>
              </a:fillRef>
              <a:effectRef idx="0">
                <a:schemeClr val="accent4">
                  <a:alpha val="50000"/>
                  <a:hueOff val="4900445"/>
                  <a:satOff val="-20388"/>
                  <a:lumOff val="4804"/>
                  <a:alphaOff val="0"/>
                </a:schemeClr>
              </a:effectRef>
              <a:fontRef idx="minor">
                <a:schemeClr val="tx1"/>
              </a:fontRef>
            </p:style>
            <p:txBody>
              <a:bodyPr/>
              <a:lstStyle/>
              <a:p>
                <a:pPr>
                  <a:defRPr/>
                </a:pPr>
                <a:endParaRPr lang="nl-NL"/>
              </a:p>
            </p:txBody>
          </p:sp>
          <p:sp>
            <p:nvSpPr>
              <p:cNvPr id="13" name="Ovaal 4" hidden="0"/>
              <p:cNvSpPr>
                <a:spLocks noAdjustHandles="0" noChangeArrowheads="0"/>
              </p:cNvSpPr>
              <p:nvPr isPhoto="0" userDrawn="0"/>
            </p:nvSpPr>
            <p:spPr bwMode="auto">
              <a:xfrm>
                <a:off x="5214212" y="2188152"/>
                <a:ext cx="1680242" cy="1088656"/>
              </a:xfrm>
              <a:prstGeom prst="rect">
                <a:avLst/>
              </a:prstGeom>
            </p:spPr>
            <p:style>
              <a:lnRef idx="0">
                <a:srgbClr val="000000"/>
              </a:lnRef>
              <a:fillRef idx="0">
                <a:srgbClr val="000000"/>
              </a:fillRef>
              <a:effectRef idx="0">
                <a:srgbClr val="000000"/>
              </a:effectRef>
              <a:fontRef idx="minor">
                <a:schemeClr val="tx1"/>
              </a:fontRef>
            </p:style>
            <p:txBody>
              <a:bodyPr spcFirstLastPara="0" vert="horz" wrap="square" lIns="13970" tIns="13970" rIns="13970" bIns="13970" numCol="1" spcCol="1270" anchor="ctr" anchorCtr="0">
                <a:noAutofit/>
              </a:bodyPr>
              <a:lstStyle/>
              <a:p>
                <a:pPr marL="0" lvl="0" indent="0" algn="ctr" defTabSz="466725">
                  <a:lnSpc>
                    <a:spcPct val="90000"/>
                  </a:lnSpc>
                  <a:spcBef>
                    <a:spcPts val="0"/>
                  </a:spcBef>
                  <a:spcAft>
                    <a:spcPts val="0"/>
                  </a:spcAft>
                  <a:buNone/>
                  <a:defRPr/>
                </a:pPr>
                <a:r>
                  <a:rPr lang="en-GB" sz="1050" b="1" u="sng">
                    <a:solidFill>
                      <a:prstClr val="black"/>
                    </a:solidFill>
                    <a:latin typeface="Calibri"/>
                    <a:ea typeface="+mn-ea"/>
                    <a:cs typeface="+mn-cs"/>
                  </a:rPr>
                  <a:t>Conceptual roots </a:t>
                </a:r>
                <a:endParaRPr/>
              </a:p>
            </p:txBody>
          </p:sp>
        </p:grpSp>
        <p:grpSp>
          <p:nvGrpSpPr>
            <p:cNvPr id="14" name="Groep 8" hidden="0"/>
            <p:cNvGrpSpPr/>
            <p:nvPr isPhoto="0" userDrawn="0"/>
          </p:nvGrpSpPr>
          <p:grpSpPr bwMode="auto">
            <a:xfrm>
              <a:off x="6904662" y="2216954"/>
              <a:ext cx="2284336" cy="2190890"/>
              <a:chOff x="2954784" y="1637035"/>
              <a:chExt cx="2284336" cy="2190890"/>
            </a:xfrm>
          </p:grpSpPr>
          <p:sp>
            <p:nvSpPr>
              <p:cNvPr id="15" name="Ovaal 17" hidden="0"/>
              <p:cNvSpPr/>
              <p:nvPr isPhoto="0" userDrawn="0"/>
            </p:nvSpPr>
            <p:spPr bwMode="auto">
              <a:xfrm>
                <a:off x="2954784" y="1637035"/>
                <a:ext cx="2284336" cy="2190890"/>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a:lstStyle/>
              <a:p>
                <a:pPr>
                  <a:defRPr/>
                </a:pPr>
                <a:endParaRPr lang="nl-NL"/>
              </a:p>
            </p:txBody>
          </p:sp>
          <p:sp>
            <p:nvSpPr>
              <p:cNvPr id="16" name="Ovaal 4" hidden="0"/>
              <p:cNvSpPr>
                <a:spLocks noAdjustHandles="0" noChangeArrowheads="0"/>
              </p:cNvSpPr>
              <p:nvPr isPhoto="0" userDrawn="0"/>
            </p:nvSpPr>
            <p:spPr bwMode="auto">
              <a:xfrm>
                <a:off x="3289317" y="1957883"/>
                <a:ext cx="1615270" cy="1549194"/>
              </a:xfrm>
              <a:prstGeom prst="rect">
                <a:avLst/>
              </a:prstGeom>
            </p:spPr>
            <p:style>
              <a:lnRef idx="0">
                <a:srgbClr val="000000"/>
              </a:lnRef>
              <a:fillRef idx="0">
                <a:srgbClr val="000000"/>
              </a:fillRef>
              <a:effectRef idx="0">
                <a:srgbClr val="000000"/>
              </a:effectRef>
              <a:fontRef idx="minor">
                <a:schemeClr val="tx1"/>
              </a:fontRef>
            </p:style>
            <p:txBody>
              <a:bodyPr spcFirstLastPara="0" vert="horz" wrap="square" lIns="26670" tIns="26670" rIns="26670" bIns="26670" numCol="1" spcCol="1270" anchor="ctr" anchorCtr="0">
                <a:noAutofit/>
              </a:bodyPr>
              <a:lstStyle/>
              <a:p>
                <a:pPr marL="0" lvl="0" indent="0" algn="ctr" defTabSz="933450">
                  <a:lnSpc>
                    <a:spcPct val="90000"/>
                  </a:lnSpc>
                  <a:spcBef>
                    <a:spcPts val="0"/>
                  </a:spcBef>
                  <a:spcAft>
                    <a:spcPts val="0"/>
                  </a:spcAft>
                  <a:buNone/>
                  <a:defRPr/>
                </a:pPr>
                <a:r>
                  <a:rPr lang="fr-FR" sz="2100" b="1"/>
                  <a:t>Vital </a:t>
                </a:r>
                <a:r>
                  <a:rPr lang="en-GB" sz="2100" b="1"/>
                  <a:t>space </a:t>
                </a:r>
                <a:endParaRPr/>
              </a:p>
              <a:p>
                <a:pPr marL="0" lvl="0" indent="0" algn="ctr" defTabSz="933450">
                  <a:lnSpc>
                    <a:spcPct val="90000"/>
                  </a:lnSpc>
                  <a:spcBef>
                    <a:spcPts val="0"/>
                  </a:spcBef>
                  <a:spcAft>
                    <a:spcPts val="0"/>
                  </a:spcAft>
                  <a:buNone/>
                  <a:defRPr/>
                </a:pPr>
                <a:r>
                  <a:rPr lang="en-GB" sz="2100"/>
                  <a:t>is key </a:t>
                </a:r>
                <a:r>
                  <a:rPr lang="fr-FR" sz="2100"/>
                  <a:t>in interactive innovation</a:t>
                </a:r>
                <a:endParaRPr/>
              </a:p>
            </p:txBody>
          </p:sp>
        </p:grpSp>
        <p:sp>
          <p:nvSpPr>
            <p:cNvPr id="17" name="Tekstvak 2" hidden="0"/>
            <p:cNvSpPr>
              <a:spLocks noAdjustHandles="0" noChangeArrowheads="0"/>
            </p:cNvSpPr>
            <p:nvPr isPhoto="0" userDrawn="0"/>
          </p:nvSpPr>
          <p:spPr bwMode="auto">
            <a:xfrm>
              <a:off x="7382706" y="4800895"/>
              <a:ext cx="1325890" cy="246221"/>
            </a:xfrm>
            <a:prstGeom prst="rect">
              <a:avLst/>
            </a:prstGeom>
            <a:noFill/>
          </p:spPr>
          <p:txBody>
            <a:bodyPr wrap="square" rtlCol="0">
              <a:spAutoFit/>
            </a:bodyPr>
            <a:lstStyle/>
            <a:p>
              <a:pPr algn="ctr">
                <a:defRPr/>
              </a:pPr>
              <a:r>
                <a:rPr lang="en-GB" sz="1000">
                  <a:solidFill>
                    <a:srgbClr val="00B050"/>
                  </a:solidFill>
                </a:rPr>
                <a:t>Back to vital space</a:t>
              </a:r>
              <a:endParaRPr/>
            </a:p>
          </p:txBody>
        </p:sp>
        <p:sp>
          <p:nvSpPr>
            <p:cNvPr id="18" name="Actieknop: Terug of Vorige 3" hidden="0">
              <a:hlinkClick r:id="rId4" action="ppaction://hlinksldjump" highlightClick="1"/>
            </p:cNvPr>
            <p:cNvSpPr/>
            <p:nvPr isPhoto="0" userDrawn="0"/>
          </p:nvSpPr>
          <p:spPr bwMode="auto">
            <a:xfrm rot="5400000">
              <a:off x="7898285" y="4465275"/>
              <a:ext cx="312820" cy="374351"/>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9" name="Tekstvak 4" hidden="0"/>
            <p:cNvSpPr>
              <a:spLocks noAdjustHandles="0" noChangeArrowheads="0"/>
            </p:cNvSpPr>
            <p:nvPr isPhoto="0" userDrawn="0"/>
          </p:nvSpPr>
          <p:spPr bwMode="auto">
            <a:xfrm>
              <a:off x="9442936" y="4311939"/>
              <a:ext cx="2501290" cy="246221"/>
            </a:xfrm>
            <a:prstGeom prst="rect">
              <a:avLst/>
            </a:prstGeom>
            <a:noFill/>
          </p:spPr>
          <p:txBody>
            <a:bodyPr wrap="square" rtlCol="0">
              <a:spAutoFit/>
            </a:bodyPr>
            <a:lstStyle/>
            <a:p>
              <a:pPr>
                <a:defRPr/>
              </a:pPr>
              <a:r>
                <a:rPr lang="en-GB" sz="1000">
                  <a:solidFill>
                    <a:srgbClr val="FF0000"/>
                  </a:solidFill>
                </a:rPr>
                <a:t>More recent:</a:t>
              </a:r>
              <a:endParaRPr/>
            </a:p>
          </p:txBody>
        </p:sp>
        <p:grpSp>
          <p:nvGrpSpPr>
            <p:cNvPr id="20" name="Groep 5" hidden="0"/>
            <p:cNvGrpSpPr/>
            <p:nvPr isPhoto="0" userDrawn="0"/>
          </p:nvGrpSpPr>
          <p:grpSpPr bwMode="auto">
            <a:xfrm>
              <a:off x="8911615" y="4623250"/>
              <a:ext cx="3167578" cy="2023593"/>
              <a:chOff x="826273" y="3019813"/>
              <a:chExt cx="3393945" cy="2168207"/>
            </a:xfrm>
          </p:grpSpPr>
          <p:sp>
            <p:nvSpPr>
              <p:cNvPr id="21" name="Rechthoek 11" hidden="0"/>
              <p:cNvSpPr/>
              <p:nvPr isPhoto="0" userDrawn="0"/>
            </p:nvSpPr>
            <p:spPr bwMode="auto">
              <a:xfrm>
                <a:off x="826274" y="3019813"/>
                <a:ext cx="3393943" cy="2168207"/>
              </a:xfrm>
              <a:prstGeom prst="rect">
                <a:avLst/>
              </a:prstGeom>
              <a:solidFill>
                <a:srgbClr val="C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22" name="Afbeelding 12" hidden="0"/>
              <p:cNvPicPr>
                <a:picLocks noChangeAspect="1"/>
              </p:cNvPicPr>
              <p:nvPr isPhoto="0" userDrawn="0"/>
            </p:nvPicPr>
            <p:blipFill>
              <a:blip r:embed="rId5"/>
              <a:stretch/>
            </p:blipFill>
            <p:spPr bwMode="auto">
              <a:xfrm>
                <a:off x="2659713" y="3041854"/>
                <a:ext cx="1560505" cy="2146166"/>
              </a:xfrm>
              <a:prstGeom prst="rect">
                <a:avLst/>
              </a:prstGeom>
            </p:spPr>
          </p:pic>
          <p:sp>
            <p:nvSpPr>
              <p:cNvPr id="23" name="Tekstvak 13" hidden="0"/>
              <p:cNvSpPr>
                <a:spLocks noAdjustHandles="0" noChangeArrowheads="0"/>
              </p:cNvSpPr>
              <p:nvPr isPhoto="0" userDrawn="0"/>
            </p:nvSpPr>
            <p:spPr bwMode="auto">
              <a:xfrm>
                <a:off x="826273" y="3192313"/>
                <a:ext cx="1921633" cy="1384995"/>
              </a:xfrm>
              <a:prstGeom prst="rect">
                <a:avLst/>
              </a:prstGeom>
              <a:noFill/>
            </p:spPr>
            <p:txBody>
              <a:bodyPr wrap="square" rtlCol="0">
                <a:spAutoFit/>
              </a:bodyPr>
              <a:lstStyle/>
              <a:p>
                <a:pPr>
                  <a:defRPr/>
                </a:pPr>
                <a:r>
                  <a:rPr lang="en-GB" sz="1000"/>
                  <a:t>Wielinga, H.E., </a:t>
                </a:r>
                <a:r>
                  <a:rPr lang="en-GB" sz="1000"/>
                  <a:t>Robijn</a:t>
                </a:r>
                <a:r>
                  <a:rPr lang="en-GB" sz="1000"/>
                  <a:t>, S. (2020):</a:t>
                </a:r>
                <a:endParaRPr/>
              </a:p>
              <a:p>
                <a:pPr>
                  <a:defRPr/>
                </a:pPr>
                <a:r>
                  <a:rPr lang="en-GB" sz="1000" b="1" i="1"/>
                  <a:t>Energising Networks, </a:t>
                </a:r>
                <a:endParaRPr/>
              </a:p>
              <a:p>
                <a:pPr>
                  <a:defRPr/>
                </a:pPr>
                <a:r>
                  <a:rPr lang="en-GB" sz="1000" i="1"/>
                  <a:t>tools for co-creation. </a:t>
                </a:r>
                <a:endParaRPr/>
              </a:p>
              <a:p>
                <a:pPr>
                  <a:defRPr/>
                </a:pPr>
                <a:r>
                  <a:rPr lang="en-GB" sz="900"/>
                  <a:t>Wageningen Academic Publishers.</a:t>
                </a:r>
                <a:endParaRPr/>
              </a:p>
              <a:p>
                <a:pPr>
                  <a:defRPr/>
                </a:pPr>
                <a:endParaRPr lang="en-GB" sz="900"/>
              </a:p>
              <a:p>
                <a:pPr>
                  <a:defRPr/>
                </a:pPr>
                <a:endParaRPr lang="en-GB" sz="900"/>
              </a:p>
              <a:p>
                <a:pPr>
                  <a:defRPr/>
                </a:pPr>
                <a:r>
                  <a:rPr lang="en-GB" sz="900" i="1"/>
                  <a:t>Theory</a:t>
                </a:r>
                <a:endParaRPr/>
              </a:p>
              <a:p>
                <a:pPr>
                  <a:defRPr/>
                </a:pPr>
                <a:r>
                  <a:rPr lang="en-GB" sz="900" i="1"/>
                  <a:t>Tools</a:t>
                </a:r>
                <a:endParaRPr/>
              </a:p>
              <a:p>
                <a:pPr>
                  <a:defRPr/>
                </a:pPr>
                <a:r>
                  <a:rPr lang="en-GB" sz="900" i="1"/>
                  <a:t>Philosophy </a:t>
                </a:r>
                <a:endParaRPr/>
              </a:p>
            </p:txBody>
          </p:sp>
        </p:grpSp>
        <p:sp>
          <p:nvSpPr>
            <p:cNvPr id="24" name="Tekstvak 14" hidden="0"/>
            <p:cNvSpPr>
              <a:spLocks noAdjustHandles="0" noChangeArrowheads="0"/>
            </p:cNvSpPr>
            <p:nvPr isPhoto="0" userDrawn="0"/>
          </p:nvSpPr>
          <p:spPr bwMode="auto">
            <a:xfrm>
              <a:off x="4259205" y="1721846"/>
              <a:ext cx="2580419" cy="3708708"/>
            </a:xfrm>
            <a:prstGeom prst="rect">
              <a:avLst/>
            </a:prstGeom>
            <a:noFill/>
          </p:spPr>
          <p:txBody>
            <a:bodyPr wrap="square" rtlCol="0">
              <a:spAutoFit/>
            </a:bodyPr>
            <a:lstStyle/>
            <a:p>
              <a:pPr>
                <a:spcAft>
                  <a:spcPts val="600"/>
                </a:spcAft>
                <a:defRPr/>
              </a:pPr>
              <a:r>
                <a:rPr lang="en-GB" sz="1000" b="1"/>
                <a:t>Basic assumptions</a:t>
              </a:r>
              <a:r>
                <a:rPr lang="en-GB" sz="1000"/>
                <a:t>:</a:t>
              </a:r>
              <a:endParaRPr/>
            </a:p>
            <a:p>
              <a:pPr marL="228600" indent="-228600">
                <a:spcAft>
                  <a:spcPts val="600"/>
                </a:spcAft>
                <a:buFont typeface="+mj-lt"/>
                <a:buAutoNum type="arabicPeriod" startAt="1"/>
                <a:defRPr/>
              </a:pPr>
              <a:r>
                <a:rPr lang="en-GB" sz="1000"/>
                <a:t>The most important things in life cannot be constructed (trust, creativity, love).</a:t>
              </a:r>
              <a:endParaRPr/>
            </a:p>
            <a:p>
              <a:pPr marL="228600" indent="-228600">
                <a:spcAft>
                  <a:spcPts val="600"/>
                </a:spcAft>
                <a:buFont typeface="+mj-lt"/>
                <a:buAutoNum type="arabicPeriod" startAt="1"/>
                <a:defRPr/>
              </a:pPr>
              <a:r>
                <a:rPr lang="en-GB" sz="1000"/>
                <a:t>They can emerge if there is connection.</a:t>
              </a:r>
              <a:endParaRPr/>
            </a:p>
            <a:p>
              <a:pPr marL="228600" indent="-228600">
                <a:spcAft>
                  <a:spcPts val="600"/>
                </a:spcAft>
                <a:buFont typeface="+mj-lt"/>
                <a:buAutoNum type="arabicPeriod" startAt="1"/>
                <a:defRPr/>
              </a:pPr>
              <a:r>
                <a:rPr lang="en-GB" sz="1000"/>
                <a:t>Connection is the basis of all living processes.</a:t>
              </a:r>
              <a:endParaRPr/>
            </a:p>
            <a:p>
              <a:pPr marL="228600" indent="-228600">
                <a:spcAft>
                  <a:spcPts val="600"/>
                </a:spcAft>
                <a:buFont typeface="+mj-lt"/>
                <a:buAutoNum type="arabicPeriod" startAt="1"/>
                <a:defRPr/>
              </a:pPr>
              <a:r>
                <a:rPr lang="en-GB" sz="1000"/>
                <a:t>All living entities have an energy management system. </a:t>
              </a:r>
              <a:endParaRPr/>
            </a:p>
            <a:p>
              <a:pPr marL="228600" indent="-228600">
                <a:spcAft>
                  <a:spcPts val="600"/>
                </a:spcAft>
                <a:buFont typeface="+mj-lt"/>
                <a:buAutoNum type="arabicPeriod" startAt="1"/>
                <a:defRPr/>
              </a:pPr>
              <a:r>
                <a:rPr lang="en-GB" sz="1000"/>
                <a:t>Human networks are living systems, and part of the global eco-system.</a:t>
              </a:r>
              <a:endParaRPr/>
            </a:p>
            <a:p>
              <a:pPr marL="228600" indent="-228600">
                <a:spcAft>
                  <a:spcPts val="600"/>
                </a:spcAft>
                <a:buFont typeface="+mj-lt"/>
                <a:buAutoNum type="arabicPeriod" startAt="1"/>
                <a:defRPr/>
              </a:pPr>
              <a:r>
                <a:rPr lang="en-GB" sz="1000"/>
                <a:t>Focus on energy between people provide insights to influence connections.</a:t>
              </a:r>
              <a:endParaRPr/>
            </a:p>
            <a:p>
              <a:pPr marL="228600" indent="-228600">
                <a:spcAft>
                  <a:spcPts val="600"/>
                </a:spcAft>
                <a:buFont typeface="+mj-lt"/>
                <a:buAutoNum type="arabicPeriod" startAt="1"/>
                <a:defRPr/>
              </a:pPr>
              <a:r>
                <a:rPr lang="en-GB" sz="1000"/>
                <a:t>A well-connected network is responsive: capable of finding new solutions in a changing environment.</a:t>
              </a:r>
              <a:endParaRPr/>
            </a:p>
            <a:p>
              <a:pPr marL="228600" indent="-228600">
                <a:spcAft>
                  <a:spcPts val="600"/>
                </a:spcAft>
                <a:buFont typeface="+mj-lt"/>
                <a:buAutoNum type="arabicPeriod" startAt="1"/>
                <a:defRPr/>
              </a:pPr>
              <a:r>
                <a:rPr lang="en-GB" sz="1000"/>
                <a:t>People always balance between connecting and self-defence.</a:t>
              </a:r>
              <a:endParaRPr/>
            </a:p>
            <a:p>
              <a:pPr marL="228600" indent="-228600">
                <a:spcAft>
                  <a:spcPts val="600"/>
                </a:spcAft>
                <a:buFont typeface="+mj-lt"/>
                <a:buAutoNum type="arabicPeriod" startAt="1"/>
                <a:defRPr/>
              </a:pPr>
              <a:r>
                <a:rPr lang="en-GB" sz="1000"/>
                <a:t>Intervention is effective if it takes away reasons for self-defence.</a:t>
              </a:r>
              <a:endParaRPr/>
            </a:p>
          </p:txBody>
        </p:sp>
        <p:sp>
          <p:nvSpPr>
            <p:cNvPr id="25" name="Tekstvak 15" hidden="0"/>
            <p:cNvSpPr>
              <a:spLocks noAdjustHandles="0" noChangeArrowheads="0"/>
            </p:cNvSpPr>
            <p:nvPr isPhoto="0" userDrawn="0"/>
          </p:nvSpPr>
          <p:spPr bwMode="auto">
            <a:xfrm>
              <a:off x="9188998" y="845726"/>
              <a:ext cx="2501290" cy="1015663"/>
            </a:xfrm>
            <a:prstGeom prst="rect">
              <a:avLst/>
            </a:prstGeom>
            <a:noFill/>
          </p:spPr>
          <p:txBody>
            <a:bodyPr wrap="square" rtlCol="0">
              <a:spAutoFit/>
            </a:bodyPr>
            <a:lstStyle/>
            <a:p>
              <a:pPr>
                <a:defRPr/>
              </a:pPr>
              <a:r>
                <a:rPr lang="en-GB" sz="1000"/>
                <a:t>First publication of </a:t>
              </a:r>
              <a:r>
                <a:rPr lang="en-GB" sz="1000" b="1"/>
                <a:t>Vital Space </a:t>
              </a:r>
              <a:r>
                <a:rPr lang="en-GB" sz="1000"/>
                <a:t>in:</a:t>
              </a:r>
              <a:endParaRPr/>
            </a:p>
            <a:p>
              <a:pPr>
                <a:defRPr/>
              </a:pPr>
              <a:r>
                <a:rPr lang="en-GB" sz="1000"/>
                <a:t>Wielinga, H.E. (2001). “</a:t>
              </a:r>
              <a:r>
                <a:rPr lang="en-GB" sz="1000" b="1"/>
                <a:t>Networks as Living Tissue</a:t>
              </a:r>
              <a:r>
                <a:rPr lang="en-GB" sz="1000"/>
                <a:t>: a study on knowledge, leadership and the role of government in Dutch agriculture since 1945” PhD thesis, Wageningen University.</a:t>
              </a:r>
              <a:endParaRPr lang="en-GB" sz="1000">
                <a:solidFill>
                  <a:srgbClr val="FF0000"/>
                </a:solidFill>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4" hidden="0"/>
          <p:cNvGrpSpPr/>
          <p:nvPr isPhoto="0" userDrawn="0"/>
        </p:nvGrpSpPr>
        <p:grpSpPr bwMode="auto">
          <a:xfrm>
            <a:off x="-3350" y="0"/>
            <a:ext cx="10385548" cy="6858000"/>
            <a:chOff x="-3350" y="0"/>
            <a:chExt cx="10385548" cy="6858000"/>
          </a:xfrm>
        </p:grpSpPr>
        <p:sp>
          <p:nvSpPr>
            <p:cNvPr id="5" name="Rechthoek 9" hidden="0"/>
            <p:cNvSpPr/>
            <p:nvPr isPhoto="0" userDrawn="0"/>
          </p:nvSpPr>
          <p:spPr bwMode="auto">
            <a:xfrm>
              <a:off x="-3350" y="0"/>
              <a:ext cx="4108281" cy="6858000"/>
            </a:xfrm>
            <a:prstGeom prst="rect">
              <a:avLst/>
            </a:prstGeom>
            <a:solidFill>
              <a:srgbClr val="F0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6" name="Afbeelding 1" hidden="0"/>
            <p:cNvPicPr>
              <a:picLocks noChangeAspect="1"/>
            </p:cNvPicPr>
            <p:nvPr isPhoto="0" userDrawn="0"/>
          </p:nvPicPr>
          <p:blipFill>
            <a:blip r:embed="rId2"/>
            <a:stretch/>
          </p:blipFill>
          <p:spPr bwMode="auto">
            <a:xfrm>
              <a:off x="0" y="0"/>
              <a:ext cx="1849276" cy="493396"/>
            </a:xfrm>
            <a:prstGeom prst="rect">
              <a:avLst/>
            </a:prstGeom>
          </p:spPr>
        </p:pic>
        <p:sp>
          <p:nvSpPr>
            <p:cNvPr id="7" name="Actieknop: Startpagina 6" hidden="0">
              <a:hlinkClick r:id="rId3" action="ppaction://hlinksldjump" highlightClick="1"/>
            </p:cNvPr>
            <p:cNvSpPr/>
            <p:nvPr isPhoto="0" userDrawn="0"/>
          </p:nvSpPr>
          <p:spPr bwMode="auto">
            <a:xfrm>
              <a:off x="247773" y="683081"/>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Actieknop: Terug of Vorige 10" hidden="0">
              <a:hlinkClick r:id="" action="ppaction://hlinkshowjump?jump=firstslide" highlightClick="1"/>
            </p:cNvPr>
            <p:cNvSpPr/>
            <p:nvPr isPhoto="0" userDrawn="0"/>
          </p:nvSpPr>
          <p:spPr bwMode="auto">
            <a:xfrm>
              <a:off x="255900" y="1068160"/>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Tekstvak 22" hidden="0"/>
            <p:cNvSpPr>
              <a:spLocks noAdjustHandles="0" noChangeArrowheads="0"/>
            </p:cNvSpPr>
            <p:nvPr isPhoto="0" userDrawn="0"/>
          </p:nvSpPr>
          <p:spPr bwMode="auto">
            <a:xfrm>
              <a:off x="132166" y="1510268"/>
              <a:ext cx="3434220" cy="369332"/>
            </a:xfrm>
            <a:prstGeom prst="rect">
              <a:avLst/>
            </a:prstGeom>
            <a:noFill/>
          </p:spPr>
          <p:txBody>
            <a:bodyPr wrap="square" rtlCol="0">
              <a:spAutoFit/>
            </a:bodyPr>
            <a:lstStyle/>
            <a:p>
              <a:pPr>
                <a:defRPr/>
              </a:pPr>
              <a:r>
                <a:rPr lang="en-GB">
                  <a:solidFill>
                    <a:srgbClr val="C00000"/>
                  </a:solidFill>
                </a:rPr>
                <a:t>Typology of advisor’s roles</a:t>
              </a:r>
              <a:endParaRPr/>
            </a:p>
          </p:txBody>
        </p:sp>
        <p:sp>
          <p:nvSpPr>
            <p:cNvPr id="10" name="Textfeld 10" hidden="0"/>
            <p:cNvSpPr>
              <a:spLocks noAdjustHandles="0" noChangeArrowheads="0"/>
            </p:cNvSpPr>
            <p:nvPr isPhoto="0" userDrawn="0"/>
          </p:nvSpPr>
          <p:spPr bwMode="auto">
            <a:xfrm>
              <a:off x="58823" y="6121423"/>
              <a:ext cx="3858716" cy="646331"/>
            </a:xfrm>
            <a:prstGeom prst="rect">
              <a:avLst/>
            </a:prstGeom>
            <a:noFill/>
          </p:spPr>
          <p:txBody>
            <a:bodyPr wrap="square" rtlCol="0">
              <a:spAutoFit/>
            </a:bodyPr>
            <a:lstStyle/>
            <a:p>
              <a:pPr>
                <a:defRPr/>
              </a:pPr>
              <a:r>
                <a:rPr lang="de-CH" sz="900">
                  <a:solidFill>
                    <a:schemeClr val="accent6">
                      <a:lumMod val="75000"/>
                    </a:schemeClr>
                  </a:solidFill>
                </a:rPr>
                <a:t>Source: Andrea Knierim, Maria Gerster-</a:t>
              </a:r>
              <a:r>
                <a:rPr lang="de-CH" sz="900">
                  <a:solidFill>
                    <a:schemeClr val="accent6">
                      <a:lumMod val="75000"/>
                    </a:schemeClr>
                  </a:solidFill>
                </a:rPr>
                <a:t>Bentaya</a:t>
              </a:r>
              <a:r>
                <a:rPr lang="de-CH" sz="900">
                  <a:solidFill>
                    <a:schemeClr val="accent6">
                      <a:lumMod val="75000"/>
                    </a:schemeClr>
                  </a:solidFill>
                </a:rPr>
                <a:t>, </a:t>
              </a:r>
              <a:r>
                <a:rPr lang="de-CH" sz="900">
                  <a:solidFill>
                    <a:schemeClr val="accent6">
                      <a:lumMod val="75000"/>
                    </a:schemeClr>
                  </a:solidFill>
                </a:rPr>
                <a:t>Fanos</a:t>
              </a:r>
              <a:r>
                <a:rPr lang="de-CH" sz="900">
                  <a:solidFill>
                    <a:schemeClr val="accent6">
                      <a:lumMod val="75000"/>
                    </a:schemeClr>
                  </a:solidFill>
                </a:rPr>
                <a:t> </a:t>
              </a:r>
              <a:r>
                <a:rPr lang="de-CH" sz="900">
                  <a:solidFill>
                    <a:schemeClr val="accent6">
                      <a:lumMod val="75000"/>
                    </a:schemeClr>
                  </a:solidFill>
                </a:rPr>
                <a:t>Mekonnen</a:t>
              </a:r>
              <a:r>
                <a:rPr lang="de-CH" sz="900">
                  <a:solidFill>
                    <a:schemeClr val="accent6">
                      <a:lumMod val="75000"/>
                    </a:schemeClr>
                  </a:solidFill>
                </a:rPr>
                <a:t> Birke,</a:t>
              </a:r>
              <a:endParaRPr/>
            </a:p>
            <a:p>
              <a:pPr>
                <a:defRPr/>
              </a:pPr>
              <a:r>
                <a:rPr lang="de-CH" sz="900">
                  <a:solidFill>
                    <a:schemeClr val="accent6">
                      <a:lumMod val="75000"/>
                    </a:schemeClr>
                  </a:solidFill>
                </a:rPr>
                <a:t>Sangeun</a:t>
              </a:r>
              <a:r>
                <a:rPr lang="de-CH" sz="900">
                  <a:solidFill>
                    <a:schemeClr val="accent6">
                      <a:lumMod val="75000"/>
                    </a:schemeClr>
                  </a:solidFill>
                </a:rPr>
                <a:t> </a:t>
              </a:r>
              <a:r>
                <a:rPr lang="de-CH" sz="900">
                  <a:solidFill>
                    <a:schemeClr val="accent6">
                      <a:lumMod val="75000"/>
                    </a:schemeClr>
                  </a:solidFill>
                </a:rPr>
                <a:t>Bae</a:t>
              </a:r>
              <a:r>
                <a:rPr lang="de-CH" sz="900">
                  <a:solidFill>
                    <a:schemeClr val="accent6">
                      <a:lumMod val="75000"/>
                    </a:schemeClr>
                  </a:solidFill>
                </a:rPr>
                <a:t>, Tom Kelly (2021): </a:t>
              </a:r>
              <a:r>
                <a:rPr lang="en-US" sz="900" i="1">
                  <a:solidFill>
                    <a:schemeClr val="accent6">
                      <a:lumMod val="75000"/>
                    </a:schemeClr>
                  </a:solidFill>
                </a:rPr>
                <a:t>Innovation advisors for interactive innovation process: Conceptual grounds and common understandings. </a:t>
              </a:r>
              <a:r>
                <a:rPr lang="en-US" sz="900">
                  <a:solidFill>
                    <a:schemeClr val="accent6">
                      <a:lumMod val="75000"/>
                    </a:schemeClr>
                  </a:solidFill>
                </a:rPr>
                <a:t>I2connect deliverable 1.1</a:t>
              </a:r>
              <a:endParaRPr lang="de-CH" sz="900">
                <a:solidFill>
                  <a:schemeClr val="accent6">
                    <a:lumMod val="75000"/>
                  </a:schemeClr>
                </a:solidFill>
              </a:endParaRPr>
            </a:p>
          </p:txBody>
        </p:sp>
        <p:pic>
          <p:nvPicPr>
            <p:cNvPr id="11" name="Afbeelding 2" hidden="0"/>
            <p:cNvPicPr>
              <a:picLocks noChangeAspect="1"/>
            </p:cNvPicPr>
            <p:nvPr isPhoto="0" userDrawn="0"/>
          </p:nvPicPr>
          <p:blipFill>
            <a:blip r:embed="rId4"/>
            <a:stretch/>
          </p:blipFill>
          <p:spPr bwMode="auto">
            <a:xfrm>
              <a:off x="5215689" y="516361"/>
              <a:ext cx="5166509" cy="5825277"/>
            </a:xfrm>
            <a:prstGeom prst="rect">
              <a:avLst/>
            </a:prstGeom>
          </p:spPr>
        </p:pic>
        <p:sp>
          <p:nvSpPr>
            <p:cNvPr id="12" name="Tekstvak 8" hidden="0"/>
            <p:cNvSpPr>
              <a:spLocks noAdjustHandles="0" noChangeArrowheads="0"/>
            </p:cNvSpPr>
            <p:nvPr isPhoto="0" userDrawn="0"/>
          </p:nvSpPr>
          <p:spPr bwMode="auto">
            <a:xfrm>
              <a:off x="180473" y="2499592"/>
              <a:ext cx="3666779" cy="1261883"/>
            </a:xfrm>
            <a:prstGeom prst="rect">
              <a:avLst/>
            </a:prstGeom>
            <a:noFill/>
          </p:spPr>
          <p:txBody>
            <a:bodyPr wrap="square" rtlCol="0">
              <a:spAutoFit/>
            </a:bodyPr>
            <a:lstStyle/>
            <a:p>
              <a:pPr>
                <a:spcAft>
                  <a:spcPts val="600"/>
                </a:spcAft>
                <a:defRPr/>
              </a:pPr>
              <a:r>
                <a:rPr lang="en-GB" sz="1100"/>
                <a:t>In interactive innovation processes, advisors assist groups with various actors to jointly create new solutions.</a:t>
              </a:r>
              <a:endParaRPr/>
            </a:p>
            <a:p>
              <a:pPr>
                <a:spcAft>
                  <a:spcPts val="600"/>
                </a:spcAft>
                <a:defRPr/>
              </a:pPr>
              <a:r>
                <a:rPr lang="en-GB" sz="1100"/>
                <a:t>How does this role relate to the tasks and activities that are commonly attributed to different titles that are in use for innovation support agents?</a:t>
              </a:r>
              <a:endParaRPr/>
            </a:p>
            <a:p>
              <a:pPr>
                <a:spcAft>
                  <a:spcPts val="600"/>
                </a:spcAft>
                <a:defRPr/>
              </a:pPr>
              <a:r>
                <a:rPr lang="en-GB" sz="1100"/>
                <a:t>The science team in i2connect made a typology.</a:t>
              </a:r>
              <a:endParaRPr/>
            </a:p>
          </p:txBody>
        </p:sp>
        <p:sp>
          <p:nvSpPr>
            <p:cNvPr id="13" name="Tekstvak 3" hidden="0"/>
            <p:cNvSpPr>
              <a:spLocks noAdjustHandles="0" noChangeArrowheads="0"/>
            </p:cNvSpPr>
            <p:nvPr isPhoto="0" userDrawn="0"/>
          </p:nvSpPr>
          <p:spPr bwMode="auto">
            <a:xfrm>
              <a:off x="5143500" y="6341638"/>
              <a:ext cx="4499811" cy="215444"/>
            </a:xfrm>
            <a:prstGeom prst="rect">
              <a:avLst/>
            </a:prstGeom>
            <a:noFill/>
          </p:spPr>
          <p:txBody>
            <a:bodyPr wrap="square" rtlCol="0">
              <a:spAutoFit/>
            </a:bodyPr>
            <a:lstStyle/>
            <a:p>
              <a:pPr>
                <a:defRPr/>
              </a:pPr>
              <a:r>
                <a:rPr lang="nl-NL" sz="800" i="1"/>
                <a:t>Based</a:t>
              </a:r>
              <a:r>
                <a:rPr lang="nl-NL" sz="800" i="1"/>
                <a:t> on </a:t>
              </a:r>
              <a:r>
                <a:rPr lang="nl-NL" sz="800" i="1"/>
                <a:t>Koutsuris</a:t>
              </a:r>
              <a:r>
                <a:rPr lang="nl-NL" sz="800" i="1"/>
                <a:t> (2018), </a:t>
              </a:r>
              <a:r>
                <a:rPr lang="nl-NL" sz="800" i="1"/>
                <a:t>Leeuwis</a:t>
              </a:r>
              <a:r>
                <a:rPr lang="nl-NL" sz="800" i="1"/>
                <a:t> (2004), Klerkx </a:t>
              </a:r>
              <a:r>
                <a:rPr lang="nl-NL" sz="800" i="1"/>
                <a:t>and</a:t>
              </a:r>
              <a:r>
                <a:rPr lang="nl-NL" sz="800" i="1"/>
                <a:t> </a:t>
              </a:r>
              <a:r>
                <a:rPr lang="nl-NL" sz="800" i="1"/>
                <a:t>Leeuwis</a:t>
              </a:r>
              <a:r>
                <a:rPr lang="nl-NL" sz="800" i="1"/>
                <a:t> (2008), Hoffmann et al. (2009)</a:t>
              </a:r>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hoek 9" hidden="0"/>
          <p:cNvSpPr/>
          <p:nvPr isPhoto="0" userDrawn="0"/>
        </p:nvSpPr>
        <p:spPr bwMode="auto">
          <a:xfrm>
            <a:off x="-53387" y="0"/>
            <a:ext cx="4108281" cy="6858000"/>
          </a:xfrm>
          <a:prstGeom prst="rect">
            <a:avLst/>
          </a:prstGeom>
          <a:solidFill>
            <a:srgbClr val="F0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aphicFrame>
        <p:nvGraphicFramePr>
          <p:cNvPr id="5" name="Tabelle 6" hidden="0"/>
          <p:cNvGraphicFramePr>
            <a:graphicFrameLocks xmlns:a="http://schemas.openxmlformats.org/drawingml/2006/main" noGrp="1"/>
          </p:cNvGraphicFramePr>
          <p:nvPr isPhoto="0" userDrawn="0"/>
        </p:nvGraphicFramePr>
        <p:xfrm>
          <a:off x="4616844" y="2522819"/>
          <a:ext cx="5537318" cy="4148081"/>
        </p:xfrm>
        <a:graphic>
          <a:graphicData uri="http://schemas.openxmlformats.org/drawingml/2006/table">
            <a:tbl>
              <a:tblPr firstRow="1" firstCol="0" lastRow="0" lastCol="0" bandRow="1" bandCol="0">
                <a:tableStyleId>{7A7128DB-93C8-1B1F-31D7-3706D8A2BC68}</a:tableStyleId>
              </a:tblPr>
              <a:tblGrid>
                <a:gridCol w="1335115"/>
                <a:gridCol w="598501"/>
                <a:gridCol w="506423"/>
                <a:gridCol w="598501"/>
                <a:gridCol w="598501"/>
                <a:gridCol w="1887578"/>
              </a:tblGrid>
              <a:tr h="663442">
                <a:tc>
                  <a:txBody>
                    <a:bodyPr/>
                    <a:p>
                      <a:pPr>
                        <a:defRPr/>
                      </a:pPr>
                      <a:r>
                        <a:rPr lang="de-CH" sz="1100">
                          <a:solidFill>
                            <a:schemeClr val="tx1"/>
                          </a:solidFill>
                        </a:rPr>
                        <a:t>Knowledge generation and</a:t>
                      </a:r>
                      <a:endParaRPr/>
                    </a:p>
                    <a:p>
                      <a:pPr>
                        <a:defRPr/>
                      </a:pPr>
                      <a:r>
                        <a:rPr lang="de-CH" sz="1100">
                          <a:solidFill>
                            <a:schemeClr val="tx1"/>
                          </a:solidFill>
                        </a:rPr>
                        <a:t>dissemination</a:t>
                      </a:r>
                      <a:endParaRPr lang="de-CH" sz="1100">
                        <a:solidFill>
                          <a:schemeClr val="tx1"/>
                        </a:solidFill>
                      </a:endParaRPr>
                    </a:p>
                  </a:txBody>
                  <a:tcPr marL="58462" marR="58462" marT="29231" marB="29231">
                    <a:solidFill>
                      <a:schemeClr val="accent5">
                        <a:lumMod val="40000"/>
                        <a:lumOff val="60000"/>
                      </a:schemeClr>
                    </a:solidFill>
                  </a:tcPr>
                </a:tc>
                <a:tc gridSpan="4">
                  <a:txBody>
                    <a:bodyPr/>
                    <a:p>
                      <a:pPr>
                        <a:defRPr/>
                      </a:pPr>
                      <a:r>
                        <a:rPr lang="en-US" sz="1100">
                          <a:solidFill>
                            <a:schemeClr val="tx1"/>
                          </a:solidFill>
                        </a:rPr>
                        <a:t>Actors involved agree on:</a:t>
                      </a:r>
                      <a:endParaRPr lang="de-CH" sz="1100">
                        <a:solidFill>
                          <a:schemeClr val="tx1"/>
                        </a:solidFill>
                      </a:endParaRPr>
                    </a:p>
                  </a:txBody>
                  <a:tcPr marL="83990" marR="83990" marT="41995" marB="41995">
                    <a:solidFill>
                      <a:schemeClr val="accent5">
                        <a:lumMod val="40000"/>
                        <a:lumOff val="60000"/>
                      </a:schemeClr>
                    </a:solidFill>
                  </a:tcPr>
                </a:tc>
                <a:tc hMerge="1">
                  <a:txBody>
                    <a:bodyPr/>
                    <a:p>
                      <a:endParaRPr/>
                    </a:p>
                  </a:txBody>
                </a:tc>
                <a:tc hMerge="1">
                  <a:txBody>
                    <a:bodyPr/>
                    <a:p>
                      <a:endParaRPr/>
                    </a:p>
                  </a:txBody>
                </a:tc>
                <a:tc hMerge="1">
                  <a:txBody>
                    <a:bodyPr/>
                    <a:p>
                      <a:endParaRPr/>
                    </a:p>
                  </a:txBody>
                </a:tc>
                <a:tc>
                  <a:txBody>
                    <a:bodyPr/>
                    <a:p>
                      <a:pPr>
                        <a:defRPr/>
                      </a:pPr>
                      <a:r>
                        <a:rPr lang="de-CH" sz="1100">
                          <a:solidFill>
                            <a:schemeClr val="tx1"/>
                          </a:solidFill>
                        </a:rPr>
                        <a:t>In </a:t>
                      </a:r>
                      <a:r>
                        <a:rPr lang="de-CH" sz="1100">
                          <a:solidFill>
                            <a:schemeClr val="tx1"/>
                          </a:solidFill>
                        </a:rPr>
                        <a:t>other</a:t>
                      </a:r>
                      <a:r>
                        <a:rPr lang="de-CH" sz="1100">
                          <a:solidFill>
                            <a:schemeClr val="tx1"/>
                          </a:solidFill>
                        </a:rPr>
                        <a:t> </a:t>
                      </a:r>
                      <a:r>
                        <a:rPr lang="de-CH" sz="1100">
                          <a:solidFill>
                            <a:schemeClr val="tx1"/>
                          </a:solidFill>
                        </a:rPr>
                        <a:t>words</a:t>
                      </a:r>
                      <a:r>
                        <a:rPr lang="de-CH" sz="1100">
                          <a:solidFill>
                            <a:schemeClr val="tx1"/>
                          </a:solidFill>
                        </a:rPr>
                        <a:t>…</a:t>
                      </a:r>
                      <a:endParaRPr lang="de-CH" sz="1100">
                        <a:solidFill>
                          <a:schemeClr val="tx1"/>
                        </a:solidFill>
                      </a:endParaRPr>
                    </a:p>
                  </a:txBody>
                  <a:tcPr marL="58462" marR="58462" marT="29231" marB="29231">
                    <a:solidFill>
                      <a:schemeClr val="accent5">
                        <a:lumMod val="40000"/>
                        <a:lumOff val="60000"/>
                      </a:schemeClr>
                    </a:solidFill>
                  </a:tcPr>
                </a:tc>
              </a:tr>
              <a:tr h="378865">
                <a:tc>
                  <a:txBody>
                    <a:bodyPr/>
                    <a:p>
                      <a:pPr>
                        <a:defRPr/>
                      </a:pPr>
                      <a:endParaRPr lang="de-CH" sz="1100">
                        <a:solidFill>
                          <a:schemeClr val="tx1"/>
                        </a:solidFill>
                      </a:endParaRPr>
                    </a:p>
                  </a:txBody>
                  <a:tcPr marL="58462" marR="58462" marT="29231" marB="29231">
                    <a:lnB w="12700" algn="ctr">
                      <a:solidFill>
                        <a:schemeClr val="tx1"/>
                      </a:solidFill>
                    </a:lnB>
                    <a:solidFill>
                      <a:schemeClr val="accent5">
                        <a:lumMod val="40000"/>
                        <a:lumOff val="60000"/>
                      </a:schemeClr>
                    </a:solidFill>
                  </a:tcPr>
                </a:tc>
                <a:tc>
                  <a:txBody>
                    <a:bodyPr/>
                    <a:p>
                      <a:pPr>
                        <a:defRPr/>
                      </a:pPr>
                      <a:r>
                        <a:rPr lang="de-CH" sz="1100"/>
                        <a:t>Problem</a:t>
                      </a:r>
                      <a:endParaRPr/>
                    </a:p>
                  </a:txBody>
                  <a:tcPr marL="58462" marR="58462" marT="29231" marB="29231">
                    <a:lnB w="12700" algn="ctr">
                      <a:solidFill>
                        <a:schemeClr val="tx1"/>
                      </a:solidFill>
                    </a:lnB>
                    <a:solidFill>
                      <a:schemeClr val="accent5">
                        <a:lumMod val="40000"/>
                        <a:lumOff val="60000"/>
                      </a:schemeClr>
                    </a:solidFill>
                  </a:tcPr>
                </a:tc>
                <a:tc>
                  <a:txBody>
                    <a:bodyPr/>
                    <a:p>
                      <a:pPr>
                        <a:defRPr/>
                      </a:pPr>
                      <a:r>
                        <a:rPr lang="de-CH" sz="1100"/>
                        <a:t>Target</a:t>
                      </a:r>
                      <a:endParaRPr/>
                    </a:p>
                  </a:txBody>
                  <a:tcPr marL="58462" marR="58462" marT="29231" marB="29231">
                    <a:lnB w="12700" algn="ctr">
                      <a:solidFill>
                        <a:schemeClr val="tx1"/>
                      </a:solidFill>
                    </a:lnB>
                    <a:solidFill>
                      <a:schemeClr val="accent5">
                        <a:lumMod val="40000"/>
                        <a:lumOff val="60000"/>
                      </a:schemeClr>
                    </a:solidFill>
                  </a:tcPr>
                </a:tc>
                <a:tc>
                  <a:txBody>
                    <a:bodyPr/>
                    <a:p>
                      <a:pPr>
                        <a:defRPr/>
                      </a:pPr>
                      <a:r>
                        <a:rPr lang="de-CH" sz="1100"/>
                        <a:t>Solution</a:t>
                      </a:r>
                      <a:endParaRPr/>
                    </a:p>
                  </a:txBody>
                  <a:tcPr marL="58462" marR="58462" marT="29231" marB="29231">
                    <a:lnB w="12700" algn="ctr">
                      <a:solidFill>
                        <a:schemeClr val="tx1"/>
                      </a:solidFill>
                    </a:lnB>
                    <a:solidFill>
                      <a:schemeClr val="accent5">
                        <a:lumMod val="40000"/>
                        <a:lumOff val="60000"/>
                      </a:schemeClr>
                    </a:solidFill>
                  </a:tcPr>
                </a:tc>
                <a:tc>
                  <a:txBody>
                    <a:bodyPr/>
                    <a:p>
                      <a:pPr>
                        <a:defRPr/>
                      </a:pPr>
                      <a:r>
                        <a:rPr lang="de-CH" sz="1100"/>
                        <a:t>Imple-menta-tion</a:t>
                      </a:r>
                      <a:endParaRPr lang="de-CH" sz="1100"/>
                    </a:p>
                  </a:txBody>
                  <a:tcPr marL="58462" marR="58462" marT="29231" marB="29231">
                    <a:lnB w="12700" algn="ctr">
                      <a:solidFill>
                        <a:schemeClr val="tx1"/>
                      </a:solidFill>
                    </a:lnB>
                    <a:solidFill>
                      <a:schemeClr val="accent5">
                        <a:lumMod val="40000"/>
                        <a:lumOff val="60000"/>
                      </a:schemeClr>
                    </a:solidFill>
                  </a:tcPr>
                </a:tc>
                <a:tc>
                  <a:txBody>
                    <a:bodyPr/>
                    <a:p>
                      <a:pPr>
                        <a:defRPr/>
                      </a:pPr>
                      <a:endParaRPr lang="de-CH" sz="1100"/>
                    </a:p>
                  </a:txBody>
                  <a:tcPr marL="58462" marR="58462" marT="29231" marB="29231">
                    <a:lnB w="12700" algn="ctr">
                      <a:solidFill>
                        <a:schemeClr val="tx1"/>
                      </a:solidFill>
                    </a:lnB>
                    <a:solidFill>
                      <a:schemeClr val="accent5">
                        <a:lumMod val="40000"/>
                        <a:lumOff val="60000"/>
                      </a:schemeClr>
                    </a:solidFill>
                  </a:tcPr>
                </a:tc>
              </a:tr>
              <a:tr h="729083">
                <a:tc>
                  <a:txBody>
                    <a:bodyPr/>
                    <a:p>
                      <a:pPr marL="0" marR="0" lvl="0" indent="0" algn="l" defTabSz="914400">
                        <a:lnSpc>
                          <a:spcPct val="100000"/>
                        </a:lnSpc>
                        <a:spcBef>
                          <a:spcPts val="0"/>
                        </a:spcBef>
                        <a:spcAft>
                          <a:spcPts val="0"/>
                        </a:spcAft>
                        <a:buClrTx/>
                        <a:buSzTx/>
                        <a:buFontTx/>
                        <a:buNone/>
                        <a:defRPr/>
                      </a:pPr>
                      <a:r>
                        <a:rPr lang="de-CH" sz="1100" b="1">
                          <a:solidFill>
                            <a:schemeClr val="tx1"/>
                          </a:solidFill>
                        </a:rPr>
                        <a:t>Knowledge </a:t>
                      </a:r>
                      <a:r>
                        <a:rPr lang="de-CH" sz="1100" b="1">
                          <a:solidFill>
                            <a:schemeClr val="tx1"/>
                          </a:solidFill>
                        </a:rPr>
                        <a:t>transfer</a:t>
                      </a:r>
                      <a:endParaRPr lang="de-CH" sz="1100" b="1">
                        <a:solidFill>
                          <a:schemeClr val="tx1"/>
                        </a:solidFill>
                      </a:endParaRPr>
                    </a:p>
                    <a:p>
                      <a:pPr>
                        <a:defRPr/>
                      </a:pPr>
                      <a:endParaRPr lang="de-CH" sz="1100" b="1">
                        <a:solidFill>
                          <a:schemeClr val="tx1"/>
                        </a:solidFill>
                      </a:endParaRPr>
                    </a:p>
                  </a:txBody>
                  <a:tcPr marL="58462" marR="58462" marT="29231" marB="29231">
                    <a:lnT w="12700" algn="ctr">
                      <a:solidFill>
                        <a:schemeClr val="tx1"/>
                      </a:solidFill>
                    </a:lnT>
                  </a:tcPr>
                </a:tc>
                <a:tc>
                  <a:txBody>
                    <a:bodyPr/>
                    <a:p>
                      <a:pPr>
                        <a:defRPr/>
                      </a:pPr>
                      <a:r>
                        <a:rPr lang="de-CH" sz="1100"/>
                        <a:t>Yes</a:t>
                      </a:r>
                      <a:endParaRPr/>
                    </a:p>
                  </a:txBody>
                  <a:tcPr marL="58462" marR="58462" marT="29231" marB="29231">
                    <a:lnT w="12700" algn="ctr">
                      <a:solidFill>
                        <a:schemeClr val="tx1"/>
                      </a:solidFill>
                    </a:lnT>
                  </a:tcPr>
                </a:tc>
                <a:tc>
                  <a:txBody>
                    <a:bodyPr/>
                    <a:p>
                      <a:pPr>
                        <a:defRPr/>
                      </a:pPr>
                      <a:r>
                        <a:rPr lang="de-CH" sz="1100"/>
                        <a:t>Yes</a:t>
                      </a:r>
                      <a:endParaRPr/>
                    </a:p>
                  </a:txBody>
                  <a:tcPr marL="58462" marR="58462" marT="29231" marB="29231">
                    <a:lnT w="12700" algn="ctr">
                      <a:solidFill>
                        <a:schemeClr val="tx1"/>
                      </a:solidFill>
                    </a:lnT>
                  </a:tcPr>
                </a:tc>
                <a:tc>
                  <a:txBody>
                    <a:bodyPr/>
                    <a:p>
                      <a:pPr>
                        <a:defRPr/>
                      </a:pPr>
                      <a:r>
                        <a:rPr lang="de-CH" sz="1100"/>
                        <a:t>Yes</a:t>
                      </a:r>
                      <a:endParaRPr/>
                    </a:p>
                  </a:txBody>
                  <a:tcPr marL="58462" marR="58462" marT="29231" marB="29231">
                    <a:lnT w="12700" algn="ctr">
                      <a:solidFill>
                        <a:schemeClr val="tx1"/>
                      </a:solidFill>
                    </a:lnT>
                  </a:tcPr>
                </a:tc>
                <a:tc>
                  <a:txBody>
                    <a:bodyPr/>
                    <a:p>
                      <a:pPr>
                        <a:defRPr/>
                      </a:pPr>
                      <a:r>
                        <a:rPr lang="de-CH" sz="1100"/>
                        <a:t>Yes</a:t>
                      </a:r>
                      <a:endParaRPr/>
                    </a:p>
                  </a:txBody>
                  <a:tcPr marL="58462" marR="58462" marT="29231" marB="29231">
                    <a:lnT w="12700" algn="ctr">
                      <a:solidFill>
                        <a:schemeClr val="tx1"/>
                      </a:solidFill>
                    </a:lnT>
                  </a:tcPr>
                </a:tc>
                <a:tc>
                  <a:txBody>
                    <a:bodyPr/>
                    <a:p>
                      <a:pPr marL="0" marR="0" lvl="0" indent="0" algn="l" defTabSz="914400">
                        <a:lnSpc>
                          <a:spcPct val="100000"/>
                        </a:lnSpc>
                        <a:spcBef>
                          <a:spcPts val="0"/>
                        </a:spcBef>
                        <a:spcAft>
                          <a:spcPts val="0"/>
                        </a:spcAft>
                        <a:buClrTx/>
                        <a:buSzTx/>
                        <a:buFontTx/>
                        <a:buNone/>
                        <a:defRPr/>
                      </a:pPr>
                      <a:r>
                        <a:rPr lang="en-US" sz="1100"/>
                        <a:t>Info transfer for known problems, solutions and implementation</a:t>
                      </a:r>
                      <a:endParaRPr lang="de-CH" sz="1100"/>
                    </a:p>
                  </a:txBody>
                  <a:tcPr marL="58462" marR="58462" marT="29231" marB="29231">
                    <a:lnT w="12700" algn="ctr">
                      <a:solidFill>
                        <a:schemeClr val="tx1"/>
                      </a:solidFill>
                    </a:lnT>
                  </a:tcPr>
                </a:tc>
              </a:tr>
              <a:tr h="697908">
                <a:tc>
                  <a:txBody>
                    <a:bodyPr/>
                    <a:p>
                      <a:pPr>
                        <a:defRPr/>
                      </a:pPr>
                      <a:r>
                        <a:rPr lang="de-CH" sz="1100" b="1">
                          <a:solidFill>
                            <a:schemeClr val="tx1"/>
                          </a:solidFill>
                        </a:rPr>
                        <a:t>Knowledge </a:t>
                      </a:r>
                      <a:r>
                        <a:rPr lang="de-CH" sz="1100" b="1">
                          <a:solidFill>
                            <a:schemeClr val="tx1"/>
                          </a:solidFill>
                        </a:rPr>
                        <a:t>exchange</a:t>
                      </a:r>
                      <a:endParaRPr lang="de-CH" sz="1100" b="1">
                        <a:solidFill>
                          <a:schemeClr val="tx1"/>
                        </a:solidFill>
                      </a:endParaRPr>
                    </a:p>
                  </a:txBody>
                  <a:tcPr marL="58462" marR="58462" marT="29231" marB="29231"/>
                </a:tc>
                <a:tc>
                  <a:txBody>
                    <a:bodyPr/>
                    <a:p>
                      <a:pPr>
                        <a:defRPr/>
                      </a:pPr>
                      <a:r>
                        <a:rPr lang="de-CH" sz="1100"/>
                        <a:t>Yes</a:t>
                      </a:r>
                      <a:endParaRPr/>
                    </a:p>
                  </a:txBody>
                  <a:tcPr marL="58462" marR="58462" marT="29231" marB="29231"/>
                </a:tc>
                <a:tc>
                  <a:txBody>
                    <a:bodyPr/>
                    <a:p>
                      <a:pPr>
                        <a:defRPr/>
                      </a:pPr>
                      <a:r>
                        <a:rPr lang="de-CH" sz="1100"/>
                        <a:t>Yes</a:t>
                      </a:r>
                      <a:endParaRPr/>
                    </a:p>
                  </a:txBody>
                  <a:tcPr marL="58462" marR="58462" marT="29231" marB="29231"/>
                </a:tc>
                <a:tc>
                  <a:txBody>
                    <a:bodyPr/>
                    <a:p>
                      <a:pPr>
                        <a:defRPr/>
                      </a:pPr>
                      <a:r>
                        <a:rPr lang="de-CH" sz="1100"/>
                        <a:t>Yes</a:t>
                      </a:r>
                      <a:endParaRPr/>
                    </a:p>
                  </a:txBody>
                  <a:tcPr marL="58462" marR="58462" marT="29231" marB="29231"/>
                </a:tc>
                <a:tc>
                  <a:txBody>
                    <a:bodyPr/>
                    <a:p>
                      <a:pPr>
                        <a:defRPr/>
                      </a:pPr>
                      <a:r>
                        <a:rPr lang="de-CH" sz="1100"/>
                        <a:t>No</a:t>
                      </a:r>
                      <a:r>
                        <a:rPr lang="de-CH" sz="1100"/>
                        <a:t> </a:t>
                      </a:r>
                      <a:endParaRPr/>
                    </a:p>
                  </a:txBody>
                  <a:tcPr marL="58462" marR="58462" marT="29231" marB="29231"/>
                </a:tc>
                <a:tc>
                  <a:txBody>
                    <a:bodyPr/>
                    <a:p>
                      <a:pPr>
                        <a:defRPr/>
                      </a:pPr>
                      <a:r>
                        <a:rPr lang="en-US" sz="1100"/>
                        <a:t>Sharing knowledge, working out </a:t>
                      </a:r>
                      <a:r>
                        <a:rPr lang="en-US" sz="1100" u="sng"/>
                        <a:t>implementation together</a:t>
                      </a:r>
                      <a:endParaRPr lang="de-CH" sz="1100" u="sng"/>
                    </a:p>
                  </a:txBody>
                  <a:tcPr marL="58462" marR="58462" marT="29231" marB="29231"/>
                </a:tc>
              </a:tr>
              <a:tr h="729083">
                <a:tc>
                  <a:txBody>
                    <a:bodyPr/>
                    <a:p>
                      <a:pPr>
                        <a:defRPr/>
                      </a:pPr>
                      <a:r>
                        <a:rPr lang="de-CH" sz="1100" b="1">
                          <a:solidFill>
                            <a:schemeClr val="tx1"/>
                          </a:solidFill>
                        </a:rPr>
                        <a:t>Co-</a:t>
                      </a:r>
                      <a:r>
                        <a:rPr lang="de-CH" sz="1100" b="1">
                          <a:solidFill>
                            <a:schemeClr val="tx1"/>
                          </a:solidFill>
                        </a:rPr>
                        <a:t>Creation</a:t>
                      </a:r>
                      <a:endParaRPr lang="de-CH" sz="1100" b="1">
                        <a:solidFill>
                          <a:schemeClr val="tx1"/>
                        </a:solidFill>
                      </a:endParaRPr>
                    </a:p>
                  </a:txBody>
                  <a:tcPr marL="58462" marR="58462" marT="29231" marB="29231"/>
                </a:tc>
                <a:tc>
                  <a:txBody>
                    <a:bodyPr/>
                    <a:p>
                      <a:pPr>
                        <a:defRPr/>
                      </a:pPr>
                      <a:r>
                        <a:rPr lang="de-CH" sz="1100"/>
                        <a:t>Yes</a:t>
                      </a:r>
                      <a:endParaRPr/>
                    </a:p>
                  </a:txBody>
                  <a:tcPr marL="58462" marR="58462" marT="29231" marB="29231"/>
                </a:tc>
                <a:tc>
                  <a:txBody>
                    <a:bodyPr/>
                    <a:p>
                      <a:pPr>
                        <a:defRPr/>
                      </a:pPr>
                      <a:r>
                        <a:rPr lang="de-CH" sz="1100"/>
                        <a:t>Yes</a:t>
                      </a:r>
                      <a:endParaRPr/>
                    </a:p>
                  </a:txBody>
                  <a:tcPr marL="58462" marR="58462" marT="29231" marB="29231"/>
                </a:tc>
                <a:tc>
                  <a:txBody>
                    <a:bodyPr/>
                    <a:p>
                      <a:pPr>
                        <a:defRPr/>
                      </a:pPr>
                      <a:r>
                        <a:rPr lang="de-CH" sz="1100"/>
                        <a:t>No</a:t>
                      </a:r>
                      <a:endParaRPr lang="de-CH" sz="1100"/>
                    </a:p>
                  </a:txBody>
                  <a:tcPr marL="58462" marR="58462" marT="29231" marB="29231"/>
                </a:tc>
                <a:tc>
                  <a:txBody>
                    <a:bodyPr/>
                    <a:p>
                      <a:pPr>
                        <a:defRPr/>
                      </a:pPr>
                      <a:r>
                        <a:rPr lang="de-CH" sz="1100"/>
                        <a:t>No</a:t>
                      </a:r>
                      <a:endParaRPr lang="de-CH" sz="1100"/>
                    </a:p>
                  </a:txBody>
                  <a:tcPr marL="58462" marR="58462" marT="29231" marB="29231"/>
                </a:tc>
                <a:tc>
                  <a:txBody>
                    <a:bodyPr/>
                    <a:p>
                      <a:pPr>
                        <a:defRPr/>
                      </a:pPr>
                      <a:r>
                        <a:rPr lang="en-US" sz="1100" u="sng"/>
                        <a:t>Joint search for solutions </a:t>
                      </a:r>
                      <a:r>
                        <a:rPr lang="en-US" sz="1100" u="none"/>
                        <a:t>and implementation, interdisciplinary</a:t>
                      </a:r>
                      <a:endParaRPr/>
                    </a:p>
                  </a:txBody>
                  <a:tcPr marL="58462" marR="58462" marT="29231" marB="29231"/>
                </a:tc>
              </a:tr>
              <a:tr h="729083">
                <a:tc>
                  <a:txBody>
                    <a:bodyPr/>
                    <a:p>
                      <a:pPr>
                        <a:defRPr/>
                      </a:pPr>
                      <a:r>
                        <a:rPr lang="de-CH" sz="1100" b="1">
                          <a:solidFill>
                            <a:schemeClr val="tx1"/>
                          </a:solidFill>
                        </a:rPr>
                        <a:t>Co-</a:t>
                      </a:r>
                      <a:r>
                        <a:rPr lang="de-CH" sz="1100" b="1">
                          <a:solidFill>
                            <a:schemeClr val="tx1"/>
                          </a:solidFill>
                        </a:rPr>
                        <a:t>Emergence</a:t>
                      </a:r>
                      <a:endParaRPr lang="de-CH" sz="1100" b="1">
                        <a:solidFill>
                          <a:schemeClr val="tx1"/>
                        </a:solidFill>
                      </a:endParaRPr>
                    </a:p>
                  </a:txBody>
                  <a:tcPr marL="58462" marR="58462" marT="29231" marB="29231"/>
                </a:tc>
                <a:tc>
                  <a:txBody>
                    <a:bodyPr/>
                    <a:p>
                      <a:pPr>
                        <a:defRPr/>
                      </a:pPr>
                      <a:r>
                        <a:rPr lang="de-CH" sz="1100"/>
                        <a:t>No</a:t>
                      </a:r>
                      <a:endParaRPr lang="de-CH" sz="1100"/>
                    </a:p>
                  </a:txBody>
                  <a:tcPr marL="58462" marR="58462" marT="29231" marB="29231"/>
                </a:tc>
                <a:tc>
                  <a:txBody>
                    <a:bodyPr/>
                    <a:p>
                      <a:pPr>
                        <a:defRPr/>
                      </a:pPr>
                      <a:r>
                        <a:rPr lang="de-CH" sz="1100"/>
                        <a:t>No</a:t>
                      </a:r>
                      <a:endParaRPr lang="de-CH" sz="1100"/>
                    </a:p>
                  </a:txBody>
                  <a:tcPr marL="58462" marR="58462" marT="29231" marB="29231"/>
                </a:tc>
                <a:tc>
                  <a:txBody>
                    <a:bodyPr/>
                    <a:p>
                      <a:pPr>
                        <a:defRPr/>
                      </a:pPr>
                      <a:r>
                        <a:rPr lang="de-CH" sz="1100"/>
                        <a:t>No</a:t>
                      </a:r>
                      <a:endParaRPr lang="de-CH" sz="1100"/>
                    </a:p>
                  </a:txBody>
                  <a:tcPr marL="58462" marR="58462" marT="29231" marB="29231"/>
                </a:tc>
                <a:tc>
                  <a:txBody>
                    <a:bodyPr/>
                    <a:p>
                      <a:pPr>
                        <a:defRPr/>
                      </a:pPr>
                      <a:r>
                        <a:rPr lang="de-CH" sz="1100"/>
                        <a:t>No</a:t>
                      </a:r>
                      <a:endParaRPr lang="de-CH" sz="1100"/>
                    </a:p>
                  </a:txBody>
                  <a:tcPr marL="58462" marR="58462" marT="29231" marB="29231"/>
                </a:tc>
                <a:tc>
                  <a:txBody>
                    <a:bodyPr/>
                    <a:p>
                      <a:pPr>
                        <a:defRPr/>
                      </a:pPr>
                      <a:r>
                        <a:rPr lang="en-US" sz="1100" u="sng"/>
                        <a:t>Creating a participatory basis </a:t>
                      </a:r>
                      <a:r>
                        <a:rPr lang="en-US" sz="1100" u="none"/>
                        <a:t>for  Problem identification and solutions</a:t>
                      </a:r>
                      <a:endParaRPr lang="de-CH" sz="1100" u="none"/>
                    </a:p>
                  </a:txBody>
                  <a:tcPr marL="58462" marR="58462" marT="29231" marB="29231"/>
                </a:tc>
              </a:tr>
            </a:tbl>
          </a:graphicData>
        </a:graphic>
      </p:graphicFrame>
      <p:grpSp>
        <p:nvGrpSpPr>
          <p:cNvPr id="6" name="Groep 3" hidden="0"/>
          <p:cNvGrpSpPr/>
          <p:nvPr isPhoto="0" userDrawn="0"/>
        </p:nvGrpSpPr>
        <p:grpSpPr bwMode="auto">
          <a:xfrm>
            <a:off x="0" y="20698"/>
            <a:ext cx="10864516" cy="6671774"/>
            <a:chOff x="0" y="20698"/>
            <a:chExt cx="10864516" cy="6671774"/>
          </a:xfrm>
        </p:grpSpPr>
        <p:pic>
          <p:nvPicPr>
            <p:cNvPr id="7"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8"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0" name="Tekstvak 22" hidden="0"/>
            <p:cNvSpPr>
              <a:spLocks noAdjustHandles="0" noChangeArrowheads="0"/>
            </p:cNvSpPr>
            <p:nvPr isPhoto="0" userDrawn="0"/>
          </p:nvSpPr>
          <p:spPr bwMode="auto">
            <a:xfrm>
              <a:off x="36891" y="1717455"/>
              <a:ext cx="3880649" cy="646331"/>
            </a:xfrm>
            <a:prstGeom prst="rect">
              <a:avLst/>
            </a:prstGeom>
            <a:noFill/>
          </p:spPr>
          <p:txBody>
            <a:bodyPr wrap="square" rtlCol="0">
              <a:spAutoFit/>
            </a:bodyPr>
            <a:lstStyle/>
            <a:p>
              <a:pPr>
                <a:defRPr/>
              </a:pPr>
              <a:r>
                <a:rPr lang="en-GB">
                  <a:solidFill>
                    <a:srgbClr val="C00000"/>
                  </a:solidFill>
                </a:rPr>
                <a:t>When is interactive innovation preferable?</a:t>
              </a:r>
              <a:endParaRPr/>
            </a:p>
          </p:txBody>
        </p:sp>
        <p:sp>
          <p:nvSpPr>
            <p:cNvPr id="11" name="Tekstvak 12" hidden="0"/>
            <p:cNvSpPr>
              <a:spLocks noAdjustHandles="0" noChangeArrowheads="0"/>
            </p:cNvSpPr>
            <p:nvPr isPhoto="0" userDrawn="0"/>
          </p:nvSpPr>
          <p:spPr bwMode="auto">
            <a:xfrm>
              <a:off x="57563" y="2499592"/>
              <a:ext cx="3789690" cy="3139321"/>
            </a:xfrm>
            <a:prstGeom prst="rect">
              <a:avLst/>
            </a:prstGeom>
            <a:noFill/>
          </p:spPr>
          <p:txBody>
            <a:bodyPr wrap="square" rtlCol="0">
              <a:spAutoFit/>
            </a:bodyPr>
            <a:lstStyle/>
            <a:p>
              <a:pPr>
                <a:defRPr/>
              </a:pPr>
              <a:r>
                <a:rPr lang="en-GB" sz="1100"/>
                <a:t>It depends on the degree of agreement between actors involved on:</a:t>
              </a:r>
              <a:endParaRPr/>
            </a:p>
            <a:p>
              <a:pPr marL="171450" indent="-171450">
                <a:buFont typeface="Wingdings"/>
                <a:buChar char="Ø"/>
                <a:defRPr/>
              </a:pPr>
              <a:r>
                <a:rPr lang="en-GB" sz="1100"/>
                <a:t>The definition of the </a:t>
              </a:r>
              <a:r>
                <a:rPr lang="en-GB" sz="1100">
                  <a:solidFill>
                    <a:srgbClr val="C00000"/>
                  </a:solidFill>
                </a:rPr>
                <a:t>problem</a:t>
              </a:r>
              <a:endParaRPr/>
            </a:p>
            <a:p>
              <a:pPr marL="171450" indent="-171450">
                <a:buFont typeface="Wingdings"/>
                <a:buChar char="Ø"/>
                <a:defRPr/>
              </a:pPr>
              <a:r>
                <a:rPr lang="en-GB" sz="1100"/>
                <a:t>The desired </a:t>
              </a:r>
              <a:r>
                <a:rPr lang="en-GB" sz="1100">
                  <a:solidFill>
                    <a:srgbClr val="C00000"/>
                  </a:solidFill>
                </a:rPr>
                <a:t>target</a:t>
              </a:r>
              <a:r>
                <a:rPr lang="en-GB" sz="1100"/>
                <a:t> to be reached</a:t>
              </a:r>
              <a:endParaRPr/>
            </a:p>
            <a:p>
              <a:pPr marL="171450" indent="-171450">
                <a:buFont typeface="Wingdings"/>
                <a:buChar char="Ø"/>
                <a:defRPr/>
              </a:pPr>
              <a:r>
                <a:rPr lang="en-GB" sz="1100"/>
                <a:t>The </a:t>
              </a:r>
              <a:r>
                <a:rPr lang="en-GB" sz="1100">
                  <a:solidFill>
                    <a:srgbClr val="C00000"/>
                  </a:solidFill>
                </a:rPr>
                <a:t>solution</a:t>
              </a:r>
              <a:r>
                <a:rPr lang="en-GB" sz="1100"/>
                <a:t> to be implemented</a:t>
              </a:r>
              <a:endParaRPr/>
            </a:p>
            <a:p>
              <a:pPr marL="171450" indent="-171450">
                <a:buFont typeface="Wingdings"/>
                <a:buChar char="Ø"/>
                <a:defRPr/>
              </a:pPr>
              <a:r>
                <a:rPr lang="en-GB" sz="1100"/>
                <a:t>The way it should be </a:t>
              </a:r>
              <a:r>
                <a:rPr lang="en-GB" sz="1100">
                  <a:solidFill>
                    <a:srgbClr val="C00000"/>
                  </a:solidFill>
                </a:rPr>
                <a:t>implemented</a:t>
              </a:r>
              <a:endParaRPr/>
            </a:p>
            <a:p>
              <a:pPr marL="171450" indent="-171450">
                <a:buFont typeface="Wingdings"/>
                <a:buChar char="Ø"/>
                <a:defRPr/>
              </a:pPr>
              <a:endParaRPr lang="en-GB" sz="1100">
                <a:solidFill>
                  <a:srgbClr val="C00000"/>
                </a:solidFill>
              </a:endParaRPr>
            </a:p>
            <a:p>
              <a:pPr>
                <a:defRPr/>
              </a:pPr>
              <a:r>
                <a:rPr lang="en-GB" sz="1100"/>
                <a:t>If there is a shared ambition (agreement on problem and target) but the solution and the way to find such a solution cannot be decided beforehand, a </a:t>
              </a:r>
              <a:r>
                <a:rPr lang="en-GB" sz="1100" b="1">
                  <a:solidFill>
                    <a:srgbClr val="C00000"/>
                  </a:solidFill>
                </a:rPr>
                <a:t>process of co-creation </a:t>
              </a:r>
              <a:r>
                <a:rPr lang="en-GB" sz="1100"/>
                <a:t>is needed.</a:t>
              </a:r>
              <a:endParaRPr/>
            </a:p>
            <a:p>
              <a:pPr>
                <a:defRPr/>
              </a:pPr>
              <a:endParaRPr lang="en-GB" sz="1100"/>
            </a:p>
            <a:p>
              <a:pPr>
                <a:defRPr/>
              </a:pPr>
              <a:r>
                <a:rPr lang="en-GB" sz="1100"/>
                <a:t>If there no agreement on what is at stake or where to go, a </a:t>
              </a:r>
              <a:r>
                <a:rPr lang="en-GB" sz="1100" b="1">
                  <a:solidFill>
                    <a:srgbClr val="C00000"/>
                  </a:solidFill>
                </a:rPr>
                <a:t>process of co-emergence </a:t>
              </a:r>
              <a:r>
                <a:rPr lang="en-GB" sz="1100"/>
                <a:t>is needed, in which actors become capable of identifying challenges and solving them: </a:t>
              </a:r>
              <a:r>
                <a:rPr lang="en-GB" sz="1100" i="1">
                  <a:solidFill>
                    <a:srgbClr val="C00000"/>
                  </a:solidFill>
                </a:rPr>
                <a:t>the capacity to respond</a:t>
              </a:r>
              <a:r>
                <a:rPr lang="en-GB" sz="1100"/>
                <a:t>. </a:t>
              </a:r>
              <a:endParaRPr/>
            </a:p>
            <a:p>
              <a:pPr>
                <a:defRPr/>
              </a:pPr>
              <a:endParaRPr lang="en-GB" sz="1100"/>
            </a:p>
            <a:p>
              <a:pPr>
                <a:defRPr/>
              </a:pPr>
              <a:r>
                <a:rPr lang="en-GB" sz="1100"/>
                <a:t>These two are the domain of interactive innovation.</a:t>
              </a:r>
              <a:endParaRPr/>
            </a:p>
          </p:txBody>
        </p:sp>
        <p:pic>
          <p:nvPicPr>
            <p:cNvPr id="12" name="Grafik 9" hidden="0"/>
            <p:cNvPicPr>
              <a:picLocks noChangeAspect="1"/>
            </p:cNvPicPr>
            <p:nvPr isPhoto="0" userDrawn="0"/>
          </p:nvPicPr>
          <p:blipFill>
            <a:blip r:embed="rId4"/>
            <a:srcRect l="6772" t="13653" r="8081" b="0"/>
            <a:stretch/>
          </p:blipFill>
          <p:spPr bwMode="auto">
            <a:xfrm>
              <a:off x="4364181" y="244768"/>
              <a:ext cx="2022681" cy="2132145"/>
            </a:xfrm>
            <a:prstGeom prst="rect">
              <a:avLst/>
            </a:prstGeom>
          </p:spPr>
        </p:pic>
        <p:sp>
          <p:nvSpPr>
            <p:cNvPr id="13" name="Textfeld 10" hidden="0"/>
            <p:cNvSpPr>
              <a:spLocks noAdjustHandles="0" noChangeArrowheads="0"/>
            </p:cNvSpPr>
            <p:nvPr isPhoto="0" userDrawn="0"/>
          </p:nvSpPr>
          <p:spPr bwMode="auto">
            <a:xfrm>
              <a:off x="57563" y="5769142"/>
              <a:ext cx="3858716" cy="923330"/>
            </a:xfrm>
            <a:prstGeom prst="rect">
              <a:avLst/>
            </a:prstGeom>
            <a:noFill/>
          </p:spPr>
          <p:txBody>
            <a:bodyPr wrap="square" rtlCol="0">
              <a:spAutoFit/>
            </a:bodyPr>
            <a:lstStyle/>
            <a:p>
              <a:pPr>
                <a:defRPr/>
              </a:pPr>
              <a:r>
                <a:rPr lang="de-CH" sz="900">
                  <a:solidFill>
                    <a:schemeClr val="accent6">
                      <a:lumMod val="75000"/>
                    </a:schemeClr>
                  </a:solidFill>
                </a:rPr>
                <a:t>Sources:</a:t>
              </a:r>
              <a:endParaRPr/>
            </a:p>
            <a:p>
              <a:pPr marL="171450" indent="-171450">
                <a:buFont typeface="Arial"/>
                <a:buChar char="•"/>
                <a:defRPr/>
              </a:pPr>
              <a:r>
                <a:rPr lang="en-US" sz="900">
                  <a:solidFill>
                    <a:schemeClr val="accent6">
                      <a:lumMod val="75000"/>
                    </a:schemeClr>
                  </a:solidFill>
                </a:rPr>
                <a:t>Ryser (Ulrich) 2021: Presentation in EUFRAS General assembly March 2021</a:t>
              </a:r>
              <a:endParaRPr/>
            </a:p>
            <a:p>
              <a:pPr marL="171450" indent="-171450">
                <a:buFont typeface="Arial"/>
                <a:buChar char="•"/>
                <a:defRPr/>
              </a:pPr>
              <a:r>
                <a:rPr lang="en-US" sz="900">
                  <a:solidFill>
                    <a:schemeClr val="accent6">
                      <a:lumMod val="75000"/>
                    </a:schemeClr>
                  </a:solidFill>
                </a:rPr>
                <a:t>EU SCAR AKIS (2019), Preparing for Future AKIS in Europe. Brussels, European Commission.</a:t>
              </a:r>
              <a:endParaRPr/>
            </a:p>
            <a:p>
              <a:pPr marL="171450" indent="-171450">
                <a:buFont typeface="Arial"/>
                <a:buChar char="•"/>
                <a:defRPr/>
              </a:pPr>
              <a:r>
                <a:rPr lang="en-US" sz="900">
                  <a:solidFill>
                    <a:schemeClr val="accent6">
                      <a:lumMod val="75000"/>
                    </a:schemeClr>
                  </a:solidFill>
                </a:rPr>
                <a:t>TRAME (2016) Faire </a:t>
              </a:r>
              <a:r>
                <a:rPr lang="en-US" sz="900">
                  <a:solidFill>
                    <a:schemeClr val="accent6">
                      <a:lumMod val="75000"/>
                    </a:schemeClr>
                  </a:solidFill>
                </a:rPr>
                <a:t>émerger</a:t>
              </a:r>
              <a:r>
                <a:rPr lang="en-US" sz="900">
                  <a:solidFill>
                    <a:schemeClr val="accent6">
                      <a:lumMod val="75000"/>
                    </a:schemeClr>
                  </a:solidFill>
                </a:rPr>
                <a:t> </a:t>
              </a:r>
              <a:r>
                <a:rPr lang="en-US" sz="900">
                  <a:solidFill>
                    <a:schemeClr val="accent6">
                      <a:lumMod val="75000"/>
                    </a:schemeClr>
                  </a:solidFill>
                </a:rPr>
                <a:t>vos</a:t>
              </a:r>
              <a:r>
                <a:rPr lang="en-US" sz="900">
                  <a:solidFill>
                    <a:schemeClr val="accent6">
                      <a:lumMod val="75000"/>
                    </a:schemeClr>
                  </a:solidFill>
                </a:rPr>
                <a:t> </a:t>
              </a:r>
              <a:r>
                <a:rPr lang="en-US" sz="900">
                  <a:solidFill>
                    <a:schemeClr val="accent6">
                      <a:lumMod val="75000"/>
                    </a:schemeClr>
                  </a:solidFill>
                </a:rPr>
                <a:t>projets</a:t>
              </a:r>
              <a:r>
                <a:rPr lang="en-US" sz="900">
                  <a:solidFill>
                    <a:schemeClr val="accent6">
                      <a:lumMod val="75000"/>
                    </a:schemeClr>
                  </a:solidFill>
                </a:rPr>
                <a:t> – </a:t>
              </a:r>
              <a:r>
                <a:rPr lang="en-US" sz="900">
                  <a:solidFill>
                    <a:schemeClr val="accent6">
                      <a:lumMod val="75000"/>
                    </a:schemeClr>
                  </a:solidFill>
                </a:rPr>
                <a:t>l’art</a:t>
              </a:r>
              <a:r>
                <a:rPr lang="en-US" sz="900">
                  <a:solidFill>
                    <a:schemeClr val="accent6">
                      <a:lumMod val="75000"/>
                    </a:schemeClr>
                  </a:solidFill>
                </a:rPr>
                <a:t> de faire </a:t>
              </a:r>
              <a:r>
                <a:rPr lang="en-US" sz="900">
                  <a:solidFill>
                    <a:schemeClr val="accent6">
                      <a:lumMod val="75000"/>
                    </a:schemeClr>
                  </a:solidFill>
                </a:rPr>
                <a:t>éclore</a:t>
              </a:r>
              <a:r>
                <a:rPr lang="en-US" sz="900">
                  <a:solidFill>
                    <a:schemeClr val="accent6">
                      <a:lumMod val="75000"/>
                    </a:schemeClr>
                  </a:solidFill>
                </a:rPr>
                <a:t> des </a:t>
              </a:r>
              <a:r>
                <a:rPr lang="en-US" sz="900">
                  <a:solidFill>
                    <a:schemeClr val="accent6">
                      <a:lumMod val="75000"/>
                    </a:schemeClr>
                  </a:solidFill>
                </a:rPr>
                <a:t>projets</a:t>
              </a:r>
              <a:r>
                <a:rPr lang="en-US" sz="900">
                  <a:solidFill>
                    <a:schemeClr val="accent6">
                      <a:lumMod val="75000"/>
                    </a:schemeClr>
                  </a:solidFill>
                </a:rPr>
                <a:t> </a:t>
              </a:r>
              <a:r>
                <a:rPr lang="en-US" sz="900">
                  <a:solidFill>
                    <a:schemeClr val="accent6">
                      <a:lumMod val="75000"/>
                    </a:schemeClr>
                  </a:solidFill>
                </a:rPr>
                <a:t>agro-écologiques</a:t>
              </a:r>
              <a:r>
                <a:rPr lang="en-US" sz="900">
                  <a:solidFill>
                    <a:schemeClr val="accent6">
                      <a:lumMod val="75000"/>
                    </a:schemeClr>
                  </a:solidFill>
                </a:rPr>
                <a:t>, Paris.</a:t>
              </a:r>
              <a:endParaRPr lang="de-CH" sz="900">
                <a:solidFill>
                  <a:schemeClr val="accent6">
                    <a:lumMod val="75000"/>
                  </a:schemeClr>
                </a:solidFill>
              </a:endParaRPr>
            </a:p>
          </p:txBody>
        </p:sp>
        <p:sp>
          <p:nvSpPr>
            <p:cNvPr id="14" name="Tekstvak 23" hidden="0"/>
            <p:cNvSpPr>
              <a:spLocks noAdjustHandles="0" noChangeArrowheads="0"/>
            </p:cNvSpPr>
            <p:nvPr isPhoto="0" userDrawn="0"/>
          </p:nvSpPr>
          <p:spPr bwMode="auto">
            <a:xfrm>
              <a:off x="6454729" y="514095"/>
              <a:ext cx="2226055" cy="261610"/>
            </a:xfrm>
            <a:prstGeom prst="rect">
              <a:avLst/>
            </a:prstGeom>
            <a:noFill/>
          </p:spPr>
          <p:txBody>
            <a:bodyPr wrap="square" rtlCol="0">
              <a:spAutoFit/>
            </a:bodyPr>
            <a:lstStyle/>
            <a:p>
              <a:pPr>
                <a:defRPr/>
              </a:pPr>
              <a:r>
                <a:rPr lang="en-GB" sz="1100" i="1">
                  <a:solidFill>
                    <a:srgbClr val="C00000"/>
                  </a:solidFill>
                </a:rPr>
                <a:t>Instruct about how to do things</a:t>
              </a:r>
              <a:endParaRPr/>
            </a:p>
          </p:txBody>
        </p:sp>
        <p:sp>
          <p:nvSpPr>
            <p:cNvPr id="15" name="Tekstvak 24" hidden="0"/>
            <p:cNvSpPr>
              <a:spLocks noAdjustHandles="0" noChangeArrowheads="0"/>
            </p:cNvSpPr>
            <p:nvPr isPhoto="0" userDrawn="0"/>
          </p:nvSpPr>
          <p:spPr bwMode="auto">
            <a:xfrm>
              <a:off x="6454728" y="1101827"/>
              <a:ext cx="2226055" cy="261610"/>
            </a:xfrm>
            <a:prstGeom prst="rect">
              <a:avLst/>
            </a:prstGeom>
            <a:noFill/>
          </p:spPr>
          <p:txBody>
            <a:bodyPr wrap="square" rtlCol="0">
              <a:spAutoFit/>
            </a:bodyPr>
            <a:lstStyle/>
            <a:p>
              <a:pPr>
                <a:defRPr/>
              </a:pPr>
              <a:r>
                <a:rPr lang="en-GB" sz="1100" i="1">
                  <a:solidFill>
                    <a:srgbClr val="C00000"/>
                  </a:solidFill>
                </a:rPr>
                <a:t>Share knowledge and experience</a:t>
              </a:r>
              <a:endParaRPr/>
            </a:p>
          </p:txBody>
        </p:sp>
        <p:sp>
          <p:nvSpPr>
            <p:cNvPr id="16" name="Tekstvak 25" hidden="0"/>
            <p:cNvSpPr>
              <a:spLocks noAdjustHandles="0" noChangeArrowheads="0"/>
            </p:cNvSpPr>
            <p:nvPr isPhoto="0" userDrawn="0"/>
          </p:nvSpPr>
          <p:spPr bwMode="auto">
            <a:xfrm>
              <a:off x="6454728" y="1546471"/>
              <a:ext cx="2141835" cy="261610"/>
            </a:xfrm>
            <a:prstGeom prst="rect">
              <a:avLst/>
            </a:prstGeom>
            <a:noFill/>
          </p:spPr>
          <p:txBody>
            <a:bodyPr wrap="square" rtlCol="0">
              <a:spAutoFit/>
            </a:bodyPr>
            <a:lstStyle/>
            <a:p>
              <a:pPr>
                <a:defRPr/>
              </a:pPr>
              <a:r>
                <a:rPr lang="en-GB" sz="1100" i="1">
                  <a:solidFill>
                    <a:srgbClr val="C00000"/>
                  </a:solidFill>
                </a:rPr>
                <a:t>Find new solutions together</a:t>
              </a:r>
              <a:endParaRPr/>
            </a:p>
          </p:txBody>
        </p:sp>
        <p:sp>
          <p:nvSpPr>
            <p:cNvPr id="17" name="Tekstvak 26" hidden="0"/>
            <p:cNvSpPr>
              <a:spLocks noAdjustHandles="0" noChangeArrowheads="0"/>
            </p:cNvSpPr>
            <p:nvPr isPhoto="0" userDrawn="0"/>
          </p:nvSpPr>
          <p:spPr bwMode="auto">
            <a:xfrm>
              <a:off x="6454728" y="1965337"/>
              <a:ext cx="4175172" cy="261610"/>
            </a:xfrm>
            <a:prstGeom prst="rect">
              <a:avLst/>
            </a:prstGeom>
            <a:noFill/>
          </p:spPr>
          <p:txBody>
            <a:bodyPr wrap="square" rtlCol="0">
              <a:spAutoFit/>
            </a:bodyPr>
            <a:lstStyle/>
            <a:p>
              <a:pPr>
                <a:defRPr/>
              </a:pPr>
              <a:r>
                <a:rPr lang="en-GB" sz="1100" i="1">
                  <a:solidFill>
                    <a:srgbClr val="C00000"/>
                  </a:solidFill>
                </a:rPr>
                <a:t>Develop capacity for jointly identifying challenges and solving them </a:t>
              </a:r>
              <a:endParaRPr/>
            </a:p>
          </p:txBody>
        </p:sp>
        <p:sp>
          <p:nvSpPr>
            <p:cNvPr id="18" name="Pijl: rechts 2" hidden="0"/>
            <p:cNvSpPr/>
            <p:nvPr isPhoto="0" userDrawn="0"/>
          </p:nvSpPr>
          <p:spPr bwMode="auto">
            <a:xfrm>
              <a:off x="4180974" y="1677276"/>
              <a:ext cx="715879" cy="482392"/>
            </a:xfrm>
            <a:prstGeom prst="rightArrow">
              <a:avLst>
                <a:gd name="adj1" fmla="val 50000"/>
                <a:gd name="adj2" fmla="val 50000"/>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9" name="Rechthoek 4" hidden="0"/>
            <p:cNvSpPr/>
            <p:nvPr isPhoto="0" userDrawn="0"/>
          </p:nvSpPr>
          <p:spPr bwMode="auto">
            <a:xfrm>
              <a:off x="4054894" y="1546472"/>
              <a:ext cx="6809622" cy="76359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0" name="Rechthoek 16" hidden="0"/>
            <p:cNvSpPr/>
            <p:nvPr isPhoto="0" userDrawn="0"/>
          </p:nvSpPr>
          <p:spPr bwMode="auto">
            <a:xfrm>
              <a:off x="57563" y="3684668"/>
              <a:ext cx="3858716" cy="19189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hoek 9" hidden="0"/>
          <p:cNvSpPr/>
          <p:nvPr isPhoto="0" userDrawn="0"/>
        </p:nvSpPr>
        <p:spPr bwMode="auto">
          <a:xfrm>
            <a:off x="-53387"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5"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6"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7"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Tekstvak 22" hidden="0"/>
          <p:cNvSpPr>
            <a:spLocks noAdjustHandles="0" noChangeArrowheads="0"/>
          </p:cNvSpPr>
          <p:nvPr isPhoto="0" userDrawn="0"/>
        </p:nvSpPr>
        <p:spPr bwMode="auto">
          <a:xfrm>
            <a:off x="225898" y="1462861"/>
            <a:ext cx="2757678" cy="553998"/>
          </a:xfrm>
          <a:prstGeom prst="rect">
            <a:avLst/>
          </a:prstGeom>
          <a:noFill/>
        </p:spPr>
        <p:txBody>
          <a:bodyPr wrap="none" rtlCol="0">
            <a:spAutoFit/>
          </a:bodyPr>
          <a:lstStyle/>
          <a:p>
            <a:pPr>
              <a:defRPr/>
            </a:pPr>
            <a:r>
              <a:rPr lang="en-GB">
                <a:solidFill>
                  <a:srgbClr val="C00000"/>
                </a:solidFill>
              </a:rPr>
              <a:t>Levels of learning in society</a:t>
            </a:r>
            <a:endParaRPr/>
          </a:p>
          <a:p>
            <a:pPr>
              <a:defRPr/>
            </a:pPr>
            <a:r>
              <a:rPr lang="en-GB" sz="1200" b="1" i="1"/>
              <a:t>And the focus of i2connect</a:t>
            </a:r>
            <a:endParaRPr/>
          </a:p>
        </p:txBody>
      </p:sp>
      <p:grpSp>
        <p:nvGrpSpPr>
          <p:cNvPr id="9" name="Groep 7" hidden="0"/>
          <p:cNvGrpSpPr/>
          <p:nvPr isPhoto="0" userDrawn="0"/>
        </p:nvGrpSpPr>
        <p:grpSpPr bwMode="auto">
          <a:xfrm>
            <a:off x="4364181" y="962456"/>
            <a:ext cx="6195125" cy="4933087"/>
            <a:chOff x="739586" y="757026"/>
            <a:chExt cx="5501193" cy="4933087"/>
          </a:xfrm>
        </p:grpSpPr>
        <p:sp>
          <p:nvSpPr>
            <p:cNvPr id="10" name="Rechthoek: afgeronde hoeken 8" hidden="0"/>
            <p:cNvSpPr/>
            <p:nvPr isPhoto="0" userDrawn="0"/>
          </p:nvSpPr>
          <p:spPr bwMode="auto">
            <a:xfrm>
              <a:off x="990781" y="2724899"/>
              <a:ext cx="2371795" cy="1457650"/>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11" name="Groep 11" hidden="0"/>
            <p:cNvGrpSpPr/>
            <p:nvPr isPhoto="0" userDrawn="0"/>
          </p:nvGrpSpPr>
          <p:grpSpPr bwMode="auto">
            <a:xfrm>
              <a:off x="1010732" y="4235496"/>
              <a:ext cx="712204" cy="845298"/>
              <a:chOff x="1241854" y="5029200"/>
              <a:chExt cx="1192427" cy="1192427"/>
            </a:xfrm>
          </p:grpSpPr>
          <p:sp>
            <p:nvSpPr>
              <p:cNvPr id="12" name="Ovaal 45" hidden="0"/>
              <p:cNvSpPr/>
              <p:nvPr isPhoto="0" userDrawn="0"/>
            </p:nvSpPr>
            <p:spPr bwMode="auto">
              <a:xfrm>
                <a:off x="1241854" y="5029200"/>
                <a:ext cx="1192427" cy="11924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13" name="Afbeelding 46" descr="Afbeelding met illustratie&#10;&#10;Automatisch gegenereerde beschrijving" hidden="0"/>
              <p:cNvPicPr>
                <a:picLocks noChangeAspect="1"/>
              </p:cNvPicPr>
              <p:nvPr isPhoto="0" userDrawn="0"/>
            </p:nvPicPr>
            <p:blipFill>
              <a:blip r:embed="rId4"/>
              <a:stretch/>
            </p:blipFill>
            <p:spPr bwMode="auto">
              <a:xfrm>
                <a:off x="1492119" y="5183453"/>
                <a:ext cx="691896" cy="883920"/>
              </a:xfrm>
              <a:prstGeom prst="rect">
                <a:avLst/>
              </a:prstGeom>
            </p:spPr>
          </p:pic>
        </p:grpSp>
        <p:pic>
          <p:nvPicPr>
            <p:cNvPr id="14" name="Afbeelding 13" hidden="0"/>
            <p:cNvPicPr>
              <a:picLocks noChangeAspect="1"/>
            </p:cNvPicPr>
            <p:nvPr isPhoto="0" userDrawn="0"/>
          </p:nvPicPr>
          <p:blipFill>
            <a:blip r:embed="rId5"/>
            <a:stretch/>
          </p:blipFill>
          <p:spPr bwMode="auto">
            <a:xfrm>
              <a:off x="1098681" y="2739275"/>
              <a:ext cx="268153" cy="318265"/>
            </a:xfrm>
            <a:prstGeom prst="rect">
              <a:avLst/>
            </a:prstGeom>
          </p:spPr>
        </p:pic>
        <p:sp>
          <p:nvSpPr>
            <p:cNvPr id="15" name="Pijl: gestreept rechts 14" hidden="0"/>
            <p:cNvSpPr/>
            <p:nvPr isPhoto="0" userDrawn="0"/>
          </p:nvSpPr>
          <p:spPr bwMode="auto">
            <a:xfrm>
              <a:off x="1010732" y="2191898"/>
              <a:ext cx="2836649" cy="382864"/>
            </a:xfrm>
            <a:prstGeom prst="stripedRightArrow">
              <a:avLst>
                <a:gd name="adj1" fmla="val 50000"/>
                <a:gd name="adj2" fmla="val 50000"/>
              </a:avLst>
            </a:prstGeom>
            <a:gradFill>
              <a:gsLst>
                <a:gs pos="0">
                  <a:schemeClr val="accent5">
                    <a:lumMod val="75000"/>
                  </a:schemeClr>
                </a:gs>
                <a:gs pos="100000">
                  <a:srgbClr val="92D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16" name="Groep 15" hidden="0"/>
            <p:cNvGrpSpPr/>
            <p:nvPr isPhoto="0" userDrawn="0"/>
          </p:nvGrpSpPr>
          <p:grpSpPr bwMode="auto">
            <a:xfrm>
              <a:off x="3261598" y="1195984"/>
              <a:ext cx="2546855" cy="766483"/>
              <a:chOff x="3549145" y="1053484"/>
              <a:chExt cx="2546855" cy="766483"/>
            </a:xfrm>
          </p:grpSpPr>
          <p:cxnSp>
            <p:nvCxnSpPr>
              <p:cNvPr id="17" name="Verbindingslijn: gekromd 42" hidden="0"/>
              <p:cNvCxnSpPr>
                <a:cxnSpLocks/>
              </p:cNvCxnSpPr>
              <p:nvPr isPhoto="0" userDrawn="0"/>
            </p:nvCxnSpPr>
            <p:spPr bwMode="auto">
              <a:xfrm>
                <a:off x="3552282" y="1055285"/>
                <a:ext cx="1348298" cy="764683"/>
              </a:xfrm>
              <a:prstGeom prst="curvedConnector3">
                <a:avLst>
                  <a:gd name="adj1" fmla="val 50000"/>
                </a:avLst>
              </a:prstGeom>
              <a:ln w="1270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Verbindingslijn: gekromd 43" hidden="0"/>
              <p:cNvCxnSpPr>
                <a:cxnSpLocks/>
              </p:cNvCxnSpPr>
              <p:nvPr isPhoto="0" userDrawn="0"/>
            </p:nvCxnSpPr>
            <p:spPr bwMode="auto">
              <a:xfrm flipV="1">
                <a:off x="3549145" y="1053484"/>
                <a:ext cx="1316174" cy="721706"/>
              </a:xfrm>
              <a:prstGeom prst="curvedConnector3">
                <a:avLst>
                  <a:gd name="adj1" fmla="val 50000"/>
                </a:avLst>
              </a:prstGeom>
              <a:ln w="1270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9" name="Tekstvak 44" hidden="0"/>
              <p:cNvSpPr>
                <a:spLocks noAdjustHandles="0" noChangeArrowheads="0"/>
              </p:cNvSpPr>
              <p:nvPr isPhoto="0" userDrawn="0"/>
            </p:nvSpPr>
            <p:spPr bwMode="auto">
              <a:xfrm>
                <a:off x="4973115" y="1065249"/>
                <a:ext cx="1122885" cy="392722"/>
              </a:xfrm>
              <a:prstGeom prst="rect">
                <a:avLst/>
              </a:prstGeom>
              <a:noFill/>
            </p:spPr>
            <p:txBody>
              <a:bodyPr wrap="square" rtlCol="0">
                <a:spAutoFit/>
              </a:bodyPr>
              <a:lstStyle/>
              <a:p>
                <a:pPr>
                  <a:defRPr/>
                </a:pPr>
                <a:r>
                  <a:rPr lang="en-GB" sz="1000" b="1"/>
                  <a:t>Transition</a:t>
                </a:r>
                <a:endParaRPr/>
              </a:p>
              <a:p>
                <a:pPr>
                  <a:defRPr/>
                </a:pPr>
                <a:r>
                  <a:rPr lang="en-GB" sz="1000" i="1"/>
                  <a:t>Regime change</a:t>
                </a:r>
                <a:endParaRPr/>
              </a:p>
              <a:p>
                <a:pPr>
                  <a:defRPr/>
                </a:pPr>
                <a:r>
                  <a:rPr lang="en-GB" sz="1000" i="1"/>
                  <a:t>10 – 15 years</a:t>
                </a:r>
                <a:endParaRPr/>
              </a:p>
            </p:txBody>
          </p:sp>
        </p:grpSp>
        <p:sp>
          <p:nvSpPr>
            <p:cNvPr id="20" name="Tekstvak 16" hidden="0"/>
            <p:cNvSpPr>
              <a:spLocks noAdjustHandles="0" noChangeArrowheads="0"/>
            </p:cNvSpPr>
            <p:nvPr isPhoto="0" userDrawn="0"/>
          </p:nvSpPr>
          <p:spPr bwMode="auto">
            <a:xfrm>
              <a:off x="4049219" y="2196067"/>
              <a:ext cx="2191561" cy="553998"/>
            </a:xfrm>
            <a:prstGeom prst="rect">
              <a:avLst/>
            </a:prstGeom>
            <a:noFill/>
          </p:spPr>
          <p:txBody>
            <a:bodyPr wrap="square" rtlCol="0">
              <a:spAutoFit/>
            </a:bodyPr>
            <a:lstStyle/>
            <a:p>
              <a:pPr>
                <a:defRPr/>
              </a:pPr>
              <a:r>
                <a:rPr lang="en-GB" sz="1000" b="1"/>
                <a:t>Technology Development</a:t>
              </a:r>
              <a:endParaRPr/>
            </a:p>
            <a:p>
              <a:pPr>
                <a:defRPr/>
              </a:pPr>
              <a:r>
                <a:rPr lang="en-GB" sz="1000" i="1"/>
                <a:t>Innovation: new practices, techniques</a:t>
              </a:r>
              <a:endParaRPr/>
            </a:p>
            <a:p>
              <a:pPr>
                <a:defRPr/>
              </a:pPr>
              <a:r>
                <a:rPr lang="en-GB" sz="1000" i="1"/>
                <a:t>3 – 10 years</a:t>
              </a:r>
              <a:endParaRPr/>
            </a:p>
          </p:txBody>
        </p:sp>
        <p:sp>
          <p:nvSpPr>
            <p:cNvPr id="21" name="Tekstvak 17" hidden="0"/>
            <p:cNvSpPr>
              <a:spLocks noAdjustHandles="0" noChangeArrowheads="0"/>
            </p:cNvSpPr>
            <p:nvPr isPhoto="0" userDrawn="0"/>
          </p:nvSpPr>
          <p:spPr bwMode="auto">
            <a:xfrm>
              <a:off x="1806982" y="4501106"/>
              <a:ext cx="2305584" cy="283633"/>
            </a:xfrm>
            <a:prstGeom prst="rect">
              <a:avLst/>
            </a:prstGeom>
            <a:noFill/>
          </p:spPr>
          <p:txBody>
            <a:bodyPr wrap="square" rtlCol="0">
              <a:spAutoFit/>
            </a:bodyPr>
            <a:lstStyle/>
            <a:p>
              <a:pPr>
                <a:defRPr/>
              </a:pPr>
              <a:r>
                <a:rPr lang="en-GB" sz="1000" b="1"/>
                <a:t>Personal Growth</a:t>
              </a:r>
              <a:endParaRPr/>
            </a:p>
            <a:p>
              <a:pPr>
                <a:defRPr/>
              </a:pPr>
              <a:r>
                <a:rPr lang="en-GB" sz="1000" i="1"/>
                <a:t>Communication skills, awareness</a:t>
              </a:r>
              <a:endParaRPr/>
            </a:p>
          </p:txBody>
        </p:sp>
        <p:sp>
          <p:nvSpPr>
            <p:cNvPr id="22" name="Tekstvak 18" hidden="0"/>
            <p:cNvSpPr>
              <a:spLocks noAdjustHandles="0" noChangeArrowheads="0"/>
            </p:cNvSpPr>
            <p:nvPr isPhoto="0" userDrawn="0"/>
          </p:nvSpPr>
          <p:spPr bwMode="auto">
            <a:xfrm>
              <a:off x="3743927" y="3313025"/>
              <a:ext cx="1575342" cy="400110"/>
            </a:xfrm>
            <a:prstGeom prst="rect">
              <a:avLst/>
            </a:prstGeom>
            <a:noFill/>
          </p:spPr>
          <p:txBody>
            <a:bodyPr wrap="square" rtlCol="0">
              <a:spAutoFit/>
            </a:bodyPr>
            <a:lstStyle/>
            <a:p>
              <a:pPr>
                <a:defRPr/>
              </a:pPr>
              <a:r>
                <a:rPr lang="en-GB" sz="1000" b="1"/>
                <a:t>Network Approach</a:t>
              </a:r>
              <a:endParaRPr/>
            </a:p>
            <a:p>
              <a:pPr>
                <a:defRPr/>
              </a:pPr>
              <a:r>
                <a:rPr lang="en-GB" sz="1000" i="1"/>
                <a:t>Co-creative processes</a:t>
              </a:r>
              <a:endParaRPr/>
            </a:p>
          </p:txBody>
        </p:sp>
        <p:sp>
          <p:nvSpPr>
            <p:cNvPr id="23" name="Tekstvak 19" hidden="0"/>
            <p:cNvSpPr>
              <a:spLocks noAdjustHandles="0" noChangeArrowheads="0"/>
            </p:cNvSpPr>
            <p:nvPr isPhoto="0" userDrawn="0"/>
          </p:nvSpPr>
          <p:spPr bwMode="auto">
            <a:xfrm>
              <a:off x="3372950" y="2886759"/>
              <a:ext cx="1742119" cy="400110"/>
            </a:xfrm>
            <a:prstGeom prst="rect">
              <a:avLst/>
            </a:prstGeom>
            <a:solidFill>
              <a:schemeClr val="bg1">
                <a:lumMod val="50000"/>
                <a:lumOff val="50000"/>
                <a:alpha val="50000"/>
              </a:schemeClr>
            </a:solidFill>
          </p:spPr>
          <p:txBody>
            <a:bodyPr wrap="square" rtlCol="0">
              <a:spAutoFit/>
            </a:bodyPr>
            <a:lstStyle/>
            <a:p>
              <a:pPr>
                <a:defRPr/>
              </a:pPr>
              <a:r>
                <a:rPr lang="en-GB" sz="1000"/>
                <a:t>Conducive environment</a:t>
              </a:r>
              <a:endParaRPr/>
            </a:p>
            <a:p>
              <a:pPr>
                <a:defRPr/>
              </a:pPr>
              <a:r>
                <a:rPr lang="en-GB" sz="1000" i="1"/>
                <a:t>Management, Funding</a:t>
              </a:r>
              <a:endParaRPr/>
            </a:p>
          </p:txBody>
        </p:sp>
        <p:sp>
          <p:nvSpPr>
            <p:cNvPr id="24" name="Tekstvak 20" hidden="0"/>
            <p:cNvSpPr>
              <a:spLocks noAdjustHandles="0" noChangeArrowheads="0"/>
            </p:cNvSpPr>
            <p:nvPr isPhoto="0" userDrawn="0"/>
          </p:nvSpPr>
          <p:spPr bwMode="auto">
            <a:xfrm>
              <a:off x="3376063" y="3723137"/>
              <a:ext cx="1575342" cy="400110"/>
            </a:xfrm>
            <a:prstGeom prst="rect">
              <a:avLst/>
            </a:prstGeom>
            <a:solidFill>
              <a:schemeClr val="bg1">
                <a:lumMod val="50000"/>
                <a:lumOff val="50000"/>
                <a:alpha val="50000"/>
              </a:schemeClr>
            </a:solidFill>
          </p:spPr>
          <p:txBody>
            <a:bodyPr wrap="square" rtlCol="0">
              <a:spAutoFit/>
            </a:bodyPr>
            <a:lstStyle/>
            <a:p>
              <a:pPr>
                <a:defRPr/>
              </a:pPr>
              <a:r>
                <a:rPr lang="en-GB" sz="1000"/>
                <a:t>Facilitation</a:t>
              </a:r>
              <a:endParaRPr/>
            </a:p>
            <a:p>
              <a:pPr>
                <a:defRPr/>
              </a:pPr>
              <a:r>
                <a:rPr lang="en-GB" sz="1000" i="1"/>
                <a:t>Network Dynamics</a:t>
              </a:r>
              <a:endParaRPr/>
            </a:p>
          </p:txBody>
        </p:sp>
        <p:grpSp>
          <p:nvGrpSpPr>
            <p:cNvPr id="25" name="Groep 21" hidden="0"/>
            <p:cNvGrpSpPr/>
            <p:nvPr isPhoto="0" userDrawn="0"/>
          </p:nvGrpSpPr>
          <p:grpSpPr bwMode="auto">
            <a:xfrm>
              <a:off x="1573459" y="3617778"/>
              <a:ext cx="371502" cy="440927"/>
              <a:chOff x="1241854" y="5029200"/>
              <a:chExt cx="1192427" cy="1192427"/>
            </a:xfrm>
          </p:grpSpPr>
          <p:sp>
            <p:nvSpPr>
              <p:cNvPr id="26" name="Ovaal 40" hidden="0"/>
              <p:cNvSpPr/>
              <p:nvPr isPhoto="0" userDrawn="0"/>
            </p:nvSpPr>
            <p:spPr bwMode="auto">
              <a:xfrm>
                <a:off x="1241854" y="5029200"/>
                <a:ext cx="1192427" cy="11924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27" name="Afbeelding 41" descr="Afbeelding met illustratie&#10;&#10;Automatisch gegenereerde beschrijving" hidden="0"/>
              <p:cNvPicPr>
                <a:picLocks noChangeAspect="1"/>
              </p:cNvPicPr>
              <p:nvPr isPhoto="0" userDrawn="0"/>
            </p:nvPicPr>
            <p:blipFill>
              <a:blip r:embed="rId4"/>
              <a:stretch/>
            </p:blipFill>
            <p:spPr bwMode="auto">
              <a:xfrm>
                <a:off x="1492119" y="5183453"/>
                <a:ext cx="691896" cy="883920"/>
              </a:xfrm>
              <a:prstGeom prst="rect">
                <a:avLst/>
              </a:prstGeom>
            </p:spPr>
          </p:pic>
        </p:grpSp>
        <p:grpSp>
          <p:nvGrpSpPr>
            <p:cNvPr id="28" name="Groep 23" hidden="0"/>
            <p:cNvGrpSpPr/>
            <p:nvPr isPhoto="0" userDrawn="0"/>
          </p:nvGrpSpPr>
          <p:grpSpPr bwMode="auto">
            <a:xfrm>
              <a:off x="1299900" y="3399581"/>
              <a:ext cx="371502" cy="440927"/>
              <a:chOff x="1241854" y="5029200"/>
              <a:chExt cx="1192427" cy="1192427"/>
            </a:xfrm>
          </p:grpSpPr>
          <p:sp>
            <p:nvSpPr>
              <p:cNvPr id="29" name="Ovaal 38" hidden="0"/>
              <p:cNvSpPr/>
              <p:nvPr isPhoto="0" userDrawn="0"/>
            </p:nvSpPr>
            <p:spPr bwMode="auto">
              <a:xfrm>
                <a:off x="1241854" y="5029200"/>
                <a:ext cx="1192427" cy="11924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30" name="Afbeelding 39" descr="Afbeelding met illustratie&#10;&#10;Automatisch gegenereerde beschrijving" hidden="0"/>
              <p:cNvPicPr>
                <a:picLocks noChangeAspect="1"/>
              </p:cNvPicPr>
              <p:nvPr isPhoto="0" userDrawn="0"/>
            </p:nvPicPr>
            <p:blipFill>
              <a:blip r:embed="rId4"/>
              <a:stretch/>
            </p:blipFill>
            <p:spPr bwMode="auto">
              <a:xfrm>
                <a:off x="1492119" y="5183453"/>
                <a:ext cx="691896" cy="883920"/>
              </a:xfrm>
              <a:prstGeom prst="rect">
                <a:avLst/>
              </a:prstGeom>
            </p:spPr>
          </p:pic>
        </p:grpSp>
        <p:grpSp>
          <p:nvGrpSpPr>
            <p:cNvPr id="31" name="Groep 24" hidden="0"/>
            <p:cNvGrpSpPr/>
            <p:nvPr isPhoto="0" userDrawn="0"/>
          </p:nvGrpSpPr>
          <p:grpSpPr bwMode="auto">
            <a:xfrm>
              <a:off x="1372132" y="3014053"/>
              <a:ext cx="371502" cy="440927"/>
              <a:chOff x="1241854" y="5029200"/>
              <a:chExt cx="1192427" cy="1192427"/>
            </a:xfrm>
          </p:grpSpPr>
          <p:sp>
            <p:nvSpPr>
              <p:cNvPr id="32" name="Ovaal 36" hidden="0"/>
              <p:cNvSpPr/>
              <p:nvPr isPhoto="0" userDrawn="0"/>
            </p:nvSpPr>
            <p:spPr bwMode="auto">
              <a:xfrm>
                <a:off x="1241854" y="5029200"/>
                <a:ext cx="1192427" cy="11924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33" name="Afbeelding 37" descr="Afbeelding met illustratie&#10;&#10;Automatisch gegenereerde beschrijving" hidden="0"/>
              <p:cNvPicPr>
                <a:picLocks noChangeAspect="1"/>
              </p:cNvPicPr>
              <p:nvPr isPhoto="0" userDrawn="0"/>
            </p:nvPicPr>
            <p:blipFill>
              <a:blip r:embed="rId4"/>
              <a:stretch/>
            </p:blipFill>
            <p:spPr bwMode="auto">
              <a:xfrm>
                <a:off x="1492119" y="5183453"/>
                <a:ext cx="691896" cy="883920"/>
              </a:xfrm>
              <a:prstGeom prst="rect">
                <a:avLst/>
              </a:prstGeom>
            </p:spPr>
          </p:pic>
        </p:grpSp>
        <p:grpSp>
          <p:nvGrpSpPr>
            <p:cNvPr id="34" name="Groep 25" hidden="0"/>
            <p:cNvGrpSpPr/>
            <p:nvPr isPhoto="0" userDrawn="0"/>
          </p:nvGrpSpPr>
          <p:grpSpPr bwMode="auto">
            <a:xfrm>
              <a:off x="1700466" y="2992943"/>
              <a:ext cx="371502" cy="440927"/>
              <a:chOff x="1241854" y="5029200"/>
              <a:chExt cx="1192427" cy="1192427"/>
            </a:xfrm>
          </p:grpSpPr>
          <p:sp>
            <p:nvSpPr>
              <p:cNvPr id="35" name="Ovaal 34" hidden="0"/>
              <p:cNvSpPr/>
              <p:nvPr isPhoto="0" userDrawn="0"/>
            </p:nvSpPr>
            <p:spPr bwMode="auto">
              <a:xfrm>
                <a:off x="1241854" y="5029200"/>
                <a:ext cx="1192427" cy="11924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36" name="Afbeelding 35" descr="Afbeelding met illustratie&#10;&#10;Automatisch gegenereerde beschrijving" hidden="0"/>
              <p:cNvPicPr>
                <a:picLocks noChangeAspect="1"/>
              </p:cNvPicPr>
              <p:nvPr isPhoto="0" userDrawn="0"/>
            </p:nvPicPr>
            <p:blipFill>
              <a:blip r:embed="rId4"/>
              <a:stretch/>
            </p:blipFill>
            <p:spPr bwMode="auto">
              <a:xfrm>
                <a:off x="1492119" y="5183453"/>
                <a:ext cx="691896" cy="883920"/>
              </a:xfrm>
              <a:prstGeom prst="rect">
                <a:avLst/>
              </a:prstGeom>
            </p:spPr>
          </p:pic>
        </p:grpSp>
        <p:grpSp>
          <p:nvGrpSpPr>
            <p:cNvPr id="37" name="Groep 26" hidden="0"/>
            <p:cNvGrpSpPr/>
            <p:nvPr isPhoto="0" userDrawn="0"/>
          </p:nvGrpSpPr>
          <p:grpSpPr bwMode="auto">
            <a:xfrm>
              <a:off x="1979948" y="3213407"/>
              <a:ext cx="371502" cy="440927"/>
              <a:chOff x="1241854" y="5029200"/>
              <a:chExt cx="1192427" cy="1192427"/>
            </a:xfrm>
          </p:grpSpPr>
          <p:sp>
            <p:nvSpPr>
              <p:cNvPr id="38" name="Ovaal 32" hidden="0"/>
              <p:cNvSpPr/>
              <p:nvPr isPhoto="0" userDrawn="0"/>
            </p:nvSpPr>
            <p:spPr bwMode="auto">
              <a:xfrm>
                <a:off x="1241854" y="5029200"/>
                <a:ext cx="1192427" cy="11924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39" name="Afbeelding 33" descr="Afbeelding met illustratie&#10;&#10;Automatisch gegenereerde beschrijving" hidden="0"/>
              <p:cNvPicPr>
                <a:picLocks noChangeAspect="1"/>
              </p:cNvPicPr>
              <p:nvPr isPhoto="0" userDrawn="0"/>
            </p:nvPicPr>
            <p:blipFill>
              <a:blip r:embed="rId4"/>
              <a:stretch/>
            </p:blipFill>
            <p:spPr bwMode="auto">
              <a:xfrm>
                <a:off x="1492119" y="5183453"/>
                <a:ext cx="691896" cy="883920"/>
              </a:xfrm>
              <a:prstGeom prst="rect">
                <a:avLst/>
              </a:prstGeom>
            </p:spPr>
          </p:pic>
        </p:grpSp>
        <p:grpSp>
          <p:nvGrpSpPr>
            <p:cNvPr id="40" name="Groep 27" hidden="0"/>
            <p:cNvGrpSpPr/>
            <p:nvPr isPhoto="0" userDrawn="0"/>
          </p:nvGrpSpPr>
          <p:grpSpPr bwMode="auto">
            <a:xfrm>
              <a:off x="1903687" y="3593532"/>
              <a:ext cx="371502" cy="440927"/>
              <a:chOff x="1241854" y="5029200"/>
              <a:chExt cx="1192427" cy="1192427"/>
            </a:xfrm>
          </p:grpSpPr>
          <p:sp>
            <p:nvSpPr>
              <p:cNvPr id="41" name="Ovaal 30" hidden="0"/>
              <p:cNvSpPr/>
              <p:nvPr isPhoto="0" userDrawn="0"/>
            </p:nvSpPr>
            <p:spPr bwMode="auto">
              <a:xfrm>
                <a:off x="1241854" y="5029200"/>
                <a:ext cx="1192427" cy="11924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42" name="Afbeelding 31" descr="Afbeelding met illustratie&#10;&#10;Automatisch gegenereerde beschrijving" hidden="0"/>
              <p:cNvPicPr>
                <a:picLocks noChangeAspect="1"/>
              </p:cNvPicPr>
              <p:nvPr isPhoto="0" userDrawn="0"/>
            </p:nvPicPr>
            <p:blipFill>
              <a:blip r:embed="rId4"/>
              <a:stretch/>
            </p:blipFill>
            <p:spPr bwMode="auto">
              <a:xfrm>
                <a:off x="1492119" y="5183453"/>
                <a:ext cx="691896" cy="883920"/>
              </a:xfrm>
              <a:prstGeom prst="rect">
                <a:avLst/>
              </a:prstGeom>
            </p:spPr>
          </p:pic>
        </p:grpSp>
        <p:sp>
          <p:nvSpPr>
            <p:cNvPr id="43" name="Titel 1" hidden="0"/>
            <p:cNvSpPr>
              <a:spLocks noAdjustHandles="0" noChangeArrowheads="0"/>
            </p:cNvSpPr>
            <p:nvPr isPhoto="0" userDrawn="0"/>
          </p:nvSpPr>
          <p:spPr bwMode="auto">
            <a:xfrm>
              <a:off x="990781" y="5290003"/>
              <a:ext cx="4012540" cy="400110"/>
            </a:xfrm>
            <a:prstGeom prst="rect">
              <a:avLst/>
            </a:prstGeom>
            <a:grpFill/>
          </p:spPr>
          <p:txBody>
            <a:bodyPr>
              <a:noAutofit/>
            </a:bodyPr>
            <a:lstStyle>
              <a:lvl1pPr algn="l" defTabSz="914400">
                <a:lnSpc>
                  <a:spcPct val="90000"/>
                </a:lnSpc>
                <a:spcBef>
                  <a:spcPts val="0"/>
                </a:spcBef>
                <a:buNone/>
                <a:defRPr sz="4400">
                  <a:solidFill>
                    <a:schemeClr val="tx1"/>
                  </a:solidFill>
                  <a:latin typeface="+mj-lt"/>
                  <a:ea typeface="+mj-ea"/>
                  <a:cs typeface="+mj-cs"/>
                </a:defRPr>
              </a:lvl1pPr>
            </a:lstStyle>
            <a:p>
              <a:pPr>
                <a:defRPr/>
              </a:pPr>
              <a:r>
                <a:rPr lang="en-US" sz="1400" b="1"/>
                <a:t>Four layers of learning in societal change</a:t>
              </a:r>
              <a:endParaRPr lang="en-GB" sz="1400" b="1"/>
            </a:p>
          </p:txBody>
        </p:sp>
        <p:sp>
          <p:nvSpPr>
            <p:cNvPr id="44" name="Rechthoek 29" hidden="0"/>
            <p:cNvSpPr/>
            <p:nvPr isPhoto="0" userDrawn="0"/>
          </p:nvSpPr>
          <p:spPr bwMode="auto">
            <a:xfrm>
              <a:off x="739586" y="757026"/>
              <a:ext cx="5501193" cy="447029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p>
          </p:txBody>
        </p:sp>
      </p:grpSp>
      <p:grpSp>
        <p:nvGrpSpPr>
          <p:cNvPr id="45" name="Groep 47" hidden="0"/>
          <p:cNvGrpSpPr/>
          <p:nvPr isPhoto="0" userDrawn="0"/>
        </p:nvGrpSpPr>
        <p:grpSpPr bwMode="auto">
          <a:xfrm>
            <a:off x="9365936" y="3418836"/>
            <a:ext cx="2465123" cy="595693"/>
            <a:chOff x="7736614" y="3723137"/>
            <a:chExt cx="2465123" cy="595693"/>
          </a:xfrm>
        </p:grpSpPr>
        <p:grpSp>
          <p:nvGrpSpPr>
            <p:cNvPr id="46" name="Groep 48" hidden="0"/>
            <p:cNvGrpSpPr/>
            <p:nvPr isPhoto="0" userDrawn="0"/>
          </p:nvGrpSpPr>
          <p:grpSpPr bwMode="auto">
            <a:xfrm>
              <a:off x="7736614" y="3723137"/>
              <a:ext cx="2465123" cy="595693"/>
              <a:chOff x="4570717" y="4740974"/>
              <a:chExt cx="2798625" cy="696419"/>
            </a:xfrm>
          </p:grpSpPr>
          <p:sp>
            <p:nvSpPr>
              <p:cNvPr id="47" name="Rechthoek: afgeronde hoeken 50" hidden="0"/>
              <p:cNvSpPr/>
              <p:nvPr isPhoto="0" userDrawn="0"/>
            </p:nvSpPr>
            <p:spPr bwMode="auto">
              <a:xfrm>
                <a:off x="4570717" y="4740974"/>
                <a:ext cx="2798625" cy="696419"/>
              </a:xfrm>
              <a:prstGeom prst="roundRect">
                <a:avLst>
                  <a:gd name="adj" fmla="val 16667"/>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8" name="Tekstvak 52" hidden="0"/>
              <p:cNvSpPr>
                <a:spLocks noAdjustHandles="0" noChangeArrowheads="0"/>
              </p:cNvSpPr>
              <p:nvPr isPhoto="0" userDrawn="0"/>
            </p:nvSpPr>
            <p:spPr bwMode="auto">
              <a:xfrm>
                <a:off x="4597282" y="4921409"/>
                <a:ext cx="2242104" cy="323837"/>
              </a:xfrm>
              <a:prstGeom prst="rect">
                <a:avLst/>
              </a:prstGeom>
              <a:noFill/>
            </p:spPr>
            <p:txBody>
              <a:bodyPr wrap="square" rtlCol="0">
                <a:spAutoFit/>
              </a:bodyPr>
              <a:lstStyle/>
              <a:p>
                <a:pPr>
                  <a:defRPr/>
                </a:pPr>
                <a:r>
                  <a:rPr lang="en-GB" sz="1200"/>
                  <a:t>This is the focus of</a:t>
                </a:r>
                <a:endParaRPr/>
              </a:p>
            </p:txBody>
          </p:sp>
        </p:grpSp>
        <p:pic>
          <p:nvPicPr>
            <p:cNvPr id="49" name="Afbeelding 49" hidden="0"/>
            <p:cNvPicPr>
              <a:picLocks noChangeAspect="1"/>
            </p:cNvPicPr>
            <p:nvPr isPhoto="0" userDrawn="0"/>
          </p:nvPicPr>
          <p:blipFill>
            <a:blip r:embed="rId2"/>
            <a:stretch/>
          </p:blipFill>
          <p:spPr bwMode="auto">
            <a:xfrm>
              <a:off x="8932809" y="3883060"/>
              <a:ext cx="1124078" cy="299910"/>
            </a:xfrm>
            <a:prstGeom prst="rect">
              <a:avLst/>
            </a:prstGeom>
          </p:spPr>
        </p:pic>
      </p:grpSp>
      <p:grpSp>
        <p:nvGrpSpPr>
          <p:cNvPr id="50" name="Groep 5" hidden="0"/>
          <p:cNvGrpSpPr/>
          <p:nvPr isPhoto="0" userDrawn="0"/>
        </p:nvGrpSpPr>
        <p:grpSpPr bwMode="auto">
          <a:xfrm>
            <a:off x="164734" y="2298882"/>
            <a:ext cx="4095973" cy="3816429"/>
            <a:chOff x="173561" y="1982450"/>
            <a:chExt cx="4095973" cy="3816429"/>
          </a:xfrm>
        </p:grpSpPr>
        <p:sp>
          <p:nvSpPr>
            <p:cNvPr id="51" name="Tekstvak 12" hidden="0"/>
            <p:cNvSpPr>
              <a:spLocks noAdjustHandles="0" noChangeArrowheads="0"/>
            </p:cNvSpPr>
            <p:nvPr isPhoto="0" userDrawn="0"/>
          </p:nvSpPr>
          <p:spPr bwMode="auto">
            <a:xfrm>
              <a:off x="246434" y="1982450"/>
              <a:ext cx="2590022" cy="3816429"/>
            </a:xfrm>
            <a:prstGeom prst="rect">
              <a:avLst/>
            </a:prstGeom>
            <a:noFill/>
          </p:spPr>
          <p:txBody>
            <a:bodyPr wrap="square" rtlCol="0">
              <a:spAutoFit/>
            </a:bodyPr>
            <a:lstStyle/>
            <a:p>
              <a:pPr>
                <a:defRPr/>
              </a:pPr>
              <a:r>
                <a:rPr lang="en-GB" sz="1100"/>
                <a:t>In innovation, different levels of learning can be distinguished.</a:t>
              </a:r>
              <a:endParaRPr/>
            </a:p>
            <a:p>
              <a:pPr>
                <a:defRPr/>
              </a:pPr>
              <a:endParaRPr lang="en-GB" sz="1100"/>
            </a:p>
            <a:p>
              <a:pPr>
                <a:defRPr/>
              </a:pPr>
              <a:endParaRPr lang="en-GB" sz="1100"/>
            </a:p>
            <a:p>
              <a:pPr>
                <a:defRPr/>
              </a:pPr>
              <a:r>
                <a:rPr lang="en-GB" sz="1100" b="1">
                  <a:solidFill>
                    <a:srgbClr val="C00000"/>
                  </a:solidFill>
                </a:rPr>
                <a:t>Transition</a:t>
              </a:r>
              <a:r>
                <a:rPr lang="en-GB" sz="1100"/>
                <a:t> is a change of regime, with different goals, rules and policies. </a:t>
              </a:r>
              <a:endParaRPr/>
            </a:p>
            <a:p>
              <a:pPr>
                <a:defRPr/>
              </a:pPr>
              <a:endParaRPr lang="en-GB" sz="1100"/>
            </a:p>
            <a:p>
              <a:pPr>
                <a:defRPr/>
              </a:pPr>
              <a:endParaRPr lang="en-GB" sz="1100"/>
            </a:p>
            <a:p>
              <a:pPr>
                <a:defRPr/>
              </a:pPr>
              <a:r>
                <a:rPr lang="en-GB" sz="1100" b="1">
                  <a:solidFill>
                    <a:srgbClr val="C00000"/>
                  </a:solidFill>
                </a:rPr>
                <a:t>Technology development </a:t>
              </a:r>
              <a:r>
                <a:rPr lang="en-GB" sz="1100"/>
                <a:t>means finding new techniques, practices and ways to organise things.</a:t>
              </a:r>
              <a:endParaRPr/>
            </a:p>
            <a:p>
              <a:pPr>
                <a:defRPr/>
              </a:pPr>
              <a:endParaRPr lang="en-GB" sz="1100"/>
            </a:p>
            <a:p>
              <a:pPr>
                <a:defRPr/>
              </a:pPr>
              <a:endParaRPr lang="en-GB" sz="1100"/>
            </a:p>
            <a:p>
              <a:pPr>
                <a:defRPr/>
              </a:pPr>
              <a:r>
                <a:rPr lang="en-GB" sz="1100"/>
                <a:t>The </a:t>
              </a:r>
              <a:r>
                <a:rPr lang="en-GB" sz="1100" b="1">
                  <a:solidFill>
                    <a:srgbClr val="C00000"/>
                  </a:solidFill>
                </a:rPr>
                <a:t>network approach </a:t>
              </a:r>
              <a:r>
                <a:rPr lang="en-GB" sz="1100"/>
                <a:t>focusses on the quality of the relations in the system: the capacity of networks to respond to challenges.</a:t>
              </a:r>
              <a:endParaRPr/>
            </a:p>
            <a:p>
              <a:pPr>
                <a:defRPr/>
              </a:pPr>
              <a:endParaRPr lang="en-GB" sz="1100"/>
            </a:p>
            <a:p>
              <a:pPr>
                <a:defRPr/>
              </a:pPr>
              <a:endParaRPr lang="en-GB" sz="1100"/>
            </a:p>
            <a:p>
              <a:pPr>
                <a:defRPr/>
              </a:pPr>
              <a:r>
                <a:rPr lang="en-GB" sz="1100" b="1">
                  <a:solidFill>
                    <a:srgbClr val="C00000"/>
                  </a:solidFill>
                </a:rPr>
                <a:t>Personal growth </a:t>
              </a:r>
              <a:r>
                <a:rPr lang="en-GB" sz="1100"/>
                <a:t>means improving personal skills and awareness.</a:t>
              </a:r>
              <a:endParaRPr/>
            </a:p>
            <a:p>
              <a:pPr>
                <a:defRPr/>
              </a:pPr>
              <a:endParaRPr lang="en-GB" sz="1100"/>
            </a:p>
          </p:txBody>
        </p:sp>
        <p:sp>
          <p:nvSpPr>
            <p:cNvPr id="52" name="Rechthoek: afgeronde hoeken 2" hidden="0"/>
            <p:cNvSpPr/>
            <p:nvPr isPhoto="0" userDrawn="0"/>
          </p:nvSpPr>
          <p:spPr bwMode="auto">
            <a:xfrm>
              <a:off x="3003317" y="2680637"/>
              <a:ext cx="1198589" cy="499384"/>
            </a:xfrm>
            <a:prstGeom prst="roundRect">
              <a:avLst>
                <a:gd name="adj" fmla="val 16667"/>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r>
                <a:rPr lang="en-GB" sz="800">
                  <a:solidFill>
                    <a:schemeClr val="tx1"/>
                  </a:solidFill>
                </a:rPr>
                <a:t>Example: from growth and profit towards sustainability</a:t>
              </a:r>
              <a:endParaRPr/>
            </a:p>
          </p:txBody>
        </p:sp>
        <p:sp>
          <p:nvSpPr>
            <p:cNvPr id="53" name="Rechthoek: afgeronde hoeken 53" hidden="0"/>
            <p:cNvSpPr/>
            <p:nvPr isPhoto="0" userDrawn="0"/>
          </p:nvSpPr>
          <p:spPr bwMode="auto">
            <a:xfrm>
              <a:off x="3003317" y="3323824"/>
              <a:ext cx="1198589" cy="499384"/>
            </a:xfrm>
            <a:prstGeom prst="roundRect">
              <a:avLst>
                <a:gd name="adj" fmla="val 16667"/>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r>
                <a:rPr lang="en-GB" sz="800">
                  <a:solidFill>
                    <a:schemeClr val="tx1"/>
                  </a:solidFill>
                </a:rPr>
                <a:t>Doing things better</a:t>
              </a:r>
              <a:endParaRPr/>
            </a:p>
            <a:p>
              <a:pPr algn="ctr">
                <a:defRPr/>
              </a:pPr>
              <a:r>
                <a:rPr lang="en-GB" sz="800">
                  <a:solidFill>
                    <a:schemeClr val="tx1"/>
                  </a:solidFill>
                </a:rPr>
                <a:t>Doing better things</a:t>
              </a:r>
              <a:endParaRPr/>
            </a:p>
          </p:txBody>
        </p:sp>
        <p:sp>
          <p:nvSpPr>
            <p:cNvPr id="54" name="Rechthoek: afgeronde hoeken 54" hidden="0"/>
            <p:cNvSpPr/>
            <p:nvPr isPhoto="0" userDrawn="0"/>
          </p:nvSpPr>
          <p:spPr bwMode="auto">
            <a:xfrm>
              <a:off x="2998731" y="4155665"/>
              <a:ext cx="1198589" cy="773915"/>
            </a:xfrm>
            <a:prstGeom prst="roundRect">
              <a:avLst>
                <a:gd name="adj" fmla="val 16667"/>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r>
                <a:rPr lang="en-GB" sz="800">
                  <a:solidFill>
                    <a:schemeClr val="tx1"/>
                  </a:solidFill>
                </a:rPr>
                <a:t>Create agency, for responding to challenges</a:t>
              </a:r>
              <a:endParaRPr/>
            </a:p>
            <a:p>
              <a:pPr algn="ctr">
                <a:defRPr/>
              </a:pPr>
              <a:r>
                <a:rPr lang="en-GB" sz="800">
                  <a:solidFill>
                    <a:schemeClr val="tx1"/>
                  </a:solidFill>
                </a:rPr>
                <a:t>Create willingness to learn and to create together </a:t>
              </a:r>
              <a:endParaRPr/>
            </a:p>
          </p:txBody>
        </p:sp>
        <p:sp>
          <p:nvSpPr>
            <p:cNvPr id="55" name="Rechthoek: afgeronde hoeken 55" hidden="0"/>
            <p:cNvSpPr/>
            <p:nvPr isPhoto="0" userDrawn="0"/>
          </p:nvSpPr>
          <p:spPr bwMode="auto">
            <a:xfrm>
              <a:off x="2998731" y="5232080"/>
              <a:ext cx="1198589" cy="499384"/>
            </a:xfrm>
            <a:prstGeom prst="roundRect">
              <a:avLst>
                <a:gd name="adj" fmla="val 16667"/>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r>
                <a:rPr lang="en-GB" sz="800">
                  <a:solidFill>
                    <a:schemeClr val="tx1"/>
                  </a:solidFill>
                </a:rPr>
                <a:t>Individual effectiveness</a:t>
              </a:r>
              <a:endParaRPr/>
            </a:p>
          </p:txBody>
        </p:sp>
        <p:sp>
          <p:nvSpPr>
            <p:cNvPr id="56" name="Rechthoek: afgeronde hoeken 3" hidden="0"/>
            <p:cNvSpPr/>
            <p:nvPr isPhoto="0" userDrawn="0"/>
          </p:nvSpPr>
          <p:spPr bwMode="auto">
            <a:xfrm>
              <a:off x="173561" y="4105543"/>
              <a:ext cx="4095973" cy="884625"/>
            </a:xfrm>
            <a:prstGeom prst="roundRect">
              <a:avLst>
                <a:gd name="adj" fmla="val 16667"/>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2" hidden="0"/>
          <p:cNvGrpSpPr/>
          <p:nvPr isPhoto="0" userDrawn="0"/>
        </p:nvGrpSpPr>
        <p:grpSpPr bwMode="auto">
          <a:xfrm>
            <a:off x="-53387" y="0"/>
            <a:ext cx="11989487" cy="6858000"/>
            <a:chOff x="-53387" y="0"/>
            <a:chExt cx="11989487" cy="6858000"/>
          </a:xfrm>
        </p:grpSpPr>
        <p:sp>
          <p:nvSpPr>
            <p:cNvPr id="5" name="Rechthoek 9" hidden="0"/>
            <p:cNvSpPr/>
            <p:nvPr isPhoto="0" userDrawn="0"/>
          </p:nvSpPr>
          <p:spPr bwMode="auto">
            <a:xfrm>
              <a:off x="-53387" y="0"/>
              <a:ext cx="410828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6"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7"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Tekstvak 22" hidden="0"/>
            <p:cNvSpPr>
              <a:spLocks noAdjustHandles="0" noChangeArrowheads="0"/>
            </p:cNvSpPr>
            <p:nvPr isPhoto="0" userDrawn="0"/>
          </p:nvSpPr>
          <p:spPr bwMode="auto">
            <a:xfrm>
              <a:off x="177983" y="1541320"/>
              <a:ext cx="3645540" cy="646331"/>
            </a:xfrm>
            <a:prstGeom prst="rect">
              <a:avLst/>
            </a:prstGeom>
            <a:noFill/>
          </p:spPr>
          <p:txBody>
            <a:bodyPr wrap="square" rtlCol="0">
              <a:spAutoFit/>
            </a:bodyPr>
            <a:lstStyle/>
            <a:p>
              <a:pPr>
                <a:defRPr/>
              </a:pPr>
              <a:r>
                <a:rPr lang="en-GB">
                  <a:solidFill>
                    <a:srgbClr val="C00000"/>
                  </a:solidFill>
                </a:rPr>
                <a:t>What makes facilitating in interactive innovation processes special?</a:t>
              </a:r>
              <a:endParaRPr/>
            </a:p>
          </p:txBody>
        </p:sp>
        <p:sp>
          <p:nvSpPr>
            <p:cNvPr id="10" name="Tekstvak 12" hidden="0"/>
            <p:cNvSpPr>
              <a:spLocks noAdjustHandles="0" noChangeArrowheads="0"/>
            </p:cNvSpPr>
            <p:nvPr isPhoto="0" userDrawn="0"/>
          </p:nvSpPr>
          <p:spPr bwMode="auto">
            <a:xfrm>
              <a:off x="181397" y="2357458"/>
              <a:ext cx="3205684" cy="4016484"/>
            </a:xfrm>
            <a:prstGeom prst="rect">
              <a:avLst/>
            </a:prstGeom>
            <a:noFill/>
          </p:spPr>
          <p:txBody>
            <a:bodyPr wrap="square" rtlCol="0">
              <a:spAutoFit/>
            </a:bodyPr>
            <a:lstStyle/>
            <a:p>
              <a:pPr>
                <a:spcAft>
                  <a:spcPts val="600"/>
                </a:spcAft>
                <a:defRPr/>
              </a:pPr>
              <a:r>
                <a:rPr lang="en-GB" sz="1100"/>
                <a:t>An interactive innovation process is unlike project implementation for delivering a specified result.</a:t>
              </a:r>
              <a:endParaRPr/>
            </a:p>
            <a:p>
              <a:pPr>
                <a:spcAft>
                  <a:spcPts val="600"/>
                </a:spcAft>
                <a:defRPr/>
              </a:pPr>
              <a:r>
                <a:rPr lang="en-GB" sz="1100"/>
                <a:t>Such processes are more like discovery journeys. The explorers have a reason to embark. They share an ambition, which gives them a direction to go.</a:t>
              </a:r>
              <a:endParaRPr/>
            </a:p>
            <a:p>
              <a:pPr>
                <a:spcAft>
                  <a:spcPts val="600"/>
                </a:spcAft>
                <a:defRPr/>
              </a:pPr>
              <a:r>
                <a:rPr lang="en-GB" sz="1100"/>
                <a:t>But it is unknown what they will encounter underway. Which support will they need, and how do they acquire it? What surprises will they encounter, and how will they cope with them? Where will the journey end? If this was known beforehand, nothing new would be found.</a:t>
              </a:r>
              <a:endParaRPr/>
            </a:p>
            <a:p>
              <a:pPr>
                <a:spcAft>
                  <a:spcPts val="600"/>
                </a:spcAft>
                <a:defRPr/>
              </a:pPr>
              <a:r>
                <a:rPr lang="en-GB" sz="1100"/>
                <a:t>This gives a different dynamic to such processes. Facilitators need skills to navigate in unknown areas.</a:t>
              </a:r>
              <a:endParaRPr/>
            </a:p>
            <a:p>
              <a:pPr marL="171450" indent="-171450">
                <a:spcAft>
                  <a:spcPts val="600"/>
                </a:spcAft>
                <a:buFont typeface="Wingdings"/>
                <a:buChar char="Ø"/>
                <a:defRPr/>
              </a:pPr>
              <a:r>
                <a:rPr lang="en-GB" sz="1100">
                  <a:solidFill>
                    <a:srgbClr val="C00000"/>
                  </a:solidFill>
                </a:rPr>
                <a:t>Recognise patterns</a:t>
              </a:r>
              <a:endParaRPr/>
            </a:p>
            <a:p>
              <a:pPr marL="171450" indent="-171450">
                <a:spcAft>
                  <a:spcPts val="600"/>
                </a:spcAft>
                <a:buFont typeface="Wingdings"/>
                <a:buChar char="Ø"/>
                <a:defRPr/>
              </a:pPr>
              <a:r>
                <a:rPr lang="en-GB" sz="1100">
                  <a:solidFill>
                    <a:srgbClr val="C00000"/>
                  </a:solidFill>
                </a:rPr>
                <a:t>Act upon what the situation requires</a:t>
              </a:r>
              <a:endParaRPr/>
            </a:p>
            <a:p>
              <a:pPr>
                <a:spcAft>
                  <a:spcPts val="600"/>
                </a:spcAft>
                <a:defRPr/>
              </a:pPr>
              <a:r>
                <a:rPr lang="en-GB" sz="1100"/>
                <a:t>The </a:t>
              </a:r>
              <a:r>
                <a:rPr lang="en-GB" sz="1100" b="1"/>
                <a:t>task of a facilitator </a:t>
              </a:r>
              <a:r>
                <a:rPr lang="en-GB" sz="1100"/>
                <a:t>is to create </a:t>
              </a:r>
              <a:r>
                <a:rPr lang="en-GB" sz="1100" u="sng">
                  <a:solidFill>
                    <a:srgbClr val="0000FF"/>
                  </a:solidFill>
                  <a:hlinkClick r:id="rId4" action="ppaction://hlinksldjump" tooltip=""/>
                </a:rPr>
                <a:t>vital space </a:t>
              </a:r>
              <a:r>
                <a:rPr lang="en-GB" sz="1100"/>
                <a:t>in which actors involved are willing to collaborate and develop the capacity to find solutions together in co-creation.</a:t>
              </a:r>
              <a:endParaRPr/>
            </a:p>
            <a:p>
              <a:pPr>
                <a:defRPr/>
              </a:pPr>
              <a:endParaRPr lang="en-GB" sz="1100"/>
            </a:p>
          </p:txBody>
        </p:sp>
        <p:grpSp>
          <p:nvGrpSpPr>
            <p:cNvPr id="11" name="Groep 7" hidden="0"/>
            <p:cNvGrpSpPr/>
            <p:nvPr isPhoto="0" userDrawn="0"/>
          </p:nvGrpSpPr>
          <p:grpSpPr bwMode="auto">
            <a:xfrm>
              <a:off x="4614058" y="475339"/>
              <a:ext cx="3307538" cy="2124995"/>
              <a:chOff x="1563368" y="1406585"/>
              <a:chExt cx="3307538" cy="2124995"/>
            </a:xfrm>
          </p:grpSpPr>
          <p:pic>
            <p:nvPicPr>
              <p:cNvPr id="12" name="Afbeelding 8" hidden="0"/>
              <p:cNvPicPr>
                <a:picLocks noChangeAspect="1"/>
              </p:cNvPicPr>
              <p:nvPr isPhoto="0" userDrawn="0"/>
            </p:nvPicPr>
            <p:blipFill>
              <a:blip r:embed="rId5"/>
              <a:stretch/>
            </p:blipFill>
            <p:spPr bwMode="auto">
              <a:xfrm flipH="1">
                <a:off x="1825698" y="2059884"/>
                <a:ext cx="2782878" cy="1471696"/>
              </a:xfrm>
              <a:prstGeom prst="rect">
                <a:avLst/>
              </a:prstGeom>
            </p:spPr>
          </p:pic>
          <p:sp>
            <p:nvSpPr>
              <p:cNvPr id="13" name="Titel 1" hidden="0"/>
              <p:cNvSpPr>
                <a:spLocks noAdjustHandles="0" noChangeArrowheads="0"/>
              </p:cNvSpPr>
              <p:nvPr isPhoto="0" userDrawn="0"/>
            </p:nvSpPr>
            <p:spPr bwMode="auto">
              <a:xfrm>
                <a:off x="1563368" y="1406585"/>
                <a:ext cx="3307538" cy="695407"/>
              </a:xfrm>
              <a:prstGeom prst="rect">
                <a:avLst/>
              </a:prstGeom>
              <a:grpFill/>
            </p:spPr>
            <p:txBody>
              <a:bodyPr/>
              <a:lstStyle>
                <a:lvl1pPr algn="l" defTabSz="914400">
                  <a:lnSpc>
                    <a:spcPct val="90000"/>
                  </a:lnSpc>
                  <a:spcBef>
                    <a:spcPts val="0"/>
                  </a:spcBef>
                  <a:buNone/>
                  <a:defRPr sz="4400">
                    <a:solidFill>
                      <a:schemeClr val="tx1"/>
                    </a:solidFill>
                    <a:latin typeface="+mj-lt"/>
                    <a:ea typeface="+mj-ea"/>
                    <a:cs typeface="+mj-cs"/>
                  </a:defRPr>
                </a:lvl1pPr>
              </a:lstStyle>
              <a:p>
                <a:pPr algn="ctr">
                  <a:defRPr/>
                </a:pPr>
                <a:r>
                  <a:rPr lang="de-DE" sz="3600"/>
                  <a:t>Project:</a:t>
                </a:r>
                <a:endParaRPr/>
              </a:p>
            </p:txBody>
          </p:sp>
        </p:grpSp>
        <p:grpSp>
          <p:nvGrpSpPr>
            <p:cNvPr id="14" name="Groep 13" hidden="0"/>
            <p:cNvGrpSpPr/>
            <p:nvPr isPhoto="0" userDrawn="0"/>
          </p:nvGrpSpPr>
          <p:grpSpPr bwMode="auto">
            <a:xfrm>
              <a:off x="8374542" y="514095"/>
              <a:ext cx="3307538" cy="2124995"/>
              <a:chOff x="6344401" y="3429000"/>
              <a:chExt cx="3307538" cy="2124995"/>
            </a:xfrm>
          </p:grpSpPr>
          <p:pic>
            <p:nvPicPr>
              <p:cNvPr id="15" name="Afbeelding 14" hidden="0"/>
              <p:cNvPicPr>
                <a:picLocks noChangeAspect="1"/>
              </p:cNvPicPr>
              <p:nvPr isPhoto="0" userDrawn="0"/>
            </p:nvPicPr>
            <p:blipFill>
              <a:blip r:embed="rId6"/>
              <a:stretch/>
            </p:blipFill>
            <p:spPr bwMode="auto">
              <a:xfrm>
                <a:off x="7022646" y="4082298"/>
                <a:ext cx="1951048" cy="1471696"/>
              </a:xfrm>
              <a:prstGeom prst="rect">
                <a:avLst/>
              </a:prstGeom>
            </p:spPr>
          </p:pic>
          <p:sp>
            <p:nvSpPr>
              <p:cNvPr id="16" name="Titel 1" hidden="0"/>
              <p:cNvSpPr>
                <a:spLocks noAdjustHandles="0" noChangeArrowheads="0"/>
              </p:cNvSpPr>
              <p:nvPr isPhoto="0" userDrawn="0"/>
            </p:nvSpPr>
            <p:spPr bwMode="auto">
              <a:xfrm>
                <a:off x="6344401" y="3429000"/>
                <a:ext cx="3307538" cy="586243"/>
              </a:xfrm>
              <a:prstGeom prst="rect">
                <a:avLst/>
              </a:prstGeom>
              <a:grpFill/>
            </p:spPr>
            <p:txBody>
              <a:bodyPr/>
              <a:lstStyle>
                <a:lvl1pPr algn="l" defTabSz="914400">
                  <a:lnSpc>
                    <a:spcPct val="90000"/>
                  </a:lnSpc>
                  <a:spcBef>
                    <a:spcPts val="0"/>
                  </a:spcBef>
                  <a:buNone/>
                  <a:defRPr sz="4400">
                    <a:solidFill>
                      <a:schemeClr val="tx1"/>
                    </a:solidFill>
                    <a:latin typeface="+mj-lt"/>
                    <a:ea typeface="+mj-ea"/>
                    <a:cs typeface="+mj-cs"/>
                  </a:defRPr>
                </a:lvl1pPr>
              </a:lstStyle>
              <a:p>
                <a:pPr algn="ctr">
                  <a:defRPr/>
                </a:pPr>
                <a:r>
                  <a:rPr lang="de-DE" sz="3300"/>
                  <a:t>Discovery </a:t>
                </a:r>
                <a:r>
                  <a:rPr lang="en-GB" sz="3300"/>
                  <a:t>journey</a:t>
                </a:r>
                <a:r>
                  <a:rPr lang="de-DE" sz="3300"/>
                  <a:t>:</a:t>
                </a:r>
                <a:endParaRPr sz="4100"/>
              </a:p>
            </p:txBody>
          </p:sp>
        </p:grpSp>
        <p:sp>
          <p:nvSpPr>
            <p:cNvPr id="17" name="Rechthoek 16" hidden="0"/>
            <p:cNvSpPr/>
            <p:nvPr isPhoto="0" userDrawn="0"/>
          </p:nvSpPr>
          <p:spPr bwMode="auto">
            <a:xfrm>
              <a:off x="173270" y="5344163"/>
              <a:ext cx="3575750" cy="77619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8" name="Tekstvak 18" hidden="0"/>
            <p:cNvSpPr>
              <a:spLocks noAdjustHandles="0" noChangeArrowheads="0"/>
            </p:cNvSpPr>
            <p:nvPr isPhoto="0" userDrawn="0"/>
          </p:nvSpPr>
          <p:spPr bwMode="auto">
            <a:xfrm>
              <a:off x="4987877" y="2830440"/>
              <a:ext cx="3307537" cy="3139321"/>
            </a:xfrm>
            <a:prstGeom prst="rect">
              <a:avLst/>
            </a:prstGeom>
            <a:noFill/>
          </p:spPr>
          <p:txBody>
            <a:bodyPr wrap="square" rtlCol="0">
              <a:spAutoFit/>
            </a:bodyPr>
            <a:lstStyle/>
            <a:p>
              <a:pPr>
                <a:spcAft>
                  <a:spcPts val="600"/>
                </a:spcAft>
                <a:defRPr/>
              </a:pPr>
              <a:r>
                <a:rPr lang="en-GB" sz="1200">
                  <a:solidFill>
                    <a:srgbClr val="C00000"/>
                  </a:solidFill>
                </a:rPr>
                <a:t>Success </a:t>
              </a:r>
              <a:r>
                <a:rPr lang="en-GB" sz="1200"/>
                <a:t>defined by client</a:t>
              </a:r>
              <a:endParaRPr/>
            </a:p>
            <a:p>
              <a:pPr>
                <a:spcAft>
                  <a:spcPts val="600"/>
                </a:spcAft>
                <a:defRPr/>
              </a:pPr>
              <a:r>
                <a:rPr lang="en-GB" sz="1200"/>
                <a:t>Product is </a:t>
              </a:r>
              <a:r>
                <a:rPr lang="en-GB" sz="1200">
                  <a:solidFill>
                    <a:srgbClr val="C00000"/>
                  </a:solidFill>
                </a:rPr>
                <a:t>central</a:t>
              </a:r>
              <a:endParaRPr/>
            </a:p>
            <a:p>
              <a:pPr>
                <a:spcAft>
                  <a:spcPts val="600"/>
                </a:spcAft>
                <a:defRPr/>
              </a:pPr>
              <a:r>
                <a:rPr lang="en-GB" sz="1200"/>
                <a:t>Structure </a:t>
              </a:r>
              <a:r>
                <a:rPr lang="en-GB" sz="1200">
                  <a:solidFill>
                    <a:srgbClr val="C00000"/>
                  </a:solidFill>
                </a:rPr>
                <a:t>leads</a:t>
              </a:r>
              <a:endParaRPr/>
            </a:p>
            <a:p>
              <a:pPr>
                <a:spcAft>
                  <a:spcPts val="600"/>
                </a:spcAft>
                <a:defRPr/>
              </a:pPr>
              <a:r>
                <a:rPr lang="en-GB" sz="1200">
                  <a:solidFill>
                    <a:srgbClr val="C00000"/>
                  </a:solidFill>
                </a:rPr>
                <a:t>Focus</a:t>
              </a:r>
              <a:r>
                <a:rPr lang="en-GB" sz="1200"/>
                <a:t> on tasks and agreements</a:t>
              </a:r>
              <a:endParaRPr/>
            </a:p>
            <a:p>
              <a:pPr>
                <a:spcAft>
                  <a:spcPts val="600"/>
                </a:spcAft>
                <a:defRPr/>
              </a:pPr>
              <a:r>
                <a:rPr lang="en-GB" sz="1200">
                  <a:solidFill>
                    <a:srgbClr val="C00000"/>
                  </a:solidFill>
                </a:rPr>
                <a:t>Rules</a:t>
              </a:r>
              <a:r>
                <a:rPr lang="en-GB" sz="1200"/>
                <a:t>, procedures and sanctions</a:t>
              </a:r>
              <a:endParaRPr/>
            </a:p>
            <a:p>
              <a:pPr>
                <a:spcAft>
                  <a:spcPts val="600"/>
                </a:spcAft>
                <a:defRPr/>
              </a:pPr>
              <a:r>
                <a:rPr lang="en-GB" sz="1200">
                  <a:solidFill>
                    <a:srgbClr val="C00000"/>
                  </a:solidFill>
                </a:rPr>
                <a:t>Hierarchy</a:t>
              </a:r>
              <a:endParaRPr/>
            </a:p>
            <a:p>
              <a:pPr>
                <a:spcAft>
                  <a:spcPts val="600"/>
                </a:spcAft>
                <a:defRPr/>
              </a:pPr>
              <a:r>
                <a:rPr lang="en-GB" sz="1200">
                  <a:solidFill>
                    <a:srgbClr val="C00000"/>
                  </a:solidFill>
                </a:rPr>
                <a:t>Supervision</a:t>
              </a:r>
              <a:endParaRPr/>
            </a:p>
            <a:p>
              <a:pPr>
                <a:spcAft>
                  <a:spcPts val="600"/>
                </a:spcAft>
                <a:defRPr/>
              </a:pPr>
              <a:r>
                <a:rPr lang="en-GB" sz="1200">
                  <a:solidFill>
                    <a:srgbClr val="C00000"/>
                  </a:solidFill>
                </a:rPr>
                <a:t>Path</a:t>
              </a:r>
              <a:r>
                <a:rPr lang="en-GB" sz="1200"/>
                <a:t> is mapped out beforehand</a:t>
              </a:r>
              <a:endParaRPr/>
            </a:p>
            <a:p>
              <a:pPr>
                <a:spcAft>
                  <a:spcPts val="600"/>
                </a:spcAft>
                <a:defRPr/>
              </a:pPr>
              <a:r>
                <a:rPr lang="en-GB" sz="1200"/>
                <a:t>Contractors </a:t>
              </a:r>
              <a:r>
                <a:rPr lang="en-GB" sz="1200">
                  <a:solidFill>
                    <a:srgbClr val="C00000"/>
                  </a:solidFill>
                </a:rPr>
                <a:t>accountable</a:t>
              </a:r>
              <a:r>
                <a:rPr lang="en-GB" sz="1200"/>
                <a:t> to client (funding agency)</a:t>
              </a:r>
              <a:endParaRPr/>
            </a:p>
            <a:p>
              <a:pPr>
                <a:spcAft>
                  <a:spcPts val="600"/>
                </a:spcAft>
                <a:defRPr/>
              </a:pPr>
              <a:r>
                <a:rPr lang="en-GB" sz="1200">
                  <a:solidFill>
                    <a:srgbClr val="C00000"/>
                  </a:solidFill>
                </a:rPr>
                <a:t>Support</a:t>
              </a:r>
              <a:r>
                <a:rPr lang="en-GB" sz="1200"/>
                <a:t> from higher management</a:t>
              </a:r>
              <a:endParaRPr/>
            </a:p>
            <a:p>
              <a:pPr>
                <a:spcAft>
                  <a:spcPts val="600"/>
                </a:spcAft>
                <a:defRPr/>
              </a:pPr>
              <a:r>
                <a:rPr lang="en-GB" sz="1200">
                  <a:solidFill>
                    <a:srgbClr val="C00000"/>
                  </a:solidFill>
                </a:rPr>
                <a:t>Reporting</a:t>
              </a:r>
              <a:r>
                <a:rPr lang="en-GB" sz="1200"/>
                <a:t> on results with indicators</a:t>
              </a:r>
              <a:endParaRPr lang="en-GB" sz="1400">
                <a:solidFill>
                  <a:srgbClr val="C00000"/>
                </a:solidFill>
              </a:endParaRPr>
            </a:p>
            <a:p>
              <a:pPr>
                <a:spcAft>
                  <a:spcPts val="600"/>
                </a:spcAft>
                <a:defRPr/>
              </a:pPr>
              <a:endParaRPr lang="en-GB" sz="1100"/>
            </a:p>
          </p:txBody>
        </p:sp>
        <p:sp>
          <p:nvSpPr>
            <p:cNvPr id="19" name="Tekstvak 20" hidden="0"/>
            <p:cNvSpPr>
              <a:spLocks noAdjustHandles="0" noChangeArrowheads="0"/>
            </p:cNvSpPr>
            <p:nvPr isPhoto="0" userDrawn="0"/>
          </p:nvSpPr>
          <p:spPr bwMode="auto">
            <a:xfrm>
              <a:off x="8374543" y="2823131"/>
              <a:ext cx="3307537" cy="3139321"/>
            </a:xfrm>
            <a:prstGeom prst="rect">
              <a:avLst/>
            </a:prstGeom>
            <a:noFill/>
          </p:spPr>
          <p:txBody>
            <a:bodyPr wrap="square" rtlCol="0">
              <a:spAutoFit/>
            </a:bodyPr>
            <a:lstStyle/>
            <a:p>
              <a:pPr>
                <a:spcAft>
                  <a:spcPts val="600"/>
                </a:spcAft>
                <a:defRPr/>
              </a:pPr>
              <a:r>
                <a:rPr lang="en-GB" sz="1200">
                  <a:solidFill>
                    <a:srgbClr val="C00000"/>
                  </a:solidFill>
                </a:rPr>
                <a:t>Success </a:t>
              </a:r>
              <a:r>
                <a:rPr lang="en-GB" sz="1200"/>
                <a:t>defined by initiators</a:t>
              </a:r>
              <a:endParaRPr/>
            </a:p>
            <a:p>
              <a:pPr>
                <a:spcAft>
                  <a:spcPts val="600"/>
                </a:spcAft>
                <a:defRPr/>
              </a:pPr>
              <a:r>
                <a:rPr lang="en-GB" sz="1200"/>
                <a:t>Ambition is </a:t>
              </a:r>
              <a:r>
                <a:rPr lang="en-GB" sz="1200">
                  <a:solidFill>
                    <a:srgbClr val="C00000"/>
                  </a:solidFill>
                </a:rPr>
                <a:t>central</a:t>
              </a:r>
              <a:endParaRPr/>
            </a:p>
            <a:p>
              <a:pPr>
                <a:spcAft>
                  <a:spcPts val="600"/>
                </a:spcAft>
                <a:defRPr/>
              </a:pPr>
              <a:r>
                <a:rPr lang="en-GB" sz="1200"/>
                <a:t>Opportunities and creativity are </a:t>
              </a:r>
              <a:r>
                <a:rPr lang="en-GB" sz="1200">
                  <a:solidFill>
                    <a:srgbClr val="C00000"/>
                  </a:solidFill>
                </a:rPr>
                <a:t>leading</a:t>
              </a:r>
              <a:endParaRPr/>
            </a:p>
            <a:p>
              <a:pPr>
                <a:spcAft>
                  <a:spcPts val="600"/>
                </a:spcAft>
                <a:defRPr/>
              </a:pPr>
              <a:r>
                <a:rPr lang="en-GB" sz="1200">
                  <a:solidFill>
                    <a:srgbClr val="C00000"/>
                  </a:solidFill>
                </a:rPr>
                <a:t>Focus</a:t>
              </a:r>
              <a:r>
                <a:rPr lang="en-GB" sz="1200"/>
                <a:t> on relationships and energy</a:t>
              </a:r>
              <a:endParaRPr/>
            </a:p>
            <a:p>
              <a:pPr>
                <a:spcAft>
                  <a:spcPts val="600"/>
                </a:spcAft>
                <a:defRPr/>
              </a:pPr>
              <a:r>
                <a:rPr lang="en-GB" sz="1200">
                  <a:solidFill>
                    <a:srgbClr val="C00000"/>
                  </a:solidFill>
                </a:rPr>
                <a:t>Space </a:t>
              </a:r>
              <a:r>
                <a:rPr lang="en-GB" sz="1200"/>
                <a:t>to learn by trial and error</a:t>
              </a:r>
              <a:endParaRPr/>
            </a:p>
            <a:p>
              <a:pPr>
                <a:spcAft>
                  <a:spcPts val="600"/>
                </a:spcAft>
                <a:defRPr/>
              </a:pPr>
              <a:r>
                <a:rPr lang="en-GB" sz="1200">
                  <a:solidFill>
                    <a:srgbClr val="C00000"/>
                  </a:solidFill>
                </a:rPr>
                <a:t>Equality and voluntariness</a:t>
              </a:r>
              <a:endParaRPr/>
            </a:p>
            <a:p>
              <a:pPr>
                <a:spcAft>
                  <a:spcPts val="600"/>
                </a:spcAft>
                <a:defRPr/>
              </a:pPr>
              <a:r>
                <a:rPr lang="en-GB" sz="1200">
                  <a:solidFill>
                    <a:srgbClr val="C00000"/>
                  </a:solidFill>
                </a:rPr>
                <a:t>Mentorship and peer coaching</a:t>
              </a:r>
              <a:endParaRPr/>
            </a:p>
            <a:p>
              <a:pPr>
                <a:spcAft>
                  <a:spcPts val="600"/>
                </a:spcAft>
                <a:defRPr/>
              </a:pPr>
              <a:r>
                <a:rPr lang="en-GB" sz="1200">
                  <a:solidFill>
                    <a:srgbClr val="C00000"/>
                  </a:solidFill>
                </a:rPr>
                <a:t>Path</a:t>
              </a:r>
              <a:r>
                <a:rPr lang="en-GB" sz="1200"/>
                <a:t> is discovered</a:t>
              </a:r>
              <a:endParaRPr/>
            </a:p>
            <a:p>
              <a:pPr>
                <a:spcAft>
                  <a:spcPts val="600"/>
                </a:spcAft>
                <a:defRPr/>
              </a:pPr>
              <a:r>
                <a:rPr lang="en-GB" sz="1200"/>
                <a:t>Facilitator </a:t>
              </a:r>
              <a:r>
                <a:rPr lang="en-GB" sz="1200">
                  <a:solidFill>
                    <a:srgbClr val="C00000"/>
                  </a:solidFill>
                </a:rPr>
                <a:t>accountable</a:t>
              </a:r>
              <a:r>
                <a:rPr lang="en-GB" sz="1200"/>
                <a:t> to network</a:t>
              </a:r>
              <a:endParaRPr/>
            </a:p>
            <a:p>
              <a:pPr>
                <a:spcAft>
                  <a:spcPts val="600"/>
                </a:spcAft>
                <a:defRPr/>
              </a:pPr>
              <a:r>
                <a:rPr lang="en-GB" sz="1200">
                  <a:solidFill>
                    <a:srgbClr val="C00000"/>
                  </a:solidFill>
                </a:rPr>
                <a:t>Nourishing relationships</a:t>
              </a:r>
              <a:endParaRPr lang="en-GB" sz="1200"/>
            </a:p>
            <a:p>
              <a:pPr>
                <a:spcAft>
                  <a:spcPts val="600"/>
                </a:spcAft>
                <a:defRPr/>
              </a:pPr>
              <a:r>
                <a:rPr lang="en-GB" sz="1200">
                  <a:solidFill>
                    <a:srgbClr val="C00000"/>
                  </a:solidFill>
                </a:rPr>
                <a:t>Communicating</a:t>
              </a:r>
              <a:r>
                <a:rPr lang="en-GB" sz="1200"/>
                <a:t> on process by story telling</a:t>
              </a:r>
              <a:endParaRPr lang="en-GB" sz="1400">
                <a:solidFill>
                  <a:srgbClr val="C00000"/>
                </a:solidFill>
              </a:endParaRPr>
            </a:p>
            <a:p>
              <a:pPr>
                <a:spcAft>
                  <a:spcPts val="600"/>
                </a:spcAft>
                <a:defRPr/>
              </a:pPr>
              <a:endParaRPr lang="en-GB" sz="1100"/>
            </a:p>
          </p:txBody>
        </p:sp>
        <p:sp>
          <p:nvSpPr>
            <p:cNvPr id="20" name="Rechthoek 21" hidden="0"/>
            <p:cNvSpPr/>
            <p:nvPr isPhoto="0" userDrawn="0"/>
          </p:nvSpPr>
          <p:spPr bwMode="auto">
            <a:xfrm>
              <a:off x="8243147" y="298027"/>
              <a:ext cx="3692953" cy="581620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21" name="Groep 23" hidden="0"/>
            <p:cNvGrpSpPr/>
            <p:nvPr isPhoto="0" userDrawn="0"/>
          </p:nvGrpSpPr>
          <p:grpSpPr bwMode="auto">
            <a:xfrm>
              <a:off x="8879295" y="5892279"/>
              <a:ext cx="2465123" cy="595693"/>
              <a:chOff x="7736614" y="3723137"/>
              <a:chExt cx="2465123" cy="595693"/>
            </a:xfrm>
          </p:grpSpPr>
          <p:grpSp>
            <p:nvGrpSpPr>
              <p:cNvPr id="22" name="Groep 24" hidden="0"/>
              <p:cNvGrpSpPr/>
              <p:nvPr isPhoto="0" userDrawn="0"/>
            </p:nvGrpSpPr>
            <p:grpSpPr bwMode="auto">
              <a:xfrm>
                <a:off x="7736614" y="3723137"/>
                <a:ext cx="2465123" cy="595693"/>
                <a:chOff x="4570717" y="4740974"/>
                <a:chExt cx="2798625" cy="696419"/>
              </a:xfrm>
            </p:grpSpPr>
            <p:sp>
              <p:nvSpPr>
                <p:cNvPr id="23" name="Rechthoek: afgeronde hoeken 26" hidden="0"/>
                <p:cNvSpPr/>
                <p:nvPr isPhoto="0" userDrawn="0"/>
              </p:nvSpPr>
              <p:spPr bwMode="auto">
                <a:xfrm>
                  <a:off x="4570717" y="4740974"/>
                  <a:ext cx="2798625" cy="696419"/>
                </a:xfrm>
                <a:prstGeom prst="roundRect">
                  <a:avLst>
                    <a:gd name="adj" fmla="val 16667"/>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4" name="Tekstvak 27" hidden="0"/>
                <p:cNvSpPr>
                  <a:spLocks noAdjustHandles="0" noChangeArrowheads="0"/>
                </p:cNvSpPr>
                <p:nvPr isPhoto="0" userDrawn="0"/>
              </p:nvSpPr>
              <p:spPr bwMode="auto">
                <a:xfrm>
                  <a:off x="4597282" y="4921409"/>
                  <a:ext cx="2242104" cy="323837"/>
                </a:xfrm>
                <a:prstGeom prst="rect">
                  <a:avLst/>
                </a:prstGeom>
                <a:noFill/>
              </p:spPr>
              <p:txBody>
                <a:bodyPr wrap="square" rtlCol="0">
                  <a:spAutoFit/>
                </a:bodyPr>
                <a:lstStyle/>
                <a:p>
                  <a:pPr>
                    <a:defRPr/>
                  </a:pPr>
                  <a:r>
                    <a:rPr lang="en-GB" sz="1200"/>
                    <a:t>This is the focus of</a:t>
                  </a:r>
                  <a:endParaRPr/>
                </a:p>
              </p:txBody>
            </p:sp>
          </p:grpSp>
          <p:pic>
            <p:nvPicPr>
              <p:cNvPr id="25" name="Afbeelding 25" hidden="0"/>
              <p:cNvPicPr>
                <a:picLocks noChangeAspect="1"/>
              </p:cNvPicPr>
              <p:nvPr isPhoto="0" userDrawn="0"/>
            </p:nvPicPr>
            <p:blipFill>
              <a:blip r:embed="rId2"/>
              <a:stretch/>
            </p:blipFill>
            <p:spPr bwMode="auto">
              <a:xfrm>
                <a:off x="8932809" y="3883060"/>
                <a:ext cx="1124078" cy="299910"/>
              </a:xfrm>
              <a:prstGeom prst="rect">
                <a:avLst/>
              </a:prstGeom>
            </p:spPr>
          </p:pic>
        </p:grpSp>
        <p:sp>
          <p:nvSpPr>
            <p:cNvPr id="26" name="Actieknop: Vooruit of Volgende 28" hidden="0">
              <a:hlinkClick r:id="rId7" action="ppaction://hlinksldjump" highlightClick="1"/>
            </p:cNvPr>
            <p:cNvSpPr/>
            <p:nvPr isPhoto="0" userDrawn="0"/>
          </p:nvSpPr>
          <p:spPr bwMode="auto">
            <a:xfrm>
              <a:off x="3395811" y="5839128"/>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ekstballon: rechthoek met afgeronde hoeken 55" hidden="0"/>
          <p:cNvSpPr/>
          <p:nvPr isPhoto="0" userDrawn="0"/>
        </p:nvSpPr>
        <p:spPr bwMode="auto">
          <a:xfrm>
            <a:off x="4442181" y="2778431"/>
            <a:ext cx="2034424" cy="892006"/>
          </a:xfrm>
          <a:prstGeom prst="wedgeRoundRectCallout">
            <a:avLst>
              <a:gd name="adj1" fmla="val 71468"/>
              <a:gd name="adj2" fmla="val 47707"/>
              <a:gd name="adj3" fmla="val 16667"/>
            </a:avLst>
          </a:prstGeom>
          <a:solidFill>
            <a:schemeClr val="accent4">
              <a:lumMod val="20000"/>
              <a:lumOff val="80000"/>
            </a:scheme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5" name="Groep 2" hidden="0"/>
          <p:cNvGrpSpPr/>
          <p:nvPr isPhoto="0" userDrawn="0"/>
        </p:nvGrpSpPr>
        <p:grpSpPr bwMode="auto">
          <a:xfrm>
            <a:off x="-344038" y="-139001"/>
            <a:ext cx="4574594" cy="6858000"/>
            <a:chOff x="-53387" y="0"/>
            <a:chExt cx="4574594" cy="6858000"/>
          </a:xfrm>
        </p:grpSpPr>
        <p:sp>
          <p:nvSpPr>
            <p:cNvPr id="6" name="Rechthoek 9" hidden="0"/>
            <p:cNvSpPr/>
            <p:nvPr isPhoto="0" userDrawn="0"/>
          </p:nvSpPr>
          <p:spPr bwMode="auto">
            <a:xfrm>
              <a:off x="-53387" y="0"/>
              <a:ext cx="410828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7"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8" name="Actieknop: Startpagina 6" hidden="0"/>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0" name="Tekstvak 22" hidden="0"/>
            <p:cNvSpPr>
              <a:spLocks noAdjustHandles="0" noChangeArrowheads="0"/>
            </p:cNvSpPr>
            <p:nvPr isPhoto="0" userDrawn="0"/>
          </p:nvSpPr>
          <p:spPr bwMode="auto">
            <a:xfrm>
              <a:off x="177983" y="1541320"/>
              <a:ext cx="3645540" cy="369332"/>
            </a:xfrm>
            <a:prstGeom prst="rect">
              <a:avLst/>
            </a:prstGeom>
            <a:noFill/>
          </p:spPr>
          <p:txBody>
            <a:bodyPr wrap="square" rtlCol="0">
              <a:spAutoFit/>
            </a:bodyPr>
            <a:lstStyle/>
            <a:p>
              <a:pPr>
                <a:defRPr/>
              </a:pPr>
              <a:r>
                <a:rPr lang="en-GB">
                  <a:solidFill>
                    <a:srgbClr val="C00000"/>
                  </a:solidFill>
                </a:rPr>
                <a:t>What competences are needed?</a:t>
              </a:r>
              <a:endParaRPr/>
            </a:p>
          </p:txBody>
        </p:sp>
        <p:sp>
          <p:nvSpPr>
            <p:cNvPr id="11" name="Tekstvak 12" hidden="0"/>
            <p:cNvSpPr>
              <a:spLocks noAdjustHandles="0" noChangeArrowheads="0"/>
            </p:cNvSpPr>
            <p:nvPr isPhoto="0" userDrawn="0"/>
          </p:nvSpPr>
          <p:spPr bwMode="auto">
            <a:xfrm>
              <a:off x="173269" y="2024176"/>
              <a:ext cx="3730977" cy="846385"/>
            </a:xfrm>
            <a:prstGeom prst="rect">
              <a:avLst/>
            </a:prstGeom>
            <a:noFill/>
          </p:spPr>
          <p:txBody>
            <a:bodyPr wrap="square" rtlCol="0">
              <a:spAutoFit/>
            </a:bodyPr>
            <a:lstStyle/>
            <a:p>
              <a:pPr>
                <a:spcAft>
                  <a:spcPts val="600"/>
                </a:spcAft>
                <a:defRPr/>
              </a:pPr>
              <a:r>
                <a:rPr lang="en-GB" sz="1100"/>
                <a:t>Being an advisor is a demanding job. Even more so if you are supposed to guide innovation processes with multiple actors in an interactive way. </a:t>
              </a:r>
              <a:endParaRPr/>
            </a:p>
            <a:p>
              <a:pPr>
                <a:spcAft>
                  <a:spcPts val="600"/>
                </a:spcAft>
                <a:defRPr/>
              </a:pPr>
              <a:r>
                <a:rPr lang="en-GB" sz="1100"/>
                <a:t>What competences can we think of?</a:t>
              </a:r>
              <a:endParaRPr/>
            </a:p>
          </p:txBody>
        </p:sp>
        <p:sp>
          <p:nvSpPr>
            <p:cNvPr id="12" name="Actieknop: Vooruit of Volgende 28" hidden="0">
              <a:hlinkClick r:id="" action="ppaction://hlinkshowjump?jump=lastslide" highlightClick="1"/>
            </p:cNvPr>
            <p:cNvSpPr/>
            <p:nvPr isPhoto="0" userDrawn="0"/>
          </p:nvSpPr>
          <p:spPr bwMode="auto">
            <a:xfrm>
              <a:off x="4208386" y="6393165"/>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
        <p:nvSpPr>
          <p:cNvPr id="13" name="Tekstvak 37" hidden="0"/>
          <p:cNvSpPr>
            <a:spLocks noAdjustHandles="0" noChangeArrowheads="0"/>
          </p:cNvSpPr>
          <p:nvPr isPhoto="0" userDrawn="0"/>
        </p:nvSpPr>
        <p:spPr bwMode="auto">
          <a:xfrm rot="16199999">
            <a:off x="6614958" y="3510413"/>
            <a:ext cx="748603" cy="307777"/>
          </a:xfrm>
          <a:prstGeom prst="rect">
            <a:avLst/>
          </a:prstGeom>
          <a:noFill/>
        </p:spPr>
        <p:txBody>
          <a:bodyPr wrap="none" rtlCol="0">
            <a:spAutoFit/>
          </a:bodyPr>
          <a:lstStyle/>
          <a:p>
            <a:pPr>
              <a:defRPr/>
            </a:pPr>
            <a:r>
              <a:rPr lang="en-GB" sz="1400"/>
              <a:t>content</a:t>
            </a:r>
            <a:endParaRPr/>
          </a:p>
        </p:txBody>
      </p:sp>
      <p:sp>
        <p:nvSpPr>
          <p:cNvPr id="14" name="Tekstvak 38" hidden="0"/>
          <p:cNvSpPr>
            <a:spLocks noAdjustHandles="0" noChangeArrowheads="0"/>
          </p:cNvSpPr>
          <p:nvPr isPhoto="0" userDrawn="0"/>
        </p:nvSpPr>
        <p:spPr bwMode="auto">
          <a:xfrm rot="16199999">
            <a:off x="7789592" y="3515485"/>
            <a:ext cx="831318" cy="307777"/>
          </a:xfrm>
          <a:prstGeom prst="rect">
            <a:avLst/>
          </a:prstGeom>
          <a:noFill/>
        </p:spPr>
        <p:txBody>
          <a:bodyPr wrap="none" rtlCol="0">
            <a:spAutoFit/>
          </a:bodyPr>
          <a:lstStyle/>
          <a:p>
            <a:pPr>
              <a:defRPr/>
            </a:pPr>
            <a:r>
              <a:rPr lang="en-GB" sz="1400"/>
              <a:t>methods</a:t>
            </a:r>
            <a:endParaRPr/>
          </a:p>
        </p:txBody>
      </p:sp>
      <p:sp>
        <p:nvSpPr>
          <p:cNvPr id="15" name="Tekstvak 39" hidden="0"/>
          <p:cNvSpPr>
            <a:spLocks noAdjustHandles="0" noChangeArrowheads="0"/>
          </p:cNvSpPr>
          <p:nvPr isPhoto="0" userDrawn="0"/>
        </p:nvSpPr>
        <p:spPr bwMode="auto">
          <a:xfrm rot="16199999">
            <a:off x="8818714" y="3510412"/>
            <a:ext cx="1090940" cy="307777"/>
          </a:xfrm>
          <a:prstGeom prst="rect">
            <a:avLst/>
          </a:prstGeom>
          <a:noFill/>
        </p:spPr>
        <p:txBody>
          <a:bodyPr wrap="none" rtlCol="0">
            <a:spAutoFit/>
          </a:bodyPr>
          <a:lstStyle/>
          <a:p>
            <a:pPr>
              <a:defRPr/>
            </a:pPr>
            <a:r>
              <a:rPr lang="en-GB" sz="1400"/>
              <a:t>organisation</a:t>
            </a:r>
            <a:endParaRPr/>
          </a:p>
        </p:txBody>
      </p:sp>
      <p:grpSp>
        <p:nvGrpSpPr>
          <p:cNvPr id="16" name="Groep 61" hidden="0"/>
          <p:cNvGrpSpPr/>
          <p:nvPr isPhoto="0" userDrawn="0"/>
        </p:nvGrpSpPr>
        <p:grpSpPr bwMode="auto">
          <a:xfrm>
            <a:off x="6476605" y="1495435"/>
            <a:ext cx="3960000" cy="3390873"/>
            <a:chOff x="6476605" y="1495435"/>
            <a:chExt cx="3960000" cy="3390873"/>
          </a:xfrm>
        </p:grpSpPr>
        <p:pic>
          <p:nvPicPr>
            <p:cNvPr id="17" name="Afbeelding 5" descr="Afbeelding met tekst&#10;&#10;Automatisch gegenereerde beschrijving" hidden="0"/>
            <p:cNvPicPr>
              <a:picLocks noChangeAspect="1"/>
            </p:cNvPicPr>
            <p:nvPr isPhoto="0" userDrawn="0"/>
          </p:nvPicPr>
          <p:blipFill>
            <a:blip r:embed="rId3"/>
            <a:stretch/>
          </p:blipFill>
          <p:spPr bwMode="auto">
            <a:xfrm>
              <a:off x="6837839" y="2543586"/>
              <a:ext cx="3237531" cy="1993105"/>
            </a:xfrm>
            <a:prstGeom prst="rect">
              <a:avLst/>
            </a:prstGeom>
          </p:spPr>
        </p:pic>
        <p:grpSp>
          <p:nvGrpSpPr>
            <p:cNvPr id="18" name="Groep 60" hidden="0"/>
            <p:cNvGrpSpPr/>
            <p:nvPr isPhoto="0" userDrawn="0"/>
          </p:nvGrpSpPr>
          <p:grpSpPr bwMode="auto">
            <a:xfrm>
              <a:off x="6476605" y="4536692"/>
              <a:ext cx="3960000" cy="349616"/>
              <a:chOff x="6476605" y="4536692"/>
              <a:chExt cx="3960000" cy="349616"/>
            </a:xfrm>
          </p:grpSpPr>
          <p:sp>
            <p:nvSpPr>
              <p:cNvPr id="19" name="Rechthoek 17" hidden="0"/>
              <p:cNvSpPr/>
              <p:nvPr isPhoto="0" userDrawn="0"/>
            </p:nvSpPr>
            <p:spPr bwMode="auto">
              <a:xfrm>
                <a:off x="6837839" y="4536692"/>
                <a:ext cx="3240000" cy="72000"/>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0" name="Rechthoek 32" hidden="0"/>
              <p:cNvSpPr/>
              <p:nvPr isPhoto="0" userDrawn="0"/>
            </p:nvSpPr>
            <p:spPr bwMode="auto">
              <a:xfrm>
                <a:off x="6746605" y="4603364"/>
                <a:ext cx="3420000" cy="72000"/>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1" name="Rechthoek 33" hidden="0"/>
              <p:cNvSpPr/>
              <p:nvPr isPhoto="0" userDrawn="0"/>
            </p:nvSpPr>
            <p:spPr bwMode="auto">
              <a:xfrm>
                <a:off x="6656605" y="4669746"/>
                <a:ext cx="3600000" cy="72000"/>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2" name="Rechthoek 34" hidden="0"/>
              <p:cNvSpPr/>
              <p:nvPr isPhoto="0" userDrawn="0"/>
            </p:nvSpPr>
            <p:spPr bwMode="auto">
              <a:xfrm>
                <a:off x="6566605" y="4742308"/>
                <a:ext cx="3780000" cy="72000"/>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3" name="Rechthoek 36" hidden="0"/>
              <p:cNvSpPr/>
              <p:nvPr isPhoto="0" userDrawn="0"/>
            </p:nvSpPr>
            <p:spPr bwMode="auto">
              <a:xfrm>
                <a:off x="6476605" y="4814308"/>
                <a:ext cx="3960000" cy="72000"/>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nvGrpSpPr>
            <p:cNvPr id="24" name="Groep 59" hidden="0"/>
            <p:cNvGrpSpPr/>
            <p:nvPr isPhoto="0" userDrawn="0"/>
          </p:nvGrpSpPr>
          <p:grpSpPr bwMode="auto">
            <a:xfrm>
              <a:off x="6649461" y="1495435"/>
              <a:ext cx="3600000" cy="1042875"/>
              <a:chOff x="6663749" y="1495435"/>
              <a:chExt cx="3600000" cy="1042875"/>
            </a:xfrm>
          </p:grpSpPr>
          <p:sp>
            <p:nvSpPr>
              <p:cNvPr id="25" name="Gelijkbenige driehoek 40" hidden="0"/>
              <p:cNvSpPr/>
              <p:nvPr isPhoto="0" userDrawn="0"/>
            </p:nvSpPr>
            <p:spPr bwMode="auto">
              <a:xfrm>
                <a:off x="6663749" y="1495435"/>
                <a:ext cx="3600000" cy="1042875"/>
              </a:xfrm>
              <a:prstGeom prst="triangle">
                <a:avLst>
                  <a:gd name="adj" fmla="val 49959"/>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6" name="Gelijkbenige driehoek 42" hidden="0"/>
              <p:cNvSpPr>
                <a:spLocks noChangeAspect="1"/>
              </p:cNvSpPr>
              <p:nvPr isPhoto="0" userDrawn="0"/>
            </p:nvSpPr>
            <p:spPr bwMode="auto">
              <a:xfrm>
                <a:off x="6845758" y="1558269"/>
                <a:ext cx="3231068" cy="936000"/>
              </a:xfrm>
              <a:prstGeom prst="triangle">
                <a:avLst>
                  <a:gd name="adj" fmla="val 50021"/>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7" name="Ovaal 43" hidden="0"/>
              <p:cNvSpPr/>
              <p:nvPr isPhoto="0" userDrawn="0"/>
            </p:nvSpPr>
            <p:spPr bwMode="auto">
              <a:xfrm>
                <a:off x="8186446" y="1760921"/>
                <a:ext cx="563980" cy="56398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sp>
        <p:nvSpPr>
          <p:cNvPr id="28" name="Tekstvak 46" hidden="0"/>
          <p:cNvSpPr>
            <a:spLocks noAdjustHandles="0" noChangeArrowheads="0"/>
          </p:cNvSpPr>
          <p:nvPr isPhoto="0" userDrawn="0"/>
        </p:nvSpPr>
        <p:spPr bwMode="auto">
          <a:xfrm>
            <a:off x="7552954" y="734077"/>
            <a:ext cx="1821589" cy="954107"/>
          </a:xfrm>
          <a:prstGeom prst="rect">
            <a:avLst/>
          </a:prstGeom>
          <a:noFill/>
        </p:spPr>
        <p:txBody>
          <a:bodyPr wrap="none" rtlCol="0">
            <a:spAutoFit/>
          </a:bodyPr>
          <a:lstStyle/>
          <a:p>
            <a:pPr algn="ctr">
              <a:defRPr/>
            </a:pPr>
            <a:r>
              <a:rPr lang="en-GB" sz="1400"/>
              <a:t>Reflection</a:t>
            </a:r>
            <a:endParaRPr/>
          </a:p>
          <a:p>
            <a:pPr algn="ctr">
              <a:defRPr/>
            </a:pPr>
            <a:r>
              <a:rPr lang="en-GB" sz="1400"/>
              <a:t>Learning</a:t>
            </a:r>
            <a:endParaRPr/>
          </a:p>
          <a:p>
            <a:pPr algn="ctr">
              <a:defRPr/>
            </a:pPr>
            <a:r>
              <a:rPr lang="en-GB" sz="1400"/>
              <a:t>Personal development</a:t>
            </a:r>
            <a:endParaRPr/>
          </a:p>
          <a:p>
            <a:pPr algn="ctr">
              <a:defRPr/>
            </a:pPr>
            <a:endParaRPr lang="en-GB" sz="1400"/>
          </a:p>
        </p:txBody>
      </p:sp>
      <p:sp>
        <p:nvSpPr>
          <p:cNvPr id="29" name="Tekstballon: rechthoek met afgeronde hoeken 51" hidden="0"/>
          <p:cNvSpPr/>
          <p:nvPr isPhoto="0" userDrawn="0"/>
        </p:nvSpPr>
        <p:spPr bwMode="auto">
          <a:xfrm>
            <a:off x="10398571" y="3062195"/>
            <a:ext cx="1360598" cy="516725"/>
          </a:xfrm>
          <a:prstGeom prst="wedgeRoundRectCallout">
            <a:avLst>
              <a:gd name="adj1" fmla="val -91722"/>
              <a:gd name="adj2" fmla="val -10967"/>
              <a:gd name="adj3" fmla="val 16667"/>
            </a:avLst>
          </a:prstGeom>
          <a:solidFill>
            <a:schemeClr val="accent4">
              <a:lumMod val="20000"/>
              <a:lumOff val="80000"/>
            </a:scheme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0" name="Tekstvak 52" hidden="0"/>
          <p:cNvSpPr>
            <a:spLocks noAdjustHandles="0" noChangeArrowheads="0"/>
          </p:cNvSpPr>
          <p:nvPr isPhoto="0" userDrawn="0"/>
        </p:nvSpPr>
        <p:spPr bwMode="auto">
          <a:xfrm>
            <a:off x="10473693" y="3045255"/>
            <a:ext cx="1360598" cy="461665"/>
          </a:xfrm>
          <a:prstGeom prst="rect">
            <a:avLst/>
          </a:prstGeom>
          <a:noFill/>
        </p:spPr>
        <p:txBody>
          <a:bodyPr wrap="square" rtlCol="0">
            <a:spAutoFit/>
          </a:bodyPr>
          <a:lstStyle/>
          <a:p>
            <a:pPr>
              <a:defRPr/>
            </a:pPr>
            <a:r>
              <a:rPr lang="en-GB" sz="1200">
                <a:solidFill>
                  <a:srgbClr val="C00000"/>
                </a:solidFill>
              </a:rPr>
              <a:t>Management</a:t>
            </a:r>
            <a:endParaRPr/>
          </a:p>
          <a:p>
            <a:pPr>
              <a:defRPr/>
            </a:pPr>
            <a:r>
              <a:rPr lang="en-GB" sz="1200">
                <a:solidFill>
                  <a:srgbClr val="C00000"/>
                </a:solidFill>
              </a:rPr>
              <a:t>Organisation</a:t>
            </a:r>
            <a:endParaRPr/>
          </a:p>
        </p:txBody>
      </p:sp>
      <p:sp>
        <p:nvSpPr>
          <p:cNvPr id="31" name="Tekstballon: rechthoek met afgeronde hoeken 56" hidden="0"/>
          <p:cNvSpPr/>
          <p:nvPr isPhoto="0" userDrawn="0"/>
        </p:nvSpPr>
        <p:spPr bwMode="auto">
          <a:xfrm>
            <a:off x="5912572" y="5550825"/>
            <a:ext cx="2416500" cy="882134"/>
          </a:xfrm>
          <a:prstGeom prst="wedgeRoundRectCallout">
            <a:avLst>
              <a:gd name="adj1" fmla="val 45327"/>
              <a:gd name="adj2" fmla="val -218392"/>
              <a:gd name="adj3" fmla="val 16667"/>
            </a:avLst>
          </a:prstGeom>
          <a:solidFill>
            <a:schemeClr val="accent4">
              <a:lumMod val="20000"/>
              <a:lumOff val="80000"/>
            </a:scheme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2" name="Tekstvak 54" hidden="0"/>
          <p:cNvSpPr>
            <a:spLocks noAdjustHandles="0" noChangeArrowheads="0"/>
          </p:cNvSpPr>
          <p:nvPr isPhoto="0" userDrawn="0"/>
        </p:nvSpPr>
        <p:spPr bwMode="auto">
          <a:xfrm>
            <a:off x="4473169" y="2839440"/>
            <a:ext cx="2113726" cy="830997"/>
          </a:xfrm>
          <a:prstGeom prst="rect">
            <a:avLst/>
          </a:prstGeom>
          <a:noFill/>
        </p:spPr>
        <p:txBody>
          <a:bodyPr wrap="square" rtlCol="0">
            <a:spAutoFit/>
          </a:bodyPr>
          <a:lstStyle/>
          <a:p>
            <a:pPr>
              <a:defRPr/>
            </a:pPr>
            <a:r>
              <a:rPr lang="en-GB" sz="1200">
                <a:solidFill>
                  <a:srgbClr val="C00000"/>
                </a:solidFill>
              </a:rPr>
              <a:t>Understanding social context</a:t>
            </a:r>
            <a:endParaRPr/>
          </a:p>
          <a:p>
            <a:pPr>
              <a:defRPr/>
            </a:pPr>
            <a:r>
              <a:rPr lang="en-GB" sz="1200">
                <a:solidFill>
                  <a:srgbClr val="C00000"/>
                </a:solidFill>
              </a:rPr>
              <a:t>Understanding AKIS</a:t>
            </a:r>
            <a:endParaRPr/>
          </a:p>
          <a:p>
            <a:pPr>
              <a:defRPr/>
            </a:pPr>
            <a:r>
              <a:rPr lang="en-GB" sz="1200">
                <a:solidFill>
                  <a:srgbClr val="C00000"/>
                </a:solidFill>
              </a:rPr>
              <a:t>Technical know-how</a:t>
            </a:r>
            <a:endParaRPr/>
          </a:p>
          <a:p>
            <a:pPr>
              <a:defRPr/>
            </a:pPr>
            <a:r>
              <a:rPr lang="en-GB" sz="1200">
                <a:solidFill>
                  <a:srgbClr val="C00000"/>
                </a:solidFill>
              </a:rPr>
              <a:t>Communication skills</a:t>
            </a:r>
            <a:endParaRPr/>
          </a:p>
        </p:txBody>
      </p:sp>
      <p:sp>
        <p:nvSpPr>
          <p:cNvPr id="33" name="Tekstvak 57" hidden="0"/>
          <p:cNvSpPr>
            <a:spLocks noAdjustHandles="0" noChangeArrowheads="0"/>
          </p:cNvSpPr>
          <p:nvPr isPhoto="0" userDrawn="0"/>
        </p:nvSpPr>
        <p:spPr bwMode="auto">
          <a:xfrm>
            <a:off x="5912572" y="5546952"/>
            <a:ext cx="2505266" cy="830997"/>
          </a:xfrm>
          <a:prstGeom prst="rect">
            <a:avLst/>
          </a:prstGeom>
          <a:noFill/>
        </p:spPr>
        <p:txBody>
          <a:bodyPr wrap="square" rtlCol="0">
            <a:spAutoFit/>
          </a:bodyPr>
          <a:lstStyle/>
          <a:p>
            <a:pPr>
              <a:defRPr/>
            </a:pPr>
            <a:r>
              <a:rPr lang="en-GB" sz="1200">
                <a:solidFill>
                  <a:srgbClr val="C00000"/>
                </a:solidFill>
              </a:rPr>
              <a:t>Understanding innovation processes</a:t>
            </a:r>
            <a:endParaRPr/>
          </a:p>
          <a:p>
            <a:pPr>
              <a:defRPr/>
            </a:pPr>
            <a:r>
              <a:rPr lang="en-GB" sz="1200">
                <a:solidFill>
                  <a:srgbClr val="C00000"/>
                </a:solidFill>
              </a:rPr>
              <a:t>Energy in social relations</a:t>
            </a:r>
            <a:endParaRPr/>
          </a:p>
          <a:p>
            <a:pPr>
              <a:defRPr/>
            </a:pPr>
            <a:r>
              <a:rPr lang="en-GB" sz="1200">
                <a:solidFill>
                  <a:srgbClr val="C00000"/>
                </a:solidFill>
              </a:rPr>
              <a:t>Co-creation</a:t>
            </a:r>
            <a:endParaRPr/>
          </a:p>
          <a:p>
            <a:pPr>
              <a:defRPr/>
            </a:pPr>
            <a:r>
              <a:rPr lang="en-GB" sz="1200">
                <a:solidFill>
                  <a:srgbClr val="C00000"/>
                </a:solidFill>
              </a:rPr>
              <a:t>Mediation</a:t>
            </a:r>
            <a:endParaRPr/>
          </a:p>
        </p:txBody>
      </p:sp>
      <p:sp>
        <p:nvSpPr>
          <p:cNvPr id="34" name="Tekstvak 19" hidden="0"/>
          <p:cNvSpPr>
            <a:spLocks noAdjustHandles="0" noChangeArrowheads="0"/>
          </p:cNvSpPr>
          <p:nvPr isPhoto="0" userDrawn="0"/>
        </p:nvSpPr>
        <p:spPr bwMode="auto">
          <a:xfrm>
            <a:off x="7120822" y="4898728"/>
            <a:ext cx="2338076" cy="307777"/>
          </a:xfrm>
          <a:prstGeom prst="rect">
            <a:avLst/>
          </a:prstGeom>
          <a:noFill/>
        </p:spPr>
        <p:txBody>
          <a:bodyPr wrap="none" rtlCol="0">
            <a:spAutoFit/>
          </a:bodyPr>
          <a:lstStyle/>
          <a:p>
            <a:pPr>
              <a:defRPr/>
            </a:pPr>
            <a:r>
              <a:rPr lang="en-GB" sz="1400"/>
              <a:t>Basic disposition and attitude</a:t>
            </a:r>
            <a:endParaRPr/>
          </a:p>
        </p:txBody>
      </p:sp>
      <p:sp>
        <p:nvSpPr>
          <p:cNvPr id="35" name="Tekstballon: rechthoek met afgeronde hoeken 58" hidden="0"/>
          <p:cNvSpPr/>
          <p:nvPr isPhoto="0" userDrawn="0"/>
        </p:nvSpPr>
        <p:spPr bwMode="auto">
          <a:xfrm>
            <a:off x="4803034" y="688179"/>
            <a:ext cx="2340114" cy="894724"/>
          </a:xfrm>
          <a:prstGeom prst="wedgeRoundRectCallout">
            <a:avLst>
              <a:gd name="adj1" fmla="val 74215"/>
              <a:gd name="adj2" fmla="val 70862"/>
              <a:gd name="adj3" fmla="val 16667"/>
            </a:avLst>
          </a:prstGeom>
          <a:solidFill>
            <a:schemeClr val="accent4">
              <a:lumMod val="20000"/>
              <a:lumOff val="80000"/>
            </a:scheme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6" name="Tekstvak 53" hidden="0"/>
          <p:cNvSpPr>
            <a:spLocks noAdjustHandles="0" noChangeArrowheads="0"/>
          </p:cNvSpPr>
          <p:nvPr isPhoto="0" userDrawn="0"/>
        </p:nvSpPr>
        <p:spPr bwMode="auto">
          <a:xfrm>
            <a:off x="4824648" y="721778"/>
            <a:ext cx="2637301" cy="1015663"/>
          </a:xfrm>
          <a:prstGeom prst="rect">
            <a:avLst/>
          </a:prstGeom>
          <a:noFill/>
        </p:spPr>
        <p:txBody>
          <a:bodyPr wrap="square" rtlCol="0">
            <a:spAutoFit/>
          </a:bodyPr>
          <a:lstStyle/>
          <a:p>
            <a:pPr>
              <a:defRPr/>
            </a:pPr>
            <a:r>
              <a:rPr lang="en-GB" sz="1200">
                <a:solidFill>
                  <a:srgbClr val="C00000"/>
                </a:solidFill>
              </a:rPr>
              <a:t>Reflection among peers</a:t>
            </a:r>
            <a:endParaRPr/>
          </a:p>
          <a:p>
            <a:pPr>
              <a:defRPr/>
            </a:pPr>
            <a:r>
              <a:rPr lang="en-GB" sz="1200">
                <a:solidFill>
                  <a:srgbClr val="C00000"/>
                </a:solidFill>
              </a:rPr>
              <a:t>Self-reflection</a:t>
            </a:r>
            <a:endParaRPr/>
          </a:p>
          <a:p>
            <a:pPr>
              <a:defRPr/>
            </a:pPr>
            <a:r>
              <a:rPr lang="en-GB" sz="1200">
                <a:solidFill>
                  <a:srgbClr val="C00000"/>
                </a:solidFill>
              </a:rPr>
              <a:t>Addressing a professional network</a:t>
            </a:r>
            <a:endParaRPr/>
          </a:p>
          <a:p>
            <a:pPr>
              <a:defRPr/>
            </a:pPr>
            <a:r>
              <a:rPr lang="en-GB" sz="1200">
                <a:solidFill>
                  <a:srgbClr val="C00000"/>
                </a:solidFill>
              </a:rPr>
              <a:t>Lifelong learning</a:t>
            </a:r>
            <a:endParaRPr/>
          </a:p>
          <a:p>
            <a:pPr>
              <a:defRPr/>
            </a:pPr>
            <a:endParaRPr lang="en-GB" sz="1200">
              <a:solidFill>
                <a:schemeClr val="accent6">
                  <a:lumMod val="75000"/>
                </a:schemeClr>
              </a:solidFill>
            </a:endParaRPr>
          </a:p>
        </p:txBody>
      </p:sp>
      <p:sp>
        <p:nvSpPr>
          <p:cNvPr id="37" name="Actieknop: Vooruit of Volgende 35" hidden="0">
            <a:hlinkClick r:id="rId4" action="ppaction://hlinksldjump" highlightClick="1"/>
          </p:cNvPr>
          <p:cNvSpPr/>
          <p:nvPr isPhoto="0" userDrawn="0"/>
        </p:nvSpPr>
        <p:spPr bwMode="auto">
          <a:xfrm>
            <a:off x="7904224" y="6108317"/>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8" name="Actieknop: Vooruit of Volgende 41" hidden="0">
            <a:hlinkClick r:id="rId5" action="ppaction://hlinksldjump" highlightClick="1"/>
          </p:cNvPr>
          <p:cNvSpPr/>
          <p:nvPr isPhoto="0" userDrawn="0"/>
        </p:nvSpPr>
        <p:spPr bwMode="auto">
          <a:xfrm>
            <a:off x="6031713" y="3177697"/>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9" name="Actieknop: Vooruit of Volgende 44" hidden="0">
            <a:hlinkClick r:id="rId6" action="ppaction://hlinksldjump" highlightClick="1"/>
          </p:cNvPr>
          <p:cNvSpPr/>
          <p:nvPr isPhoto="0" userDrawn="0"/>
        </p:nvSpPr>
        <p:spPr bwMode="auto">
          <a:xfrm>
            <a:off x="6708548" y="763236"/>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0" name="Tekstvak 45" hidden="0"/>
          <p:cNvSpPr>
            <a:spLocks noAdjustHandles="0" noChangeArrowheads="0"/>
          </p:cNvSpPr>
          <p:nvPr isPhoto="0" userDrawn="0"/>
        </p:nvSpPr>
        <p:spPr bwMode="auto">
          <a:xfrm>
            <a:off x="-57738" y="5439704"/>
            <a:ext cx="3535680" cy="784830"/>
          </a:xfrm>
          <a:prstGeom prst="rect">
            <a:avLst/>
          </a:prstGeom>
          <a:noFill/>
        </p:spPr>
        <p:txBody>
          <a:bodyPr wrap="square" rtlCol="0">
            <a:spAutoFit/>
          </a:bodyPr>
          <a:lstStyle/>
          <a:p>
            <a:pPr>
              <a:defRPr/>
            </a:pPr>
            <a:r>
              <a:rPr lang="en-GB" sz="900" b="1">
                <a:solidFill>
                  <a:schemeClr val="accent6">
                    <a:lumMod val="50000"/>
                  </a:schemeClr>
                </a:solidFill>
              </a:rPr>
              <a:t>Further reading: </a:t>
            </a:r>
            <a:r>
              <a:rPr lang="en-GB" sz="900"/>
              <a:t>Gerster-Bentaya</a:t>
            </a:r>
            <a:r>
              <a:rPr lang="en-GB" sz="900"/>
              <a:t>, M., Hoffmann, V., </a:t>
            </a:r>
            <a:r>
              <a:rPr lang="en-GB" sz="900"/>
              <a:t>Christinck</a:t>
            </a:r>
            <a:r>
              <a:rPr lang="en-GB" sz="900"/>
              <a:t>, A., &amp; Lemma, M. (2009). Handbook: Rural Extension. (Volume 3) Training Concepts and Tools. </a:t>
            </a:r>
            <a:r>
              <a:rPr lang="en-GB" sz="900" u="sng">
                <a:hlinkClick r:id="rId7" tooltip=""/>
              </a:rPr>
              <a:t>https://doi.org/10.16309/j.cnki.issn.1007-1776.2003.03.004</a:t>
            </a:r>
            <a:endParaRPr lang="en-GB" sz="900"/>
          </a:p>
          <a:p>
            <a:pPr>
              <a:defRPr/>
            </a:pPr>
            <a:endParaRPr lang="en-GB" sz="900"/>
          </a:p>
        </p:txBody>
      </p:sp>
      <p:sp>
        <p:nvSpPr>
          <p:cNvPr id="41" name="Tekstballon: rechthoek met afgeronde hoeken 55" hidden="0"/>
          <p:cNvSpPr/>
          <p:nvPr isPhoto="0" userDrawn="0"/>
        </p:nvSpPr>
        <p:spPr bwMode="auto">
          <a:xfrm>
            <a:off x="9380115" y="5318873"/>
            <a:ext cx="2034424" cy="892006"/>
          </a:xfrm>
          <a:prstGeom prst="wedgeRoundRectCallout">
            <a:avLst>
              <a:gd name="adj1" fmla="val -43962"/>
              <a:gd name="adj2" fmla="val -76548"/>
              <a:gd name="adj3" fmla="val 16667"/>
            </a:avLst>
          </a:prstGeom>
          <a:solidFill>
            <a:schemeClr val="accent4">
              <a:lumMod val="20000"/>
              <a:lumOff val="80000"/>
            </a:scheme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2" name="Tekstvak 48" hidden="0"/>
          <p:cNvSpPr>
            <a:spLocks noAdjustHandles="0" noChangeArrowheads="0"/>
          </p:cNvSpPr>
          <p:nvPr isPhoto="0" userDrawn="0"/>
        </p:nvSpPr>
        <p:spPr bwMode="auto">
          <a:xfrm>
            <a:off x="9339313" y="5386988"/>
            <a:ext cx="2505266" cy="830997"/>
          </a:xfrm>
          <a:prstGeom prst="rect">
            <a:avLst/>
          </a:prstGeom>
          <a:noFill/>
        </p:spPr>
        <p:txBody>
          <a:bodyPr wrap="square" rtlCol="0">
            <a:spAutoFit/>
          </a:bodyPr>
          <a:lstStyle/>
          <a:p>
            <a:pPr>
              <a:defRPr/>
            </a:pPr>
            <a:r>
              <a:rPr lang="en-GB" sz="1200">
                <a:solidFill>
                  <a:srgbClr val="C00000"/>
                </a:solidFill>
              </a:rPr>
              <a:t>Self-awareness</a:t>
            </a:r>
            <a:endParaRPr/>
          </a:p>
          <a:p>
            <a:pPr>
              <a:defRPr/>
            </a:pPr>
            <a:r>
              <a:rPr lang="en-GB" sz="1200">
                <a:solidFill>
                  <a:srgbClr val="C00000"/>
                </a:solidFill>
              </a:rPr>
              <a:t>Sensitivity</a:t>
            </a:r>
            <a:endParaRPr/>
          </a:p>
          <a:p>
            <a:pPr>
              <a:defRPr/>
            </a:pPr>
            <a:r>
              <a:rPr lang="en-GB" sz="1200">
                <a:solidFill>
                  <a:srgbClr val="C00000"/>
                </a:solidFill>
              </a:rPr>
              <a:t>Personal drive</a:t>
            </a:r>
            <a:endParaRPr/>
          </a:p>
          <a:p>
            <a:pPr>
              <a:defRPr/>
            </a:pPr>
            <a:r>
              <a:rPr lang="en-GB" sz="1200">
                <a:solidFill>
                  <a:srgbClr val="C00000"/>
                </a:solidFill>
              </a:rPr>
              <a:t>Reliability</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2" hidden="0"/>
          <p:cNvGrpSpPr/>
          <p:nvPr isPhoto="0" userDrawn="0"/>
        </p:nvGrpSpPr>
        <p:grpSpPr bwMode="auto">
          <a:xfrm>
            <a:off x="0" y="0"/>
            <a:ext cx="4574595" cy="6858000"/>
            <a:chOff x="-53388" y="20698"/>
            <a:chExt cx="4574595" cy="6858000"/>
          </a:xfrm>
        </p:grpSpPr>
        <p:sp>
          <p:nvSpPr>
            <p:cNvPr id="5" name="Rechthoek 9" hidden="0"/>
            <p:cNvSpPr/>
            <p:nvPr isPhoto="0" userDrawn="0"/>
          </p:nvSpPr>
          <p:spPr bwMode="auto">
            <a:xfrm>
              <a:off x="-53388" y="20698"/>
              <a:ext cx="410828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6" name="Afbeelding 1" hidden="0"/>
            <p:cNvPicPr>
              <a:picLocks noChangeAspect="1"/>
            </p:cNvPicPr>
            <p:nvPr isPhoto="0" userDrawn="0"/>
          </p:nvPicPr>
          <p:blipFill>
            <a:blip r:embed="rId3"/>
            <a:stretch/>
          </p:blipFill>
          <p:spPr bwMode="auto">
            <a:xfrm>
              <a:off x="0" y="20698"/>
              <a:ext cx="1849276" cy="493396"/>
            </a:xfrm>
            <a:prstGeom prst="rect">
              <a:avLst/>
            </a:prstGeom>
          </p:spPr>
        </p:pic>
        <p:sp>
          <p:nvSpPr>
            <p:cNvPr id="7" name="Actieknop: Startpagina 6" hidden="0"/>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Tekstvak 22" hidden="0"/>
            <p:cNvSpPr>
              <a:spLocks noAdjustHandles="0" noChangeArrowheads="0"/>
            </p:cNvSpPr>
            <p:nvPr isPhoto="0" userDrawn="0"/>
          </p:nvSpPr>
          <p:spPr bwMode="auto">
            <a:xfrm>
              <a:off x="177983" y="1541320"/>
              <a:ext cx="3645540" cy="369332"/>
            </a:xfrm>
            <a:prstGeom prst="rect">
              <a:avLst/>
            </a:prstGeom>
            <a:noFill/>
          </p:spPr>
          <p:txBody>
            <a:bodyPr wrap="square" rtlCol="0">
              <a:spAutoFit/>
            </a:bodyPr>
            <a:lstStyle/>
            <a:p>
              <a:pPr>
                <a:defRPr/>
              </a:pPr>
              <a:r>
                <a:rPr lang="en-GB">
                  <a:solidFill>
                    <a:srgbClr val="C00000"/>
                  </a:solidFill>
                </a:rPr>
                <a:t>What competences are needed?</a:t>
              </a:r>
              <a:endParaRPr/>
            </a:p>
          </p:txBody>
        </p:sp>
        <p:sp>
          <p:nvSpPr>
            <p:cNvPr id="10" name="Tekstvak 12" hidden="0"/>
            <p:cNvSpPr>
              <a:spLocks noAdjustHandles="0" noChangeArrowheads="0"/>
            </p:cNvSpPr>
            <p:nvPr isPhoto="0" userDrawn="0"/>
          </p:nvSpPr>
          <p:spPr bwMode="auto">
            <a:xfrm>
              <a:off x="173269" y="2024176"/>
              <a:ext cx="3730977" cy="907941"/>
            </a:xfrm>
            <a:prstGeom prst="rect">
              <a:avLst/>
            </a:prstGeom>
            <a:noFill/>
          </p:spPr>
          <p:txBody>
            <a:bodyPr wrap="square" rtlCol="0">
              <a:spAutoFit/>
            </a:bodyPr>
            <a:lstStyle/>
            <a:p>
              <a:pPr>
                <a:spcAft>
                  <a:spcPts val="600"/>
                </a:spcAft>
                <a:defRPr/>
              </a:pPr>
              <a:r>
                <a:rPr lang="en-GB" sz="1100" b="1"/>
                <a:t>Basic disposition and attitude (1)</a:t>
              </a:r>
              <a:endParaRPr/>
            </a:p>
            <a:p>
              <a:pPr>
                <a:spcAft>
                  <a:spcPts val="600"/>
                </a:spcAft>
                <a:defRPr/>
              </a:pPr>
              <a:r>
                <a:rPr lang="en-GB" sz="900"/>
                <a:t>These attributes form the foundation of the advisor’s competence. The clusters of competencies provide answers to the questions: How well do you know yourself? How connected are you to your own drive? How well are you connected to others</a:t>
              </a:r>
              <a:r>
                <a:rPr lang="en-GB" sz="1000"/>
                <a:t>?</a:t>
              </a:r>
              <a:endParaRPr/>
            </a:p>
          </p:txBody>
        </p:sp>
        <p:sp>
          <p:nvSpPr>
            <p:cNvPr id="11" name="Actieknop: Vooruit of Volgende 28" hidden="0">
              <a:hlinkClick r:id="" action="ppaction://hlinkshowjump?jump=lastslide" highlightClick="1"/>
            </p:cNvPr>
            <p:cNvSpPr/>
            <p:nvPr isPhoto="0" userDrawn="0"/>
          </p:nvSpPr>
          <p:spPr bwMode="auto">
            <a:xfrm>
              <a:off x="4208386" y="6393165"/>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
        <p:nvSpPr>
          <p:cNvPr id="12" name="Tekstvak 13" hidden="0"/>
          <p:cNvSpPr>
            <a:spLocks noAdjustHandles="0" noChangeArrowheads="0"/>
          </p:cNvSpPr>
          <p:nvPr isPhoto="0" userDrawn="0"/>
        </p:nvSpPr>
        <p:spPr bwMode="auto">
          <a:xfrm>
            <a:off x="226655" y="2965730"/>
            <a:ext cx="3730977" cy="969496"/>
          </a:xfrm>
          <a:prstGeom prst="rect">
            <a:avLst/>
          </a:prstGeom>
          <a:noFill/>
        </p:spPr>
        <p:txBody>
          <a:bodyPr wrap="square" rtlCol="0">
            <a:spAutoFit/>
          </a:bodyPr>
          <a:lstStyle/>
          <a:p>
            <a:pPr>
              <a:spcAft>
                <a:spcPts val="600"/>
              </a:spcAft>
              <a:defRPr/>
            </a:pPr>
            <a:r>
              <a:rPr lang="en-GB" sz="1100" b="1"/>
              <a:t>Content competence (2)</a:t>
            </a:r>
            <a:endParaRPr/>
          </a:p>
          <a:p>
            <a:pPr>
              <a:spcAft>
                <a:spcPts val="600"/>
              </a:spcAft>
              <a:defRPr/>
            </a:pPr>
            <a:r>
              <a:rPr lang="en-GB" sz="900"/>
              <a:t>The second theme of competencies is about understanding the context the advisor is working in, as well as several basic requirements in terms of education and technical skills.</a:t>
            </a:r>
            <a:endParaRPr/>
          </a:p>
          <a:p>
            <a:pPr>
              <a:spcAft>
                <a:spcPts val="600"/>
              </a:spcAft>
              <a:defRPr/>
            </a:pPr>
            <a:endParaRPr lang="en-GB" sz="900"/>
          </a:p>
        </p:txBody>
      </p:sp>
      <p:sp>
        <p:nvSpPr>
          <p:cNvPr id="13" name="Tekstvak 14" hidden="0"/>
          <p:cNvSpPr>
            <a:spLocks noAdjustHandles="0" noChangeArrowheads="0"/>
          </p:cNvSpPr>
          <p:nvPr isPhoto="0" userDrawn="0"/>
        </p:nvSpPr>
        <p:spPr bwMode="auto">
          <a:xfrm>
            <a:off x="226655" y="3936295"/>
            <a:ext cx="3730977" cy="615553"/>
          </a:xfrm>
          <a:prstGeom prst="rect">
            <a:avLst/>
          </a:prstGeom>
          <a:noFill/>
        </p:spPr>
        <p:txBody>
          <a:bodyPr wrap="square" rtlCol="0">
            <a:spAutoFit/>
          </a:bodyPr>
          <a:lstStyle/>
          <a:p>
            <a:pPr>
              <a:spcAft>
                <a:spcPts val="600"/>
              </a:spcAft>
              <a:defRPr/>
            </a:pPr>
            <a:r>
              <a:rPr lang="en-GB" sz="1100" b="1"/>
              <a:t>Methodological competence (3)</a:t>
            </a:r>
            <a:endParaRPr/>
          </a:p>
          <a:p>
            <a:pPr>
              <a:spcAft>
                <a:spcPts val="600"/>
              </a:spcAft>
              <a:defRPr/>
            </a:pPr>
            <a:r>
              <a:rPr lang="en-GB" sz="900"/>
              <a:t>The competencies under methodological competence are specifically related to facilitating co-creation and innovation processes.</a:t>
            </a:r>
            <a:endParaRPr/>
          </a:p>
        </p:txBody>
      </p:sp>
      <p:sp>
        <p:nvSpPr>
          <p:cNvPr id="14" name="Tekstvak 15" hidden="0"/>
          <p:cNvSpPr>
            <a:spLocks noAdjustHandles="0" noChangeArrowheads="0"/>
          </p:cNvSpPr>
          <p:nvPr isPhoto="0" userDrawn="0"/>
        </p:nvSpPr>
        <p:spPr bwMode="auto">
          <a:xfrm>
            <a:off x="226655" y="4826692"/>
            <a:ext cx="3730977" cy="830997"/>
          </a:xfrm>
          <a:prstGeom prst="rect">
            <a:avLst/>
          </a:prstGeom>
          <a:noFill/>
        </p:spPr>
        <p:txBody>
          <a:bodyPr wrap="square" rtlCol="0">
            <a:spAutoFit/>
          </a:bodyPr>
          <a:lstStyle/>
          <a:p>
            <a:pPr>
              <a:spcAft>
                <a:spcPts val="600"/>
              </a:spcAft>
              <a:defRPr/>
            </a:pPr>
            <a:r>
              <a:rPr lang="en-GB" sz="1100" b="1"/>
              <a:t>Managerial and organisational competence (4)</a:t>
            </a:r>
            <a:endParaRPr/>
          </a:p>
          <a:p>
            <a:pPr>
              <a:spcAft>
                <a:spcPts val="600"/>
              </a:spcAft>
              <a:defRPr/>
            </a:pPr>
            <a:r>
              <a:rPr lang="en-GB" sz="900"/>
              <a:t>This theme comprises the practical skills needed to organise- , implement-and follow-up on projects. </a:t>
            </a:r>
            <a:endParaRPr/>
          </a:p>
          <a:p>
            <a:pPr>
              <a:spcAft>
                <a:spcPts val="600"/>
              </a:spcAft>
              <a:defRPr/>
            </a:pPr>
            <a:endParaRPr lang="en-GB" sz="900"/>
          </a:p>
        </p:txBody>
      </p:sp>
      <p:sp>
        <p:nvSpPr>
          <p:cNvPr id="15" name="Tekstvak 16" hidden="0"/>
          <p:cNvSpPr>
            <a:spLocks noAdjustHandles="0" noChangeArrowheads="0"/>
          </p:cNvSpPr>
          <p:nvPr isPhoto="0" userDrawn="0"/>
        </p:nvSpPr>
        <p:spPr bwMode="auto">
          <a:xfrm>
            <a:off x="226655" y="5752117"/>
            <a:ext cx="3730977" cy="754053"/>
          </a:xfrm>
          <a:prstGeom prst="rect">
            <a:avLst/>
          </a:prstGeom>
          <a:noFill/>
        </p:spPr>
        <p:txBody>
          <a:bodyPr wrap="square" rtlCol="0">
            <a:spAutoFit/>
          </a:bodyPr>
          <a:lstStyle/>
          <a:p>
            <a:pPr>
              <a:spcAft>
                <a:spcPts val="600"/>
              </a:spcAft>
              <a:defRPr/>
            </a:pPr>
            <a:r>
              <a:rPr lang="en-GB" sz="1100" b="1"/>
              <a:t>Reflection and personal development (5)</a:t>
            </a:r>
            <a:endParaRPr/>
          </a:p>
          <a:p>
            <a:pPr>
              <a:spcAft>
                <a:spcPts val="600"/>
              </a:spcAft>
              <a:defRPr/>
            </a:pPr>
            <a:r>
              <a:rPr lang="en-GB" sz="900"/>
              <a:t>Advisors should constantly look to improve the quality of their work. This implies planning moments of reflection, as well as seeking opportunities for education.</a:t>
            </a:r>
            <a:endParaRPr/>
          </a:p>
        </p:txBody>
      </p:sp>
      <p:pic>
        <p:nvPicPr>
          <p:cNvPr id="16" name="Afbeelding 17" hidden="0"/>
          <p:cNvPicPr>
            <a:picLocks noChangeAspect="1"/>
          </p:cNvPicPr>
          <p:nvPr isPhoto="0" userDrawn="0"/>
        </p:nvPicPr>
        <p:blipFill>
          <a:blip r:embed="rId4"/>
          <a:srcRect l="14623" t="15108" r="5031" b="15088"/>
          <a:stretch/>
        </p:blipFill>
        <p:spPr bwMode="auto">
          <a:xfrm>
            <a:off x="5623550" y="212031"/>
            <a:ext cx="5262025" cy="1188745"/>
          </a:xfrm>
          <a:prstGeom prst="rect">
            <a:avLst/>
          </a:prstGeom>
        </p:spPr>
      </p:pic>
      <p:pic>
        <p:nvPicPr>
          <p:cNvPr id="17" name="Afbeelding 18" hidden="0"/>
          <p:cNvPicPr>
            <a:picLocks noChangeAspect="1"/>
          </p:cNvPicPr>
          <p:nvPr isPhoto="0" userDrawn="0"/>
        </p:nvPicPr>
        <p:blipFill>
          <a:blip r:embed="rId5"/>
          <a:srcRect l="23195" t="10626" r="15179" b="19359"/>
          <a:stretch/>
        </p:blipFill>
        <p:spPr bwMode="auto">
          <a:xfrm>
            <a:off x="6071396" y="1575419"/>
            <a:ext cx="4200551" cy="1240975"/>
          </a:xfrm>
          <a:prstGeom prst="rect">
            <a:avLst/>
          </a:prstGeom>
        </p:spPr>
      </p:pic>
      <p:pic>
        <p:nvPicPr>
          <p:cNvPr id="18" name="Afbeelding 19" hidden="0"/>
          <p:cNvPicPr>
            <a:picLocks noChangeAspect="1"/>
          </p:cNvPicPr>
          <p:nvPr isPhoto="0" userDrawn="0"/>
        </p:nvPicPr>
        <p:blipFill>
          <a:blip r:embed="rId6"/>
          <a:srcRect l="14545" t="10488" r="5061" b="18052"/>
          <a:stretch/>
        </p:blipFill>
        <p:spPr bwMode="auto">
          <a:xfrm>
            <a:off x="5492890" y="2911820"/>
            <a:ext cx="5523347" cy="1276603"/>
          </a:xfrm>
          <a:prstGeom prst="rect">
            <a:avLst/>
          </a:prstGeom>
        </p:spPr>
      </p:pic>
      <p:pic>
        <p:nvPicPr>
          <p:cNvPr id="19" name="Afbeelding 20" hidden="0"/>
          <p:cNvPicPr>
            <a:picLocks noChangeAspect="1"/>
          </p:cNvPicPr>
          <p:nvPr isPhoto="0" userDrawn="0"/>
        </p:nvPicPr>
        <p:blipFill>
          <a:blip r:embed="rId7"/>
          <a:srcRect l="41196" t="5120" r="33402" b="5120"/>
          <a:stretch/>
        </p:blipFill>
        <p:spPr bwMode="auto">
          <a:xfrm>
            <a:off x="7545137" y="4176901"/>
            <a:ext cx="1357428" cy="1350681"/>
          </a:xfrm>
          <a:prstGeom prst="rect">
            <a:avLst/>
          </a:prstGeom>
        </p:spPr>
      </p:pic>
      <p:pic>
        <p:nvPicPr>
          <p:cNvPr id="20" name="Afbeelding 21" hidden="0"/>
          <p:cNvPicPr>
            <a:picLocks noChangeAspect="1"/>
          </p:cNvPicPr>
          <p:nvPr isPhoto="0" userDrawn="0"/>
        </p:nvPicPr>
        <p:blipFill>
          <a:blip r:embed="rId8"/>
          <a:srcRect l="14703" t="17741" r="4483" b="18046"/>
          <a:stretch/>
        </p:blipFill>
        <p:spPr bwMode="auto">
          <a:xfrm>
            <a:off x="5492890" y="5505377"/>
            <a:ext cx="5608248" cy="1254749"/>
          </a:xfrm>
          <a:prstGeom prst="rect">
            <a:avLst/>
          </a:prstGeom>
        </p:spPr>
      </p:pic>
      <p:sp>
        <p:nvSpPr>
          <p:cNvPr id="21" name="Tekstvak 4" hidden="0"/>
          <p:cNvSpPr>
            <a:spLocks noAdjustHandles="0" noChangeArrowheads="0"/>
          </p:cNvSpPr>
          <p:nvPr isPhoto="0" userDrawn="0"/>
        </p:nvSpPr>
        <p:spPr bwMode="auto">
          <a:xfrm>
            <a:off x="4557280" y="621737"/>
            <a:ext cx="486611" cy="369332"/>
          </a:xfrm>
          <a:prstGeom prst="rect">
            <a:avLst/>
          </a:prstGeom>
          <a:noFill/>
        </p:spPr>
        <p:txBody>
          <a:bodyPr wrap="square" rtlCol="0">
            <a:spAutoFit/>
          </a:bodyPr>
          <a:lstStyle/>
          <a:p>
            <a:pPr>
              <a:defRPr/>
            </a:pPr>
            <a:r>
              <a:rPr lang="nl-BE"/>
              <a:t>❶</a:t>
            </a:r>
            <a:endParaRPr/>
          </a:p>
        </p:txBody>
      </p:sp>
      <p:sp>
        <p:nvSpPr>
          <p:cNvPr id="22" name="Tekstvak 23" hidden="0"/>
          <p:cNvSpPr>
            <a:spLocks noAdjustHandles="0" noChangeArrowheads="0"/>
          </p:cNvSpPr>
          <p:nvPr isPhoto="0" userDrawn="0"/>
        </p:nvSpPr>
        <p:spPr bwMode="auto">
          <a:xfrm>
            <a:off x="4557279" y="2011240"/>
            <a:ext cx="486611" cy="369332"/>
          </a:xfrm>
          <a:prstGeom prst="rect">
            <a:avLst/>
          </a:prstGeom>
          <a:noFill/>
        </p:spPr>
        <p:txBody>
          <a:bodyPr wrap="square" rtlCol="0">
            <a:spAutoFit/>
          </a:bodyPr>
          <a:lstStyle/>
          <a:p>
            <a:pPr>
              <a:defRPr/>
            </a:pPr>
            <a:r>
              <a:rPr lang="nl-BE"/>
              <a:t>❷</a:t>
            </a:r>
            <a:endParaRPr/>
          </a:p>
        </p:txBody>
      </p:sp>
      <p:sp>
        <p:nvSpPr>
          <p:cNvPr id="23" name="Tekstvak 24" hidden="0"/>
          <p:cNvSpPr>
            <a:spLocks noAdjustHandles="0" noChangeArrowheads="0"/>
          </p:cNvSpPr>
          <p:nvPr isPhoto="0" userDrawn="0"/>
        </p:nvSpPr>
        <p:spPr bwMode="auto">
          <a:xfrm>
            <a:off x="4552926" y="3365455"/>
            <a:ext cx="486611" cy="369332"/>
          </a:xfrm>
          <a:prstGeom prst="rect">
            <a:avLst/>
          </a:prstGeom>
          <a:noFill/>
        </p:spPr>
        <p:txBody>
          <a:bodyPr wrap="square" rtlCol="0">
            <a:spAutoFit/>
          </a:bodyPr>
          <a:lstStyle/>
          <a:p>
            <a:pPr>
              <a:defRPr/>
            </a:pPr>
            <a:r>
              <a:rPr lang="nl-BE"/>
              <a:t>❸</a:t>
            </a:r>
            <a:endParaRPr/>
          </a:p>
        </p:txBody>
      </p:sp>
      <p:sp>
        <p:nvSpPr>
          <p:cNvPr id="24" name="Tekstvak 25" hidden="0"/>
          <p:cNvSpPr>
            <a:spLocks noAdjustHandles="0" noChangeArrowheads="0"/>
          </p:cNvSpPr>
          <p:nvPr isPhoto="0" userDrawn="0"/>
        </p:nvSpPr>
        <p:spPr bwMode="auto">
          <a:xfrm>
            <a:off x="4552925" y="4667575"/>
            <a:ext cx="486611" cy="369332"/>
          </a:xfrm>
          <a:prstGeom prst="rect">
            <a:avLst/>
          </a:prstGeom>
          <a:noFill/>
        </p:spPr>
        <p:txBody>
          <a:bodyPr wrap="square" rtlCol="0">
            <a:spAutoFit/>
          </a:bodyPr>
          <a:lstStyle/>
          <a:p>
            <a:pPr>
              <a:defRPr/>
            </a:pPr>
            <a:r>
              <a:rPr lang="nl-BE"/>
              <a:t>❹</a:t>
            </a:r>
            <a:endParaRPr/>
          </a:p>
        </p:txBody>
      </p:sp>
      <p:sp>
        <p:nvSpPr>
          <p:cNvPr id="25" name="Tekstvak 26" hidden="0"/>
          <p:cNvSpPr>
            <a:spLocks noAdjustHandles="0" noChangeArrowheads="0"/>
          </p:cNvSpPr>
          <p:nvPr isPhoto="0" userDrawn="0"/>
        </p:nvSpPr>
        <p:spPr bwMode="auto">
          <a:xfrm>
            <a:off x="4561075" y="5944477"/>
            <a:ext cx="486611" cy="369332"/>
          </a:xfrm>
          <a:prstGeom prst="rect">
            <a:avLst/>
          </a:prstGeom>
          <a:noFill/>
        </p:spPr>
        <p:txBody>
          <a:bodyPr wrap="square" rtlCol="0">
            <a:spAutoFit/>
          </a:bodyPr>
          <a:lstStyle/>
          <a:p>
            <a:pPr>
              <a:defRPr/>
            </a:pPr>
            <a:r>
              <a:rPr lang="nl-BE"/>
              <a:t>❺</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2" hidden="0"/>
          <p:cNvGrpSpPr/>
          <p:nvPr isPhoto="0" userDrawn="0"/>
        </p:nvGrpSpPr>
        <p:grpSpPr bwMode="auto">
          <a:xfrm>
            <a:off x="-53387" y="0"/>
            <a:ext cx="11533714" cy="6858000"/>
            <a:chOff x="-53387" y="0"/>
            <a:chExt cx="11533714" cy="6858000"/>
          </a:xfrm>
        </p:grpSpPr>
        <p:sp>
          <p:nvSpPr>
            <p:cNvPr id="5" name="Rechthoek 9" hidden="0"/>
            <p:cNvSpPr/>
            <p:nvPr isPhoto="0" userDrawn="0"/>
          </p:nvSpPr>
          <p:spPr bwMode="auto">
            <a:xfrm>
              <a:off x="-53387" y="0"/>
              <a:ext cx="4108281"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6"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7"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Actieknop: Terug of Vorige 10" hidden="0">
              <a:hlinkClick r:id="rId4" action="ppaction://hlinksldjump"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grpSp>
          <p:nvGrpSpPr>
            <p:cNvPr id="9" name="Groep 7" hidden="0"/>
            <p:cNvGrpSpPr/>
            <p:nvPr isPhoto="0" userDrawn="0"/>
          </p:nvGrpSpPr>
          <p:grpSpPr bwMode="auto">
            <a:xfrm>
              <a:off x="232111" y="1470170"/>
              <a:ext cx="3599456" cy="4873403"/>
              <a:chOff x="232111" y="1470170"/>
              <a:chExt cx="3599456" cy="4873403"/>
            </a:xfrm>
          </p:grpSpPr>
          <p:sp>
            <p:nvSpPr>
              <p:cNvPr id="10" name="Tekstvak 12" hidden="0"/>
              <p:cNvSpPr>
                <a:spLocks noAdjustHandles="0" noChangeArrowheads="0"/>
              </p:cNvSpPr>
              <p:nvPr isPhoto="0" userDrawn="0"/>
            </p:nvSpPr>
            <p:spPr bwMode="auto">
              <a:xfrm>
                <a:off x="255900" y="1907489"/>
                <a:ext cx="3205684" cy="600164"/>
              </a:xfrm>
              <a:prstGeom prst="rect">
                <a:avLst/>
              </a:prstGeom>
              <a:noFill/>
            </p:spPr>
            <p:txBody>
              <a:bodyPr wrap="square" rtlCol="0">
                <a:spAutoFit/>
              </a:bodyPr>
              <a:lstStyle/>
              <a:p>
                <a:pPr>
                  <a:defRPr/>
                </a:pPr>
                <a:r>
                  <a:rPr lang="en-GB" sz="1100"/>
                  <a:t>As a i2connect trainer you will design and carry out trainings for innovation support agents. </a:t>
                </a:r>
                <a:endParaRPr/>
              </a:p>
              <a:p>
                <a:pPr>
                  <a:defRPr/>
                </a:pPr>
                <a:endParaRPr lang="en-GB" sz="1100"/>
              </a:p>
            </p:txBody>
          </p:sp>
          <p:sp>
            <p:nvSpPr>
              <p:cNvPr id="11" name="Tekstvak 8" hidden="0"/>
              <p:cNvSpPr>
                <a:spLocks noAdjustHandles="0" noChangeArrowheads="0"/>
              </p:cNvSpPr>
              <p:nvPr isPhoto="0" userDrawn="0"/>
            </p:nvSpPr>
            <p:spPr bwMode="auto">
              <a:xfrm>
                <a:off x="232111" y="1470170"/>
                <a:ext cx="3537284" cy="369332"/>
              </a:xfrm>
              <a:prstGeom prst="rect">
                <a:avLst/>
              </a:prstGeom>
              <a:noFill/>
            </p:spPr>
            <p:txBody>
              <a:bodyPr wrap="square">
                <a:spAutoFit/>
              </a:bodyPr>
              <a:lstStyle/>
              <a:p>
                <a:pPr>
                  <a:defRPr/>
                </a:pPr>
                <a:r>
                  <a:rPr lang="en-GB">
                    <a:solidFill>
                      <a:srgbClr val="C00000"/>
                    </a:solidFill>
                  </a:rPr>
                  <a:t>Training and coaching in i2connect</a:t>
                </a:r>
                <a:endParaRPr/>
              </a:p>
            </p:txBody>
          </p:sp>
          <p:sp>
            <p:nvSpPr>
              <p:cNvPr id="12" name="Tekstvak 11" hidden="0"/>
              <p:cNvSpPr>
                <a:spLocks noAdjustHandles="0" noChangeArrowheads="0"/>
              </p:cNvSpPr>
              <p:nvPr isPhoto="0" userDrawn="0"/>
            </p:nvSpPr>
            <p:spPr bwMode="auto">
              <a:xfrm>
                <a:off x="619245" y="2354521"/>
                <a:ext cx="3205684" cy="769441"/>
              </a:xfrm>
              <a:prstGeom prst="rect">
                <a:avLst/>
              </a:prstGeom>
              <a:noFill/>
            </p:spPr>
            <p:txBody>
              <a:bodyPr wrap="square" rtlCol="0">
                <a:spAutoFit/>
              </a:bodyPr>
              <a:lstStyle/>
              <a:p>
                <a:pPr>
                  <a:defRPr/>
                </a:pPr>
                <a:r>
                  <a:rPr lang="en-GB" sz="1100"/>
                  <a:t>You are part of the </a:t>
                </a:r>
                <a:r>
                  <a:rPr lang="en-GB" sz="1100" b="1">
                    <a:solidFill>
                      <a:srgbClr val="C00000"/>
                    </a:solidFill>
                  </a:rPr>
                  <a:t>trainers pool</a:t>
                </a:r>
                <a:r>
                  <a:rPr lang="en-GB" sz="1100"/>
                  <a:t>: a community  in which you exchange experiences with colleagues, consult others and advise others. </a:t>
                </a:r>
                <a:endParaRPr/>
              </a:p>
              <a:p>
                <a:pPr>
                  <a:defRPr/>
                </a:pPr>
                <a:endParaRPr lang="en-GB" sz="1100"/>
              </a:p>
            </p:txBody>
          </p:sp>
          <p:sp>
            <p:nvSpPr>
              <p:cNvPr id="13" name="Rechthoek 3" hidden="0"/>
              <p:cNvSpPr/>
              <p:nvPr isPhoto="0" userDrawn="0"/>
            </p:nvSpPr>
            <p:spPr bwMode="auto">
              <a:xfrm>
                <a:off x="267932" y="2309011"/>
                <a:ext cx="367408" cy="523220"/>
              </a:xfrm>
              <a:prstGeom prst="rect">
                <a:avLst/>
              </a:prstGeom>
              <a:noFill/>
            </p:spPr>
            <p:txBody>
              <a:bodyPr wrap="none" lIns="91440" tIns="45720" rIns="91440" bIns="45720">
                <a:spAutoFit/>
              </a:bodyPr>
              <a:lstStyle/>
              <a:p>
                <a:pPr algn="ctr">
                  <a:defRPr/>
                </a:pPr>
                <a:r>
                  <a:rPr lang="nl-NL" sz="2800" b="1" cap="none" spc="0">
                    <a:ln w="6600">
                      <a:solidFill>
                        <a:schemeClr val="accent2"/>
                      </a:solidFill>
                      <a:prstDash val="solid"/>
                    </a:ln>
                    <a:solidFill>
                      <a:srgbClr val="FFFFFF"/>
                    </a:solidFill>
                  </a:rPr>
                  <a:t>1</a:t>
                </a:r>
                <a:endParaRPr/>
              </a:p>
            </p:txBody>
          </p:sp>
          <p:sp>
            <p:nvSpPr>
              <p:cNvPr id="14" name="Tekstvak 13" hidden="0"/>
              <p:cNvSpPr>
                <a:spLocks noAdjustHandles="0" noChangeArrowheads="0"/>
              </p:cNvSpPr>
              <p:nvPr isPhoto="0" userDrawn="0"/>
            </p:nvSpPr>
            <p:spPr bwMode="auto">
              <a:xfrm>
                <a:off x="623309" y="2977162"/>
                <a:ext cx="3205684" cy="938719"/>
              </a:xfrm>
              <a:prstGeom prst="rect">
                <a:avLst/>
              </a:prstGeom>
              <a:noFill/>
            </p:spPr>
            <p:txBody>
              <a:bodyPr wrap="square" rtlCol="0">
                <a:spAutoFit/>
              </a:bodyPr>
              <a:lstStyle/>
              <a:p>
                <a:pPr>
                  <a:defRPr/>
                </a:pPr>
                <a:r>
                  <a:rPr lang="en-GB" sz="1100"/>
                  <a:t>In </a:t>
                </a:r>
                <a:r>
                  <a:rPr lang="en-GB" sz="1100" b="1">
                    <a:solidFill>
                      <a:srgbClr val="C00000"/>
                    </a:solidFill>
                  </a:rPr>
                  <a:t>the initial training </a:t>
                </a:r>
                <a:r>
                  <a:rPr lang="en-GB" sz="1100"/>
                  <a:t>you make acquaintance with available approaches and tools. You apply them in exercises and coaching sessions. And you start planning your own training. </a:t>
                </a:r>
                <a:endParaRPr/>
              </a:p>
              <a:p>
                <a:pPr>
                  <a:defRPr/>
                </a:pPr>
                <a:endParaRPr lang="en-GB" sz="1100"/>
              </a:p>
            </p:txBody>
          </p:sp>
          <p:sp>
            <p:nvSpPr>
              <p:cNvPr id="15" name="Rechthoek 14" hidden="0"/>
              <p:cNvSpPr/>
              <p:nvPr isPhoto="0" userDrawn="0"/>
            </p:nvSpPr>
            <p:spPr bwMode="auto">
              <a:xfrm>
                <a:off x="261916" y="2924042"/>
                <a:ext cx="367408" cy="523220"/>
              </a:xfrm>
              <a:prstGeom prst="rect">
                <a:avLst/>
              </a:prstGeom>
              <a:noFill/>
            </p:spPr>
            <p:txBody>
              <a:bodyPr wrap="none" lIns="91440" tIns="45720" rIns="91440" bIns="45720">
                <a:spAutoFit/>
              </a:bodyPr>
              <a:lstStyle/>
              <a:p>
                <a:pPr algn="ctr">
                  <a:defRPr/>
                </a:pPr>
                <a:r>
                  <a:rPr lang="nl-NL" sz="2800" b="1" cap="none" spc="0">
                    <a:ln w="6600">
                      <a:solidFill>
                        <a:schemeClr val="accent2"/>
                      </a:solidFill>
                      <a:prstDash val="solid"/>
                    </a:ln>
                    <a:solidFill>
                      <a:srgbClr val="FFFFFF"/>
                    </a:solidFill>
                  </a:rPr>
                  <a:t>2</a:t>
                </a:r>
                <a:endParaRPr/>
              </a:p>
            </p:txBody>
          </p:sp>
          <p:sp>
            <p:nvSpPr>
              <p:cNvPr id="16" name="Tekstvak 15" hidden="0"/>
              <p:cNvSpPr>
                <a:spLocks noAdjustHandles="0" noChangeArrowheads="0"/>
              </p:cNvSpPr>
              <p:nvPr isPhoto="0" userDrawn="0"/>
            </p:nvSpPr>
            <p:spPr bwMode="auto">
              <a:xfrm>
                <a:off x="622865" y="3809302"/>
                <a:ext cx="3205684" cy="769441"/>
              </a:xfrm>
              <a:prstGeom prst="rect">
                <a:avLst/>
              </a:prstGeom>
              <a:noFill/>
            </p:spPr>
            <p:txBody>
              <a:bodyPr wrap="square" rtlCol="0">
                <a:spAutoFit/>
              </a:bodyPr>
              <a:lstStyle/>
              <a:p>
                <a:pPr>
                  <a:defRPr/>
                </a:pPr>
                <a:r>
                  <a:rPr lang="en-GB" sz="1100"/>
                  <a:t>Back home you organise a </a:t>
                </a:r>
                <a:r>
                  <a:rPr lang="en-GB" sz="1100" b="1">
                    <a:solidFill>
                      <a:srgbClr val="C00000"/>
                    </a:solidFill>
                  </a:rPr>
                  <a:t>training for advisors</a:t>
                </a:r>
                <a:r>
                  <a:rPr lang="en-GB" sz="1100"/>
                  <a:t>. In principle this is a face-to-face training of three days in your own language. </a:t>
                </a:r>
                <a:endParaRPr/>
              </a:p>
              <a:p>
                <a:pPr>
                  <a:defRPr/>
                </a:pPr>
                <a:endParaRPr lang="en-GB" sz="1100"/>
              </a:p>
            </p:txBody>
          </p:sp>
          <p:sp>
            <p:nvSpPr>
              <p:cNvPr id="17" name="Rechthoek 16" hidden="0"/>
              <p:cNvSpPr/>
              <p:nvPr isPhoto="0" userDrawn="0"/>
            </p:nvSpPr>
            <p:spPr bwMode="auto">
              <a:xfrm>
                <a:off x="267932" y="3741166"/>
                <a:ext cx="367408" cy="523220"/>
              </a:xfrm>
              <a:prstGeom prst="rect">
                <a:avLst/>
              </a:prstGeom>
              <a:noFill/>
            </p:spPr>
            <p:txBody>
              <a:bodyPr wrap="none" lIns="91440" tIns="45720" rIns="91440" bIns="45720">
                <a:spAutoFit/>
              </a:bodyPr>
              <a:lstStyle/>
              <a:p>
                <a:pPr algn="ctr">
                  <a:defRPr/>
                </a:pPr>
                <a:r>
                  <a:rPr lang="nl-NL" sz="2800" b="1">
                    <a:ln w="6600">
                      <a:solidFill>
                        <a:schemeClr val="accent2"/>
                      </a:solidFill>
                      <a:prstDash val="solid"/>
                    </a:ln>
                    <a:solidFill>
                      <a:srgbClr val="FFFFFF"/>
                    </a:solidFill>
                  </a:rPr>
                  <a:t>3</a:t>
                </a:r>
                <a:endParaRPr lang="nl-NL" sz="2800" b="1" cap="none" spc="0">
                  <a:ln w="6600">
                    <a:solidFill>
                      <a:schemeClr val="accent2"/>
                    </a:solidFill>
                    <a:prstDash val="solid"/>
                  </a:ln>
                  <a:solidFill>
                    <a:srgbClr val="FFFFFF"/>
                  </a:solidFill>
                </a:endParaRPr>
              </a:p>
            </p:txBody>
          </p:sp>
          <p:sp>
            <p:nvSpPr>
              <p:cNvPr id="18" name="Tekstvak 17" hidden="0"/>
              <p:cNvSpPr>
                <a:spLocks noAdjustHandles="0" noChangeArrowheads="0"/>
              </p:cNvSpPr>
              <p:nvPr isPhoto="0" userDrawn="0"/>
            </p:nvSpPr>
            <p:spPr bwMode="auto">
              <a:xfrm>
                <a:off x="623871" y="4495369"/>
                <a:ext cx="3205684" cy="600164"/>
              </a:xfrm>
              <a:prstGeom prst="rect">
                <a:avLst/>
              </a:prstGeom>
              <a:noFill/>
            </p:spPr>
            <p:txBody>
              <a:bodyPr wrap="square" rtlCol="0">
                <a:spAutoFit/>
              </a:bodyPr>
              <a:lstStyle/>
              <a:p>
                <a:pPr>
                  <a:defRPr/>
                </a:pPr>
                <a:r>
                  <a:rPr lang="en-GB" sz="1100"/>
                  <a:t>This training is followed by </a:t>
                </a:r>
                <a:r>
                  <a:rPr lang="en-GB" sz="1100" b="1">
                    <a:solidFill>
                      <a:srgbClr val="C00000"/>
                    </a:solidFill>
                  </a:rPr>
                  <a:t>peer-to-peer coaching </a:t>
                </a:r>
                <a:r>
                  <a:rPr lang="en-GB" sz="1100"/>
                  <a:t>of six months. You organise and facilitate this. </a:t>
                </a:r>
                <a:endParaRPr/>
              </a:p>
              <a:p>
                <a:pPr>
                  <a:defRPr/>
                </a:pPr>
                <a:endParaRPr lang="en-GB" sz="1100"/>
              </a:p>
            </p:txBody>
          </p:sp>
          <p:sp>
            <p:nvSpPr>
              <p:cNvPr id="19" name="Rechthoek 18" hidden="0"/>
              <p:cNvSpPr/>
              <p:nvPr isPhoto="0" userDrawn="0"/>
            </p:nvSpPr>
            <p:spPr bwMode="auto">
              <a:xfrm>
                <a:off x="268971" y="4419554"/>
                <a:ext cx="367408" cy="523220"/>
              </a:xfrm>
              <a:prstGeom prst="rect">
                <a:avLst/>
              </a:prstGeom>
              <a:noFill/>
            </p:spPr>
            <p:txBody>
              <a:bodyPr wrap="none" lIns="91440" tIns="45720" rIns="91440" bIns="45720">
                <a:spAutoFit/>
              </a:bodyPr>
              <a:lstStyle/>
              <a:p>
                <a:pPr algn="ctr">
                  <a:defRPr/>
                </a:pPr>
                <a:r>
                  <a:rPr lang="nl-NL" sz="2800" b="1" cap="none" spc="0">
                    <a:ln w="6600">
                      <a:solidFill>
                        <a:schemeClr val="accent2"/>
                      </a:solidFill>
                      <a:prstDash val="solid"/>
                    </a:ln>
                    <a:solidFill>
                      <a:srgbClr val="FFFFFF"/>
                    </a:solidFill>
                  </a:rPr>
                  <a:t>4</a:t>
                </a:r>
                <a:endParaRPr/>
              </a:p>
            </p:txBody>
          </p:sp>
          <p:sp>
            <p:nvSpPr>
              <p:cNvPr id="20" name="Tekstvak 19" hidden="0"/>
              <p:cNvSpPr>
                <a:spLocks noAdjustHandles="0" noChangeArrowheads="0"/>
              </p:cNvSpPr>
              <p:nvPr isPhoto="0" userDrawn="0"/>
            </p:nvSpPr>
            <p:spPr bwMode="auto">
              <a:xfrm>
                <a:off x="624877" y="5018188"/>
                <a:ext cx="3205684" cy="769441"/>
              </a:xfrm>
              <a:prstGeom prst="rect">
                <a:avLst/>
              </a:prstGeom>
              <a:noFill/>
            </p:spPr>
            <p:txBody>
              <a:bodyPr wrap="square" rtlCol="0">
                <a:spAutoFit/>
              </a:bodyPr>
              <a:lstStyle/>
              <a:p>
                <a:pPr>
                  <a:defRPr/>
                </a:pPr>
                <a:r>
                  <a:rPr lang="en-GB" sz="1100"/>
                  <a:t>You select two trainees from your training to participate in a </a:t>
                </a:r>
                <a:r>
                  <a:rPr lang="en-GB" sz="1100" b="1">
                    <a:solidFill>
                      <a:srgbClr val="C00000"/>
                    </a:solidFill>
                  </a:rPr>
                  <a:t>cross visit</a:t>
                </a:r>
                <a:r>
                  <a:rPr lang="en-GB" sz="1100"/>
                  <a:t>. This visit takes place withing the six month coaching period.   </a:t>
                </a:r>
                <a:endParaRPr/>
              </a:p>
              <a:p>
                <a:pPr>
                  <a:defRPr/>
                </a:pPr>
                <a:endParaRPr lang="en-GB" sz="1100"/>
              </a:p>
            </p:txBody>
          </p:sp>
          <p:sp>
            <p:nvSpPr>
              <p:cNvPr id="21" name="Rechthoek 20" hidden="0"/>
              <p:cNvSpPr/>
              <p:nvPr isPhoto="0" userDrawn="0"/>
            </p:nvSpPr>
            <p:spPr bwMode="auto">
              <a:xfrm>
                <a:off x="272196" y="4956930"/>
                <a:ext cx="367408" cy="523220"/>
              </a:xfrm>
              <a:prstGeom prst="rect">
                <a:avLst/>
              </a:prstGeom>
              <a:noFill/>
            </p:spPr>
            <p:txBody>
              <a:bodyPr wrap="none" lIns="91440" tIns="45720" rIns="91440" bIns="45720">
                <a:spAutoFit/>
              </a:bodyPr>
              <a:lstStyle/>
              <a:p>
                <a:pPr algn="ctr">
                  <a:defRPr/>
                </a:pPr>
                <a:r>
                  <a:rPr lang="nl-NL" sz="2800" b="1">
                    <a:ln w="6600">
                      <a:solidFill>
                        <a:schemeClr val="accent2"/>
                      </a:solidFill>
                      <a:prstDash val="solid"/>
                    </a:ln>
                    <a:solidFill>
                      <a:srgbClr val="FFFFFF"/>
                    </a:solidFill>
                  </a:rPr>
                  <a:t>5</a:t>
                </a:r>
                <a:endParaRPr lang="nl-NL" sz="2800" b="1" cap="none" spc="0">
                  <a:ln w="6600">
                    <a:solidFill>
                      <a:schemeClr val="accent2"/>
                    </a:solidFill>
                    <a:prstDash val="solid"/>
                  </a:ln>
                  <a:solidFill>
                    <a:srgbClr val="FFFFFF"/>
                  </a:solidFill>
                </a:endParaRPr>
              </a:p>
            </p:txBody>
          </p:sp>
          <p:sp>
            <p:nvSpPr>
              <p:cNvPr id="22" name="Tekstvak 21" hidden="0"/>
              <p:cNvSpPr>
                <a:spLocks noAdjustHandles="0" noChangeArrowheads="0"/>
              </p:cNvSpPr>
              <p:nvPr isPhoto="0" userDrawn="0"/>
            </p:nvSpPr>
            <p:spPr bwMode="auto">
              <a:xfrm>
                <a:off x="625883" y="5743409"/>
                <a:ext cx="3205684" cy="600164"/>
              </a:xfrm>
              <a:prstGeom prst="rect">
                <a:avLst/>
              </a:prstGeom>
              <a:noFill/>
            </p:spPr>
            <p:txBody>
              <a:bodyPr wrap="square" rtlCol="0">
                <a:spAutoFit/>
              </a:bodyPr>
              <a:lstStyle/>
              <a:p>
                <a:pPr>
                  <a:defRPr/>
                </a:pPr>
                <a:r>
                  <a:rPr lang="en-GB" sz="1100"/>
                  <a:t>In exceptional cases you can help a participant to apply for a </a:t>
                </a:r>
                <a:r>
                  <a:rPr lang="en-GB" sz="1100" b="1">
                    <a:solidFill>
                      <a:srgbClr val="C00000"/>
                    </a:solidFill>
                  </a:rPr>
                  <a:t>pilot project </a:t>
                </a:r>
                <a:r>
                  <a:rPr lang="en-GB" sz="1100"/>
                  <a:t>within i2connect.   </a:t>
                </a:r>
                <a:endParaRPr/>
              </a:p>
              <a:p>
                <a:pPr>
                  <a:defRPr/>
                </a:pPr>
                <a:endParaRPr lang="en-GB" sz="1100"/>
              </a:p>
            </p:txBody>
          </p:sp>
          <p:sp>
            <p:nvSpPr>
              <p:cNvPr id="23" name="Rechthoek 23" hidden="0"/>
              <p:cNvSpPr/>
              <p:nvPr isPhoto="0" userDrawn="0"/>
            </p:nvSpPr>
            <p:spPr bwMode="auto">
              <a:xfrm>
                <a:off x="266059" y="5675021"/>
                <a:ext cx="367408" cy="523220"/>
              </a:xfrm>
              <a:prstGeom prst="rect">
                <a:avLst/>
              </a:prstGeom>
              <a:noFill/>
            </p:spPr>
            <p:txBody>
              <a:bodyPr wrap="none" lIns="91440" tIns="45720" rIns="91440" bIns="45720">
                <a:spAutoFit/>
              </a:bodyPr>
              <a:lstStyle/>
              <a:p>
                <a:pPr algn="ctr">
                  <a:defRPr/>
                </a:pPr>
                <a:r>
                  <a:rPr lang="nl-NL" sz="2800" b="1" cap="none" spc="0">
                    <a:ln w="6600">
                      <a:solidFill>
                        <a:schemeClr val="accent2"/>
                      </a:solidFill>
                      <a:prstDash val="solid"/>
                    </a:ln>
                    <a:solidFill>
                      <a:srgbClr val="FFFFFF"/>
                    </a:solidFill>
                  </a:rPr>
                  <a:t>6</a:t>
                </a:r>
                <a:endParaRPr/>
              </a:p>
            </p:txBody>
          </p:sp>
        </p:grpSp>
        <p:sp>
          <p:nvSpPr>
            <p:cNvPr id="24" name="Rechthoek 25" hidden="0"/>
            <p:cNvSpPr/>
            <p:nvPr isPhoto="0" userDrawn="0"/>
          </p:nvSpPr>
          <p:spPr bwMode="auto">
            <a:xfrm>
              <a:off x="3840315" y="3715606"/>
              <a:ext cx="2966043" cy="32250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5" name="Tekstvak 27" hidden="0"/>
            <p:cNvSpPr>
              <a:spLocks noAdjustHandles="0" noChangeArrowheads="0"/>
            </p:cNvSpPr>
            <p:nvPr isPhoto="0" userDrawn="0"/>
          </p:nvSpPr>
          <p:spPr bwMode="auto">
            <a:xfrm>
              <a:off x="3839694" y="3743080"/>
              <a:ext cx="3063150" cy="261610"/>
            </a:xfrm>
            <a:prstGeom prst="rect">
              <a:avLst/>
            </a:prstGeom>
            <a:noFill/>
          </p:spPr>
          <p:txBody>
            <a:bodyPr wrap="square" rtlCol="0">
              <a:spAutoFit/>
            </a:bodyPr>
            <a:lstStyle/>
            <a:p>
              <a:pPr>
                <a:defRPr/>
              </a:pPr>
              <a:r>
                <a:rPr lang="en-GB" sz="1100"/>
                <a:t>Do we have to follow a standardised programme? </a:t>
              </a:r>
              <a:endParaRPr/>
            </a:p>
          </p:txBody>
        </p:sp>
        <p:sp>
          <p:nvSpPr>
            <p:cNvPr id="26" name="Tekstvak 29" hidden="0"/>
            <p:cNvSpPr>
              <a:spLocks noAdjustHandles="0" noChangeArrowheads="0"/>
            </p:cNvSpPr>
            <p:nvPr isPhoto="0" userDrawn="0"/>
          </p:nvSpPr>
          <p:spPr bwMode="auto">
            <a:xfrm>
              <a:off x="4283242" y="1655815"/>
              <a:ext cx="2196762" cy="369332"/>
            </a:xfrm>
            <a:prstGeom prst="rect">
              <a:avLst/>
            </a:prstGeom>
            <a:noFill/>
          </p:spPr>
          <p:txBody>
            <a:bodyPr wrap="square" rtlCol="0">
              <a:spAutoFit/>
            </a:bodyPr>
            <a:lstStyle/>
            <a:p>
              <a:pPr>
                <a:defRPr/>
              </a:pPr>
              <a:r>
                <a:rPr lang="en-GB" sz="900"/>
                <a:t>At the end of the i2connect project period 50 trainers will have been trained. </a:t>
              </a:r>
              <a:endParaRPr/>
            </a:p>
          </p:txBody>
        </p:sp>
        <p:cxnSp>
          <p:nvCxnSpPr>
            <p:cNvPr id="27" name="Verbindingslijn: gekromd 41" hidden="0"/>
            <p:cNvCxnSpPr>
              <a:cxnSpLocks/>
              <a:endCxn id="28" idx="1"/>
            </p:cNvCxnSpPr>
            <p:nvPr isPhoto="0" userDrawn="0"/>
          </p:nvCxnSpPr>
          <p:spPr bwMode="auto">
            <a:xfrm flipV="1">
              <a:off x="3561886" y="2488629"/>
              <a:ext cx="721356" cy="608342"/>
            </a:xfrm>
            <a:prstGeom prst="curvedConnector3">
              <a:avLst>
                <a:gd name="adj1" fmla="val 32487"/>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Verbindingslijn: gekromd 49" hidden="0"/>
            <p:cNvCxnSpPr>
              <a:cxnSpLocks/>
            </p:cNvCxnSpPr>
            <p:nvPr isPhoto="0" userDrawn="0"/>
          </p:nvCxnSpPr>
          <p:spPr bwMode="auto">
            <a:xfrm flipV="1">
              <a:off x="3557012" y="1885012"/>
              <a:ext cx="726230" cy="640558"/>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kstvak 54" hidden="0"/>
            <p:cNvSpPr>
              <a:spLocks noAdjustHandles="0" noChangeArrowheads="0"/>
            </p:cNvSpPr>
            <p:nvPr isPhoto="0" userDrawn="0"/>
          </p:nvSpPr>
          <p:spPr bwMode="auto">
            <a:xfrm>
              <a:off x="4283242" y="2234713"/>
              <a:ext cx="2196762" cy="507831"/>
            </a:xfrm>
            <a:prstGeom prst="rect">
              <a:avLst/>
            </a:prstGeom>
            <a:noFill/>
          </p:spPr>
          <p:txBody>
            <a:bodyPr wrap="square" rtlCol="0">
              <a:spAutoFit/>
            </a:bodyPr>
            <a:lstStyle/>
            <a:p>
              <a:pPr>
                <a:defRPr/>
              </a:pPr>
              <a:r>
                <a:rPr lang="en-GB" sz="900"/>
                <a:t>You work together in duo’s. In principle you participate in the initial training together. </a:t>
              </a:r>
              <a:endParaRPr/>
            </a:p>
          </p:txBody>
        </p:sp>
        <p:sp>
          <p:nvSpPr>
            <p:cNvPr id="30" name="Rechthoek 57" hidden="0"/>
            <p:cNvSpPr/>
            <p:nvPr isPhoto="0" userDrawn="0"/>
          </p:nvSpPr>
          <p:spPr bwMode="auto">
            <a:xfrm>
              <a:off x="3840315" y="4114603"/>
              <a:ext cx="2966043" cy="32250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1" name="Actieknop: Vooruit of Volgende 58" hidden="0">
              <a:hlinkClick r:id="rId5" action="ppaction://hlinksldjump" highlightClick="1"/>
            </p:cNvPr>
            <p:cNvSpPr/>
            <p:nvPr isPhoto="0" userDrawn="0"/>
          </p:nvSpPr>
          <p:spPr bwMode="auto">
            <a:xfrm>
              <a:off x="6462095" y="4158547"/>
              <a:ext cx="312820" cy="246647"/>
            </a:xfrm>
            <a:prstGeom prst="actionButtonForwardNex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2" name="Tekstvak 59" hidden="0"/>
            <p:cNvSpPr>
              <a:spLocks noAdjustHandles="0" noChangeArrowheads="0"/>
            </p:cNvSpPr>
            <p:nvPr isPhoto="0" userDrawn="0"/>
          </p:nvSpPr>
          <p:spPr bwMode="auto">
            <a:xfrm>
              <a:off x="3839694" y="4147678"/>
              <a:ext cx="2742716" cy="261610"/>
            </a:xfrm>
            <a:prstGeom prst="rect">
              <a:avLst/>
            </a:prstGeom>
            <a:noFill/>
          </p:spPr>
          <p:txBody>
            <a:bodyPr wrap="square" rtlCol="0">
              <a:spAutoFit/>
            </a:bodyPr>
            <a:lstStyle/>
            <a:p>
              <a:pPr>
                <a:defRPr/>
              </a:pPr>
              <a:r>
                <a:rPr lang="en-GB" sz="1100"/>
                <a:t>How do we prepare our training? </a:t>
              </a:r>
              <a:endParaRPr/>
            </a:p>
          </p:txBody>
        </p:sp>
        <p:sp>
          <p:nvSpPr>
            <p:cNvPr id="33" name="Rechthoek 60" hidden="0"/>
            <p:cNvSpPr/>
            <p:nvPr isPhoto="0" userDrawn="0"/>
          </p:nvSpPr>
          <p:spPr bwMode="auto">
            <a:xfrm>
              <a:off x="3832189" y="4587185"/>
              <a:ext cx="2966043" cy="32250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4" name="Tekstvak 62" hidden="0"/>
            <p:cNvSpPr>
              <a:spLocks noAdjustHandles="0" noChangeArrowheads="0"/>
            </p:cNvSpPr>
            <p:nvPr isPhoto="0" userDrawn="0"/>
          </p:nvSpPr>
          <p:spPr bwMode="auto">
            <a:xfrm>
              <a:off x="3819535" y="4620260"/>
              <a:ext cx="2742716" cy="261610"/>
            </a:xfrm>
            <a:prstGeom prst="rect">
              <a:avLst/>
            </a:prstGeom>
            <a:noFill/>
          </p:spPr>
          <p:txBody>
            <a:bodyPr wrap="square" rtlCol="0">
              <a:spAutoFit/>
            </a:bodyPr>
            <a:lstStyle/>
            <a:p>
              <a:pPr>
                <a:defRPr/>
              </a:pPr>
              <a:r>
                <a:rPr lang="en-GB" sz="1100"/>
                <a:t>Tools for peer-to-peer coaching?</a:t>
              </a:r>
              <a:endParaRPr/>
            </a:p>
          </p:txBody>
        </p:sp>
        <p:sp>
          <p:nvSpPr>
            <p:cNvPr id="35" name="Rechthoek 63" hidden="0"/>
            <p:cNvSpPr/>
            <p:nvPr isPhoto="0" userDrawn="0"/>
          </p:nvSpPr>
          <p:spPr bwMode="auto">
            <a:xfrm>
              <a:off x="3834300" y="5134771"/>
              <a:ext cx="2957294" cy="32250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6" name="Tekstvak 65" hidden="0"/>
            <p:cNvSpPr>
              <a:spLocks noAdjustHandles="0" noChangeArrowheads="0"/>
            </p:cNvSpPr>
            <p:nvPr isPhoto="0" userDrawn="0"/>
          </p:nvSpPr>
          <p:spPr bwMode="auto">
            <a:xfrm>
              <a:off x="3840315" y="5167846"/>
              <a:ext cx="2742716" cy="261610"/>
            </a:xfrm>
            <a:prstGeom prst="rect">
              <a:avLst/>
            </a:prstGeom>
            <a:noFill/>
          </p:spPr>
          <p:txBody>
            <a:bodyPr wrap="square" rtlCol="0">
              <a:spAutoFit/>
            </a:bodyPr>
            <a:lstStyle/>
            <a:p>
              <a:pPr>
                <a:defRPr/>
              </a:pPr>
              <a:r>
                <a:rPr lang="en-GB" sz="1100"/>
                <a:t>What is an i2connect cross visit?</a:t>
              </a:r>
              <a:endParaRPr/>
            </a:p>
          </p:txBody>
        </p:sp>
        <p:sp>
          <p:nvSpPr>
            <p:cNvPr id="37" name="Rechthoek 66" hidden="0"/>
            <p:cNvSpPr/>
            <p:nvPr isPhoto="0" userDrawn="0"/>
          </p:nvSpPr>
          <p:spPr bwMode="auto">
            <a:xfrm>
              <a:off x="3826420" y="5787630"/>
              <a:ext cx="2966043" cy="32250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8" name="Tekstvak 68" hidden="0"/>
            <p:cNvSpPr>
              <a:spLocks noAdjustHandles="0" noChangeArrowheads="0"/>
            </p:cNvSpPr>
            <p:nvPr isPhoto="0" userDrawn="0"/>
          </p:nvSpPr>
          <p:spPr bwMode="auto">
            <a:xfrm>
              <a:off x="3819782" y="5820705"/>
              <a:ext cx="2742716" cy="261610"/>
            </a:xfrm>
            <a:prstGeom prst="rect">
              <a:avLst/>
            </a:prstGeom>
            <a:noFill/>
          </p:spPr>
          <p:txBody>
            <a:bodyPr wrap="square" rtlCol="0">
              <a:spAutoFit/>
            </a:bodyPr>
            <a:lstStyle/>
            <a:p>
              <a:pPr>
                <a:defRPr/>
              </a:pPr>
              <a:r>
                <a:rPr lang="en-GB" sz="1100"/>
                <a:t>What is an i2connect pilot project?</a:t>
              </a:r>
              <a:endParaRPr/>
            </a:p>
          </p:txBody>
        </p:sp>
        <p:sp>
          <p:nvSpPr>
            <p:cNvPr id="39" name="Tekstvak 71" hidden="0"/>
            <p:cNvSpPr>
              <a:spLocks noAdjustHandles="0" noChangeArrowheads="0"/>
            </p:cNvSpPr>
            <p:nvPr isPhoto="0" userDrawn="0"/>
          </p:nvSpPr>
          <p:spPr bwMode="auto">
            <a:xfrm>
              <a:off x="7979094" y="4871655"/>
              <a:ext cx="2794216" cy="923330"/>
            </a:xfrm>
            <a:prstGeom prst="rect">
              <a:avLst/>
            </a:prstGeom>
            <a:noFill/>
          </p:spPr>
          <p:txBody>
            <a:bodyPr wrap="square" rtlCol="0">
              <a:spAutoFit/>
            </a:bodyPr>
            <a:lstStyle/>
            <a:p>
              <a:pPr>
                <a:defRPr/>
              </a:pPr>
              <a:r>
                <a:rPr lang="en-GB" sz="900"/>
                <a:t>No. You can give your own professional and cultural flavour to the training you will organise.</a:t>
              </a:r>
              <a:endParaRPr/>
            </a:p>
            <a:p>
              <a:pPr>
                <a:defRPr/>
              </a:pPr>
              <a:r>
                <a:rPr lang="en-GB" sz="900"/>
                <a:t>However, we expect from you that you communicate with us about your plans and how they work out. </a:t>
              </a:r>
              <a:endParaRPr/>
            </a:p>
            <a:p>
              <a:pPr>
                <a:defRPr/>
              </a:pPr>
              <a:r>
                <a:rPr lang="en-GB" sz="900"/>
                <a:t>You will participate in the coaching within the trainers pool, in which such issues can  be discussed.</a:t>
              </a:r>
              <a:endParaRPr/>
            </a:p>
          </p:txBody>
        </p:sp>
        <p:cxnSp>
          <p:nvCxnSpPr>
            <p:cNvPr id="40" name="Verbindingslijn: gekromd 72" hidden="0"/>
            <p:cNvCxnSpPr>
              <a:cxnSpLocks/>
            </p:cNvCxnSpPr>
            <p:nvPr isPhoto="0" userDrawn="0"/>
          </p:nvCxnSpPr>
          <p:spPr bwMode="auto">
            <a:xfrm>
              <a:off x="6824721" y="3915880"/>
              <a:ext cx="1154373" cy="1102308"/>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hthoek 74" hidden="0"/>
            <p:cNvSpPr/>
            <p:nvPr isPhoto="0" userDrawn="0"/>
          </p:nvSpPr>
          <p:spPr bwMode="auto">
            <a:xfrm>
              <a:off x="3840315" y="2934440"/>
              <a:ext cx="2966043" cy="32250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2" name="Tekstvak 75" hidden="0"/>
            <p:cNvSpPr>
              <a:spLocks noAdjustHandles="0" noChangeArrowheads="0"/>
            </p:cNvSpPr>
            <p:nvPr isPhoto="0" userDrawn="0"/>
          </p:nvSpPr>
          <p:spPr bwMode="auto">
            <a:xfrm>
              <a:off x="3839055" y="2974670"/>
              <a:ext cx="2869154" cy="261610"/>
            </a:xfrm>
            <a:prstGeom prst="rect">
              <a:avLst/>
            </a:prstGeom>
            <a:noFill/>
          </p:spPr>
          <p:txBody>
            <a:bodyPr wrap="square" rtlCol="0">
              <a:spAutoFit/>
            </a:bodyPr>
            <a:lstStyle/>
            <a:p>
              <a:pPr>
                <a:defRPr/>
              </a:pPr>
              <a:r>
                <a:rPr lang="en-GB" sz="1100"/>
                <a:t>Who organises this trainers training? </a:t>
              </a:r>
              <a:endParaRPr/>
            </a:p>
          </p:txBody>
        </p:sp>
        <p:sp>
          <p:nvSpPr>
            <p:cNvPr id="43" name="Rechthoek 76" hidden="0"/>
            <p:cNvSpPr/>
            <p:nvPr isPhoto="0" userDrawn="0"/>
          </p:nvSpPr>
          <p:spPr bwMode="auto">
            <a:xfrm>
              <a:off x="3837583" y="3284256"/>
              <a:ext cx="2966043" cy="32250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4" name="Tekstvak 77" hidden="0"/>
            <p:cNvSpPr>
              <a:spLocks noAdjustHandles="0" noChangeArrowheads="0"/>
            </p:cNvSpPr>
            <p:nvPr isPhoto="0" userDrawn="0"/>
          </p:nvSpPr>
          <p:spPr bwMode="auto">
            <a:xfrm>
              <a:off x="3839694" y="3310264"/>
              <a:ext cx="2869154" cy="261610"/>
            </a:xfrm>
            <a:prstGeom prst="rect">
              <a:avLst/>
            </a:prstGeom>
            <a:noFill/>
          </p:spPr>
          <p:txBody>
            <a:bodyPr wrap="square" rtlCol="0">
              <a:spAutoFit/>
            </a:bodyPr>
            <a:lstStyle/>
            <a:p>
              <a:pPr>
                <a:defRPr/>
              </a:pPr>
              <a:r>
                <a:rPr lang="en-GB" sz="1100"/>
                <a:t>How do I apply? </a:t>
              </a:r>
              <a:endParaRPr/>
            </a:p>
          </p:txBody>
        </p:sp>
        <p:sp>
          <p:nvSpPr>
            <p:cNvPr id="45" name="Tekstvak 78" hidden="0"/>
            <p:cNvSpPr>
              <a:spLocks noAdjustHandles="0" noChangeArrowheads="0"/>
            </p:cNvSpPr>
            <p:nvPr isPhoto="0" userDrawn="0"/>
          </p:nvSpPr>
          <p:spPr bwMode="auto">
            <a:xfrm>
              <a:off x="7979094" y="4102954"/>
              <a:ext cx="3232295" cy="784830"/>
            </a:xfrm>
            <a:prstGeom prst="rect">
              <a:avLst/>
            </a:prstGeom>
            <a:noFill/>
          </p:spPr>
          <p:txBody>
            <a:bodyPr wrap="square" rtlCol="0">
              <a:spAutoFit/>
            </a:bodyPr>
            <a:lstStyle/>
            <a:p>
              <a:pPr>
                <a:defRPr/>
              </a:pPr>
              <a:r>
                <a:rPr lang="en-GB" sz="900"/>
                <a:t>1&gt; Contact your manager</a:t>
              </a:r>
              <a:endParaRPr/>
            </a:p>
            <a:p>
              <a:pPr>
                <a:defRPr/>
              </a:pPr>
              <a:r>
                <a:rPr lang="en-GB" sz="900"/>
                <a:t>2&gt; Write to Gwénaëlle Fontaine (until August 2021: Ruth Moser)</a:t>
              </a:r>
              <a:endParaRPr/>
            </a:p>
            <a:p>
              <a:pPr>
                <a:defRPr/>
              </a:pPr>
              <a:r>
                <a:rPr lang="en-GB" sz="900" u="sng">
                  <a:hlinkClick r:id="rId6" tooltip=""/>
                </a:rPr>
                <a:t>gwenaelle.fontaine@agridea.ch</a:t>
              </a:r>
              <a:endParaRPr lang="en-GB" sz="900"/>
            </a:p>
            <a:p>
              <a:pPr>
                <a:defRPr/>
              </a:pPr>
              <a:r>
                <a:rPr lang="en-GB" sz="900" u="sng">
                  <a:hlinkClick r:id="rId7" tooltip=""/>
                </a:rPr>
                <a:t>Ruth.Moser@agridea.ch</a:t>
              </a:r>
              <a:endParaRPr lang="en-GB" sz="900"/>
            </a:p>
            <a:p>
              <a:pPr>
                <a:defRPr/>
              </a:pPr>
              <a:endParaRPr lang="en-GB" sz="900"/>
            </a:p>
          </p:txBody>
        </p:sp>
        <p:cxnSp>
          <p:nvCxnSpPr>
            <p:cNvPr id="46" name="Verbindingslijn: gekromd 81" hidden="0"/>
            <p:cNvCxnSpPr>
              <a:cxnSpLocks/>
            </p:cNvCxnSpPr>
            <p:nvPr isPhoto="0" userDrawn="0"/>
          </p:nvCxnSpPr>
          <p:spPr bwMode="auto">
            <a:xfrm>
              <a:off x="6824721" y="3457745"/>
              <a:ext cx="1104090" cy="782577"/>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Ovaal 83" hidden="0"/>
            <p:cNvSpPr/>
            <p:nvPr isPhoto="0" userDrawn="0"/>
          </p:nvSpPr>
          <p:spPr bwMode="auto">
            <a:xfrm>
              <a:off x="7694195" y="222584"/>
              <a:ext cx="1581324" cy="595563"/>
            </a:xfrm>
            <a:prstGeom prst="ellipse">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8" name="Tekstvak 84" hidden="0"/>
            <p:cNvSpPr>
              <a:spLocks noAdjustHandles="0" noChangeArrowheads="0"/>
            </p:cNvSpPr>
            <p:nvPr isPhoto="0" userDrawn="0"/>
          </p:nvSpPr>
          <p:spPr bwMode="auto">
            <a:xfrm>
              <a:off x="7782502" y="383290"/>
              <a:ext cx="1404709" cy="261610"/>
            </a:xfrm>
            <a:prstGeom prst="rect">
              <a:avLst/>
            </a:prstGeom>
            <a:noFill/>
          </p:spPr>
          <p:txBody>
            <a:bodyPr wrap="square" rtlCol="0">
              <a:spAutoFit/>
            </a:bodyPr>
            <a:lstStyle/>
            <a:p>
              <a:pPr algn="ctr">
                <a:defRPr/>
              </a:pPr>
              <a:r>
                <a:rPr lang="en-GB" sz="1100"/>
                <a:t>Only one training? </a:t>
              </a:r>
              <a:endParaRPr/>
            </a:p>
          </p:txBody>
        </p:sp>
        <p:sp>
          <p:nvSpPr>
            <p:cNvPr id="49" name="Tekstvak 85" hidden="0"/>
            <p:cNvSpPr>
              <a:spLocks noAdjustHandles="0" noChangeArrowheads="0"/>
            </p:cNvSpPr>
            <p:nvPr isPhoto="0" userDrawn="0"/>
          </p:nvSpPr>
          <p:spPr bwMode="auto">
            <a:xfrm>
              <a:off x="7536955" y="871739"/>
              <a:ext cx="2196762" cy="1615827"/>
            </a:xfrm>
            <a:prstGeom prst="rect">
              <a:avLst/>
            </a:prstGeom>
            <a:noFill/>
          </p:spPr>
          <p:txBody>
            <a:bodyPr wrap="square" rtlCol="0">
              <a:spAutoFit/>
            </a:bodyPr>
            <a:lstStyle/>
            <a:p>
              <a:pPr>
                <a:defRPr/>
              </a:pPr>
              <a:r>
                <a:rPr lang="en-GB" sz="900"/>
                <a:t>No. We hope you will continue offering trainings, while remaining part of the i2c family.  </a:t>
              </a:r>
              <a:endParaRPr/>
            </a:p>
            <a:p>
              <a:pPr>
                <a:defRPr/>
              </a:pPr>
              <a:r>
                <a:rPr lang="en-GB" sz="900"/>
                <a:t>There is a limited budget available for getting started. </a:t>
              </a:r>
              <a:endParaRPr/>
            </a:p>
            <a:p>
              <a:pPr>
                <a:defRPr/>
              </a:pPr>
              <a:r>
                <a:rPr lang="en-GB" sz="900"/>
                <a:t>We assume that the approaches, your professionality and your enthusiasm will make it sufficiently interesting for managers and policy makers to incorporate it in regional and national programmes for innovation support.  </a:t>
              </a:r>
              <a:endParaRPr/>
            </a:p>
          </p:txBody>
        </p:sp>
        <p:sp>
          <p:nvSpPr>
            <p:cNvPr id="50" name="Tekstvak 86" hidden="0"/>
            <p:cNvSpPr>
              <a:spLocks noAdjustHandles="0" noChangeArrowheads="0"/>
            </p:cNvSpPr>
            <p:nvPr isPhoto="0" userDrawn="0"/>
          </p:nvSpPr>
          <p:spPr bwMode="auto">
            <a:xfrm>
              <a:off x="9487271" y="329585"/>
              <a:ext cx="1993056" cy="507831"/>
            </a:xfrm>
            <a:prstGeom prst="rect">
              <a:avLst/>
            </a:prstGeom>
            <a:noFill/>
          </p:spPr>
          <p:txBody>
            <a:bodyPr wrap="square" rtlCol="0">
              <a:spAutoFit/>
            </a:bodyPr>
            <a:lstStyle/>
            <a:p>
              <a:pPr>
                <a:defRPr/>
              </a:pPr>
              <a:r>
                <a:rPr lang="en-GB" sz="900"/>
                <a:t>Some partner organisations send trainers on their own account. This is possible and they are welcome.</a:t>
              </a:r>
              <a:endParaRPr/>
            </a:p>
          </p:txBody>
        </p:sp>
        <p:sp>
          <p:nvSpPr>
            <p:cNvPr id="51" name="Tekstvak 89" hidden="0"/>
            <p:cNvSpPr>
              <a:spLocks noAdjustHandles="0" noChangeArrowheads="0"/>
            </p:cNvSpPr>
            <p:nvPr isPhoto="0" userDrawn="0"/>
          </p:nvSpPr>
          <p:spPr bwMode="auto">
            <a:xfrm>
              <a:off x="7989218" y="2634027"/>
              <a:ext cx="2572601" cy="1200329"/>
            </a:xfrm>
            <a:prstGeom prst="rect">
              <a:avLst/>
            </a:prstGeom>
            <a:noFill/>
          </p:spPr>
          <p:txBody>
            <a:bodyPr wrap="square" rtlCol="0">
              <a:spAutoFit/>
            </a:bodyPr>
            <a:lstStyle/>
            <a:p>
              <a:pPr>
                <a:defRPr/>
              </a:pPr>
              <a:r>
                <a:rPr lang="en-GB" sz="900"/>
                <a:t>Task 3.6 in i2connect is responsible of organising the trainers trainings (Train-The-Trainer: TTT).</a:t>
              </a:r>
              <a:endParaRPr/>
            </a:p>
            <a:p>
              <a:pPr>
                <a:defRPr/>
              </a:pPr>
              <a:r>
                <a:rPr lang="en-GB" sz="900"/>
                <a:t>Contributors are (amongst other) experienced trainers from the CECRA16 module on innovation  support (Pablo Asensio and Eelke Wielinga), </a:t>
              </a:r>
              <a:r>
                <a:rPr lang="en-GB" sz="900"/>
                <a:t>Agridea</a:t>
              </a:r>
              <a:r>
                <a:rPr lang="en-GB" sz="900"/>
                <a:t> (Niels Rump) and </a:t>
              </a:r>
              <a:r>
                <a:rPr lang="en-GB" sz="900"/>
                <a:t>Idèle</a:t>
              </a:r>
              <a:r>
                <a:rPr lang="en-GB" sz="900"/>
                <a:t> (Christèle </a:t>
              </a:r>
              <a:r>
                <a:rPr lang="en-GB" sz="900"/>
                <a:t>Couzy</a:t>
              </a:r>
              <a:r>
                <a:rPr lang="en-GB" sz="900"/>
                <a:t>). Also former TTT participants join the preparation team.</a:t>
              </a:r>
              <a:endParaRPr/>
            </a:p>
          </p:txBody>
        </p:sp>
        <p:cxnSp>
          <p:nvCxnSpPr>
            <p:cNvPr id="52" name="Verbindingslijn: gekromd 90" hidden="0"/>
            <p:cNvCxnSpPr>
              <a:cxnSpLocks/>
            </p:cNvCxnSpPr>
            <p:nvPr isPhoto="0" userDrawn="0"/>
          </p:nvCxnSpPr>
          <p:spPr bwMode="auto">
            <a:xfrm flipV="1">
              <a:off x="6833735" y="2832231"/>
              <a:ext cx="1095076" cy="300876"/>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Actieknop: Vooruit of Volgende 92" hidden="0">
              <a:hlinkClick r:id="rId8" action="ppaction://hlinksldjump" highlightClick="1"/>
            </p:cNvPr>
            <p:cNvSpPr/>
            <p:nvPr isPhoto="0" userDrawn="0"/>
          </p:nvSpPr>
          <p:spPr bwMode="auto">
            <a:xfrm>
              <a:off x="6456393" y="4626297"/>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4" name="Actieknop: Vooruit of Volgende 93" hidden="0">
              <a:hlinkClick r:id="rId5" action="ppaction://hlinksldjump" highlightClick="1"/>
            </p:cNvPr>
            <p:cNvSpPr/>
            <p:nvPr isPhoto="0" userDrawn="0"/>
          </p:nvSpPr>
          <p:spPr bwMode="auto">
            <a:xfrm>
              <a:off x="6444669" y="5173862"/>
              <a:ext cx="312820" cy="246647"/>
            </a:xfrm>
            <a:prstGeom prst="actionButtonForwardNex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5" name="Actieknop: Vooruit of Volgende 94" hidden="0">
              <a:hlinkClick r:id="rId5" action="ppaction://hlinksldjump" highlightClick="1"/>
            </p:cNvPr>
            <p:cNvSpPr/>
            <p:nvPr isPhoto="0" userDrawn="0"/>
          </p:nvSpPr>
          <p:spPr bwMode="auto">
            <a:xfrm>
              <a:off x="6445494" y="5829064"/>
              <a:ext cx="312820" cy="246647"/>
            </a:xfrm>
            <a:prstGeom prst="actionButtonForwardNex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hoek 9" hidden="0"/>
          <p:cNvSpPr/>
          <p:nvPr isPhoto="0" userDrawn="0"/>
        </p:nvSpPr>
        <p:spPr bwMode="auto">
          <a:xfrm>
            <a:off x="-53387" y="0"/>
            <a:ext cx="4108281"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5"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6"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7"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Tekstvak 22" hidden="0"/>
          <p:cNvSpPr>
            <a:spLocks noAdjustHandles="0" noChangeArrowheads="0"/>
          </p:cNvSpPr>
          <p:nvPr isPhoto="0" userDrawn="0"/>
        </p:nvSpPr>
        <p:spPr bwMode="auto">
          <a:xfrm>
            <a:off x="255900" y="1537837"/>
            <a:ext cx="2791213" cy="369332"/>
          </a:xfrm>
          <a:prstGeom prst="rect">
            <a:avLst/>
          </a:prstGeom>
          <a:noFill/>
        </p:spPr>
        <p:txBody>
          <a:bodyPr wrap="none" rtlCol="0">
            <a:spAutoFit/>
          </a:bodyPr>
          <a:lstStyle/>
          <a:p>
            <a:pPr>
              <a:defRPr/>
            </a:pPr>
            <a:r>
              <a:rPr lang="en-GB">
                <a:solidFill>
                  <a:srgbClr val="C00000"/>
                </a:solidFill>
              </a:rPr>
              <a:t>What is my job as a trainer?</a:t>
            </a:r>
            <a:endParaRPr/>
          </a:p>
        </p:txBody>
      </p:sp>
      <p:sp>
        <p:nvSpPr>
          <p:cNvPr id="9" name="Tekstvak 12" hidden="0"/>
          <p:cNvSpPr>
            <a:spLocks noAdjustHandles="0" noChangeArrowheads="0"/>
          </p:cNvSpPr>
          <p:nvPr isPhoto="0" userDrawn="0"/>
        </p:nvSpPr>
        <p:spPr bwMode="auto">
          <a:xfrm>
            <a:off x="255900" y="1974168"/>
            <a:ext cx="3205684" cy="600164"/>
          </a:xfrm>
          <a:prstGeom prst="rect">
            <a:avLst/>
          </a:prstGeom>
          <a:noFill/>
        </p:spPr>
        <p:txBody>
          <a:bodyPr wrap="square" rtlCol="0">
            <a:spAutoFit/>
          </a:bodyPr>
          <a:lstStyle/>
          <a:p>
            <a:pPr>
              <a:defRPr/>
            </a:pPr>
            <a:r>
              <a:rPr lang="en-GB" sz="1100" b="1">
                <a:solidFill>
                  <a:srgbClr val="C00000"/>
                </a:solidFill>
              </a:rPr>
              <a:t>Bring inspiration</a:t>
            </a:r>
            <a:endParaRPr/>
          </a:p>
          <a:p>
            <a:pPr>
              <a:defRPr/>
            </a:pPr>
            <a:r>
              <a:rPr lang="en-GB" sz="1100"/>
              <a:t>Working together for creating results can be very satisfactory, when you know how to do it.</a:t>
            </a:r>
            <a:endParaRPr/>
          </a:p>
        </p:txBody>
      </p:sp>
      <p:sp>
        <p:nvSpPr>
          <p:cNvPr id="10" name="Tekstvak 7" hidden="0"/>
          <p:cNvSpPr>
            <a:spLocks noAdjustHandles="0" noChangeArrowheads="0"/>
          </p:cNvSpPr>
          <p:nvPr isPhoto="0" userDrawn="0"/>
        </p:nvSpPr>
        <p:spPr bwMode="auto">
          <a:xfrm>
            <a:off x="255900" y="2663342"/>
            <a:ext cx="3205684" cy="769441"/>
          </a:xfrm>
          <a:prstGeom prst="rect">
            <a:avLst/>
          </a:prstGeom>
          <a:noFill/>
        </p:spPr>
        <p:txBody>
          <a:bodyPr wrap="square" rtlCol="0">
            <a:spAutoFit/>
          </a:bodyPr>
          <a:lstStyle/>
          <a:p>
            <a:pPr>
              <a:defRPr/>
            </a:pPr>
            <a:r>
              <a:rPr lang="en-GB" sz="1100" b="1">
                <a:solidFill>
                  <a:srgbClr val="C00000"/>
                </a:solidFill>
              </a:rPr>
              <a:t>Stimulate advisors for (joint) reflection</a:t>
            </a:r>
            <a:endParaRPr/>
          </a:p>
          <a:p>
            <a:pPr>
              <a:defRPr/>
            </a:pPr>
            <a:r>
              <a:rPr lang="en-GB" sz="1100"/>
              <a:t>When advisors take time to reflect on what they are doing, preferably together with peers, the quality of their work will increase dramatically.</a:t>
            </a:r>
            <a:endParaRPr/>
          </a:p>
        </p:txBody>
      </p:sp>
      <p:sp>
        <p:nvSpPr>
          <p:cNvPr id="11" name="Tekstvak 8" hidden="0"/>
          <p:cNvSpPr>
            <a:spLocks noAdjustHandles="0" noChangeArrowheads="0"/>
          </p:cNvSpPr>
          <p:nvPr isPhoto="0" userDrawn="0"/>
        </p:nvSpPr>
        <p:spPr bwMode="auto">
          <a:xfrm>
            <a:off x="246434" y="4174447"/>
            <a:ext cx="3205684" cy="600164"/>
          </a:xfrm>
          <a:prstGeom prst="rect">
            <a:avLst/>
          </a:prstGeom>
          <a:noFill/>
        </p:spPr>
        <p:txBody>
          <a:bodyPr wrap="square" rtlCol="0">
            <a:spAutoFit/>
          </a:bodyPr>
          <a:lstStyle/>
          <a:p>
            <a:pPr>
              <a:defRPr/>
            </a:pPr>
            <a:r>
              <a:rPr lang="en-GB" sz="1100" b="1">
                <a:solidFill>
                  <a:srgbClr val="C00000"/>
                </a:solidFill>
              </a:rPr>
              <a:t>Coach advisors on their job</a:t>
            </a:r>
            <a:endParaRPr/>
          </a:p>
          <a:p>
            <a:pPr>
              <a:defRPr/>
            </a:pPr>
            <a:r>
              <a:rPr lang="en-GB" sz="1100"/>
              <a:t>Questions will arise after the training when trainees are back on the job and try to apply what they learnt. </a:t>
            </a:r>
            <a:endParaRPr/>
          </a:p>
        </p:txBody>
      </p:sp>
      <p:sp>
        <p:nvSpPr>
          <p:cNvPr id="12" name="Tekstvak 11" hidden="0"/>
          <p:cNvSpPr>
            <a:spLocks noAdjustHandles="0" noChangeArrowheads="0"/>
          </p:cNvSpPr>
          <p:nvPr isPhoto="0" userDrawn="0"/>
        </p:nvSpPr>
        <p:spPr bwMode="auto">
          <a:xfrm>
            <a:off x="255900" y="4915746"/>
            <a:ext cx="3205684" cy="769441"/>
          </a:xfrm>
          <a:prstGeom prst="rect">
            <a:avLst/>
          </a:prstGeom>
          <a:noFill/>
        </p:spPr>
        <p:txBody>
          <a:bodyPr wrap="square" rtlCol="0">
            <a:spAutoFit/>
          </a:bodyPr>
          <a:lstStyle/>
          <a:p>
            <a:pPr>
              <a:defRPr/>
            </a:pPr>
            <a:r>
              <a:rPr lang="en-GB" sz="1100" b="1">
                <a:solidFill>
                  <a:srgbClr val="C00000"/>
                </a:solidFill>
              </a:rPr>
              <a:t>Assist the i2c community in professionalising</a:t>
            </a:r>
            <a:endParaRPr/>
          </a:p>
          <a:p>
            <a:pPr>
              <a:defRPr/>
            </a:pPr>
            <a:r>
              <a:rPr lang="en-GB" sz="1100"/>
              <a:t>Sharing questions, experiences and findings in the i2connect makes the whole i2connect community grow.</a:t>
            </a:r>
            <a:endParaRPr/>
          </a:p>
        </p:txBody>
      </p:sp>
      <p:sp>
        <p:nvSpPr>
          <p:cNvPr id="13" name="Tekstvak 13" hidden="0"/>
          <p:cNvSpPr>
            <a:spLocks noAdjustHandles="0" noChangeArrowheads="0"/>
          </p:cNvSpPr>
          <p:nvPr isPhoto="0" userDrawn="0"/>
        </p:nvSpPr>
        <p:spPr bwMode="auto">
          <a:xfrm>
            <a:off x="255900" y="3481846"/>
            <a:ext cx="3205684" cy="600164"/>
          </a:xfrm>
          <a:prstGeom prst="rect">
            <a:avLst/>
          </a:prstGeom>
          <a:noFill/>
        </p:spPr>
        <p:txBody>
          <a:bodyPr wrap="square" rtlCol="0">
            <a:spAutoFit/>
          </a:bodyPr>
          <a:lstStyle/>
          <a:p>
            <a:pPr>
              <a:defRPr/>
            </a:pPr>
            <a:r>
              <a:rPr lang="en-GB" sz="1100" b="1">
                <a:solidFill>
                  <a:srgbClr val="C00000"/>
                </a:solidFill>
              </a:rPr>
              <a:t>Equip advisors for (joint) reflection</a:t>
            </a:r>
            <a:endParaRPr/>
          </a:p>
          <a:p>
            <a:pPr>
              <a:defRPr/>
            </a:pPr>
            <a:r>
              <a:rPr lang="en-GB" sz="1100"/>
              <a:t>Tools and methods are helpful to make reflection more beneficial. </a:t>
            </a:r>
            <a:endParaRPr/>
          </a:p>
        </p:txBody>
      </p:sp>
      <p:sp>
        <p:nvSpPr>
          <p:cNvPr id="14" name="Tekstvak 2" hidden="0"/>
          <p:cNvSpPr>
            <a:spLocks noAdjustHandles="0" noChangeArrowheads="0"/>
          </p:cNvSpPr>
          <p:nvPr isPhoto="0" userDrawn="0"/>
        </p:nvSpPr>
        <p:spPr bwMode="auto">
          <a:xfrm>
            <a:off x="4538003" y="842849"/>
            <a:ext cx="3424311" cy="877163"/>
          </a:xfrm>
          <a:prstGeom prst="rect">
            <a:avLst/>
          </a:prstGeom>
          <a:noFill/>
        </p:spPr>
        <p:txBody>
          <a:bodyPr wrap="square" rtlCol="0">
            <a:spAutoFit/>
          </a:bodyPr>
          <a:lstStyle/>
          <a:p>
            <a:pPr>
              <a:defRPr/>
            </a:pPr>
            <a:r>
              <a:rPr lang="en-GB"/>
              <a:t>Learning by doing</a:t>
            </a:r>
            <a:endParaRPr/>
          </a:p>
          <a:p>
            <a:pPr>
              <a:defRPr/>
            </a:pPr>
            <a:r>
              <a:rPr lang="en-GB" sz="1100"/>
              <a:t>You can’t learn how to swim by reading a book about it. Training is creating experiences to learn from. </a:t>
            </a:r>
            <a:endParaRPr/>
          </a:p>
          <a:p>
            <a:pPr>
              <a:defRPr/>
            </a:pPr>
            <a:r>
              <a:rPr lang="en-GB" sz="1100"/>
              <a:t>This also applies to the Train-The-Trainer training (TTT).</a:t>
            </a:r>
            <a:endParaRPr/>
          </a:p>
        </p:txBody>
      </p:sp>
      <p:sp>
        <p:nvSpPr>
          <p:cNvPr id="15" name="Tekstvak 14" hidden="0"/>
          <p:cNvSpPr>
            <a:spLocks noAdjustHandles="0" noChangeArrowheads="0"/>
          </p:cNvSpPr>
          <p:nvPr isPhoto="0" userDrawn="0"/>
        </p:nvSpPr>
        <p:spPr bwMode="auto">
          <a:xfrm>
            <a:off x="4538003" y="1985258"/>
            <a:ext cx="3599103" cy="877163"/>
          </a:xfrm>
          <a:prstGeom prst="rect">
            <a:avLst/>
          </a:prstGeom>
          <a:noFill/>
        </p:spPr>
        <p:txBody>
          <a:bodyPr wrap="square" rtlCol="0">
            <a:spAutoFit/>
          </a:bodyPr>
          <a:lstStyle/>
          <a:p>
            <a:pPr>
              <a:defRPr/>
            </a:pPr>
            <a:r>
              <a:rPr lang="en-GB"/>
              <a:t>Practice what you preach</a:t>
            </a:r>
            <a:endParaRPr/>
          </a:p>
          <a:p>
            <a:pPr>
              <a:defRPr/>
            </a:pPr>
            <a:r>
              <a:rPr lang="en-GB" sz="1100"/>
              <a:t>What we expect our trainees to do in their innovation groups, we should apply ourself as well. The TTT is full of opportunities to increase awareness on how we do things.</a:t>
            </a:r>
            <a:endParaRPr/>
          </a:p>
        </p:txBody>
      </p:sp>
      <p:sp>
        <p:nvSpPr>
          <p:cNvPr id="16" name="Tekstvak 15" hidden="0"/>
          <p:cNvSpPr>
            <a:spLocks noAdjustHandles="0" noChangeArrowheads="0"/>
          </p:cNvSpPr>
          <p:nvPr isPhoto="0" userDrawn="0"/>
        </p:nvSpPr>
        <p:spPr bwMode="auto">
          <a:xfrm>
            <a:off x="4538002" y="3296947"/>
            <a:ext cx="3599105" cy="877163"/>
          </a:xfrm>
          <a:prstGeom prst="rect">
            <a:avLst/>
          </a:prstGeom>
          <a:noFill/>
        </p:spPr>
        <p:txBody>
          <a:bodyPr wrap="square" rtlCol="0">
            <a:spAutoFit/>
          </a:bodyPr>
          <a:lstStyle/>
          <a:p>
            <a:pPr>
              <a:defRPr/>
            </a:pPr>
            <a:r>
              <a:rPr lang="en-GB"/>
              <a:t>Everything is material to learn from</a:t>
            </a:r>
            <a:endParaRPr/>
          </a:p>
          <a:p>
            <a:pPr>
              <a:defRPr/>
            </a:pPr>
            <a:r>
              <a:rPr lang="en-GB" sz="1100"/>
              <a:t>The interaction processes we talk about also occur within the training group. The strongest learning experiences are those you experience yourself.</a:t>
            </a:r>
            <a:endParaRPr/>
          </a:p>
        </p:txBody>
      </p:sp>
      <p:sp>
        <p:nvSpPr>
          <p:cNvPr id="17" name="Tekstvak 16" hidden="0"/>
          <p:cNvSpPr>
            <a:spLocks noAdjustHandles="0" noChangeArrowheads="0"/>
          </p:cNvSpPr>
          <p:nvPr isPhoto="0" userDrawn="0"/>
        </p:nvSpPr>
        <p:spPr bwMode="auto">
          <a:xfrm>
            <a:off x="4538002" y="4661513"/>
            <a:ext cx="3599105" cy="877163"/>
          </a:xfrm>
          <a:prstGeom prst="rect">
            <a:avLst/>
          </a:prstGeom>
          <a:noFill/>
        </p:spPr>
        <p:txBody>
          <a:bodyPr wrap="square" rtlCol="0">
            <a:spAutoFit/>
          </a:bodyPr>
          <a:lstStyle/>
          <a:p>
            <a:pPr>
              <a:defRPr/>
            </a:pPr>
            <a:r>
              <a:rPr lang="en-GB"/>
              <a:t>Real life cases</a:t>
            </a:r>
            <a:endParaRPr/>
          </a:p>
          <a:p>
            <a:pPr>
              <a:defRPr/>
            </a:pPr>
            <a:r>
              <a:rPr lang="en-GB" sz="1100"/>
              <a:t>As much as possible, real-life cases will be used for analysis. Please share interesting cases you hear about from your trainees. </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8" hidden="0"/>
          <p:cNvGrpSpPr/>
          <p:nvPr isPhoto="0" userDrawn="0"/>
        </p:nvGrpSpPr>
        <p:grpSpPr bwMode="auto">
          <a:xfrm>
            <a:off x="-53387" y="0"/>
            <a:ext cx="11900395" cy="6858000"/>
            <a:chOff x="-53387" y="0"/>
            <a:chExt cx="11900395" cy="6858000"/>
          </a:xfrm>
        </p:grpSpPr>
        <p:sp>
          <p:nvSpPr>
            <p:cNvPr id="5" name="Rechthoek: afgeronde hoeken 2" hidden="0"/>
            <p:cNvSpPr/>
            <p:nvPr isPhoto="0" userDrawn="0"/>
          </p:nvSpPr>
          <p:spPr bwMode="auto">
            <a:xfrm>
              <a:off x="4421606" y="1448503"/>
              <a:ext cx="2899610" cy="2134965"/>
            </a:xfrm>
            <a:prstGeom prst="roundRect">
              <a:avLst>
                <a:gd name="adj" fmla="val 16667"/>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6" name="Rechthoek 9" hidden="0"/>
            <p:cNvSpPr/>
            <p:nvPr isPhoto="0" userDrawn="0"/>
          </p:nvSpPr>
          <p:spPr bwMode="auto">
            <a:xfrm>
              <a:off x="-53387" y="0"/>
              <a:ext cx="4108281"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7"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8"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0" name="Tekstvak 22" hidden="0"/>
            <p:cNvSpPr>
              <a:spLocks noAdjustHandles="0" noChangeArrowheads="0"/>
            </p:cNvSpPr>
            <p:nvPr isPhoto="0" userDrawn="0"/>
          </p:nvSpPr>
          <p:spPr bwMode="auto">
            <a:xfrm>
              <a:off x="255900" y="1537837"/>
              <a:ext cx="1821204" cy="369332"/>
            </a:xfrm>
            <a:prstGeom prst="rect">
              <a:avLst/>
            </a:prstGeom>
            <a:noFill/>
          </p:spPr>
          <p:txBody>
            <a:bodyPr wrap="none" rtlCol="0">
              <a:spAutoFit/>
            </a:bodyPr>
            <a:lstStyle/>
            <a:p>
              <a:pPr>
                <a:defRPr/>
              </a:pPr>
              <a:r>
                <a:rPr lang="en-GB">
                  <a:solidFill>
                    <a:srgbClr val="C00000"/>
                  </a:solidFill>
                </a:rPr>
                <a:t>Training Contents</a:t>
              </a:r>
              <a:endParaRPr/>
            </a:p>
          </p:txBody>
        </p:sp>
        <p:sp>
          <p:nvSpPr>
            <p:cNvPr id="11" name="Tekstvak 23" hidden="0"/>
            <p:cNvSpPr>
              <a:spLocks noAdjustHandles="0" noChangeArrowheads="0"/>
            </p:cNvSpPr>
            <p:nvPr isPhoto="0" userDrawn="0"/>
          </p:nvSpPr>
          <p:spPr bwMode="auto">
            <a:xfrm>
              <a:off x="4534240" y="1529646"/>
              <a:ext cx="2720803" cy="1723549"/>
            </a:xfrm>
            <a:prstGeom prst="rect">
              <a:avLst/>
            </a:prstGeom>
            <a:noFill/>
          </p:spPr>
          <p:txBody>
            <a:bodyPr wrap="square" rtlCol="0">
              <a:spAutoFit/>
            </a:bodyPr>
            <a:lstStyle/>
            <a:p>
              <a:pPr>
                <a:defRPr/>
              </a:pPr>
              <a:r>
                <a:rPr lang="en-GB"/>
                <a:t>Mindset</a:t>
              </a:r>
              <a:endParaRPr/>
            </a:p>
            <a:p>
              <a:pPr marL="171450" indent="-171450">
                <a:buFont typeface="Arial"/>
                <a:buChar char="•"/>
                <a:defRPr/>
              </a:pPr>
              <a:r>
                <a:rPr lang="en-GB" sz="1100"/>
                <a:t>Trust in the capacities of participants</a:t>
              </a:r>
              <a:endParaRPr/>
            </a:p>
            <a:p>
              <a:pPr marL="171450" indent="-171450">
                <a:buFont typeface="Arial"/>
                <a:buChar char="•"/>
                <a:defRPr/>
              </a:pPr>
              <a:r>
                <a:rPr lang="en-GB" sz="1100"/>
                <a:t>Their experience is valuable</a:t>
              </a:r>
              <a:endParaRPr/>
            </a:p>
            <a:p>
              <a:pPr marL="171450" indent="-171450">
                <a:buFont typeface="Arial"/>
                <a:buChar char="•"/>
                <a:defRPr/>
              </a:pPr>
              <a:r>
                <a:rPr lang="en-GB" sz="1100"/>
                <a:t>All opinions matter</a:t>
              </a:r>
              <a:endParaRPr/>
            </a:p>
            <a:p>
              <a:pPr marL="171450" indent="-171450">
                <a:buFont typeface="Arial"/>
                <a:buChar char="•"/>
                <a:defRPr/>
              </a:pPr>
              <a:r>
                <a:rPr lang="en-GB" sz="1100"/>
                <a:t>Curiosity instead of judgements</a:t>
              </a:r>
              <a:endParaRPr/>
            </a:p>
            <a:p>
              <a:pPr marL="171450" indent="-171450">
                <a:buFont typeface="Arial"/>
                <a:buChar char="•"/>
                <a:defRPr/>
              </a:pPr>
              <a:r>
                <a:rPr lang="en-GB" sz="1100"/>
                <a:t>The Best Way is unknown</a:t>
              </a:r>
              <a:endParaRPr/>
            </a:p>
            <a:p>
              <a:pPr marL="171450" indent="-171450">
                <a:buFont typeface="Arial"/>
                <a:buChar char="•"/>
                <a:defRPr/>
              </a:pPr>
              <a:r>
                <a:rPr lang="en-GB" sz="1100"/>
                <a:t>“Yes and..”, instead of “Yes but…”</a:t>
              </a:r>
              <a:endParaRPr/>
            </a:p>
            <a:p>
              <a:pPr marL="171450" indent="-171450">
                <a:buFont typeface="Arial"/>
                <a:buChar char="•"/>
                <a:defRPr/>
              </a:pPr>
              <a:r>
                <a:rPr lang="en-GB" sz="1100"/>
                <a:t>Many colours instead of black and white</a:t>
              </a:r>
              <a:endParaRPr/>
            </a:p>
            <a:p>
              <a:pPr marL="171450" indent="-171450">
                <a:buFont typeface="Arial"/>
                <a:buChar char="•"/>
                <a:defRPr/>
              </a:pPr>
              <a:endParaRPr lang="en-GB" sz="1100" i="1"/>
            </a:p>
          </p:txBody>
        </p:sp>
        <p:sp>
          <p:nvSpPr>
            <p:cNvPr id="12" name="Tekstvak 13" hidden="0"/>
            <p:cNvSpPr>
              <a:spLocks noAdjustHandles="0" noChangeArrowheads="0"/>
            </p:cNvSpPr>
            <p:nvPr isPhoto="0" userDrawn="0"/>
          </p:nvSpPr>
          <p:spPr bwMode="auto">
            <a:xfrm>
              <a:off x="255900" y="1931483"/>
              <a:ext cx="3205684" cy="2123658"/>
            </a:xfrm>
            <a:prstGeom prst="rect">
              <a:avLst/>
            </a:prstGeom>
            <a:noFill/>
          </p:spPr>
          <p:txBody>
            <a:bodyPr wrap="square" rtlCol="0">
              <a:spAutoFit/>
            </a:bodyPr>
            <a:lstStyle/>
            <a:p>
              <a:pPr>
                <a:defRPr/>
              </a:pPr>
              <a:r>
                <a:rPr lang="en-GB" sz="1100" b="1">
                  <a:solidFill>
                    <a:srgbClr val="C00000"/>
                  </a:solidFill>
                </a:rPr>
                <a:t>What are i2connect trainings about?</a:t>
              </a:r>
              <a:endParaRPr/>
            </a:p>
            <a:p>
              <a:pPr>
                <a:defRPr/>
              </a:pPr>
              <a:r>
                <a:rPr lang="en-GB" sz="1100"/>
                <a:t>The training aims at fuelling competences for guiding interactive innovation processes. The most effective way to learn is to experience and to reflect on what is happening: learning by doing. </a:t>
              </a:r>
              <a:endParaRPr/>
            </a:p>
            <a:p>
              <a:pPr>
                <a:defRPr/>
              </a:pPr>
              <a:endParaRPr lang="en-GB" sz="1100"/>
            </a:p>
            <a:p>
              <a:pPr>
                <a:defRPr/>
              </a:pPr>
              <a:r>
                <a:rPr lang="en-GB" sz="1100"/>
                <a:t>It is useful to distinguish different aspects to be addressed: </a:t>
              </a:r>
              <a:endParaRPr/>
            </a:p>
            <a:p>
              <a:pPr marL="171450" indent="-171450">
                <a:buFont typeface="Arial"/>
                <a:buChar char="•"/>
                <a:defRPr/>
              </a:pPr>
              <a:r>
                <a:rPr lang="en-GB" sz="1100">
                  <a:solidFill>
                    <a:srgbClr val="C00000"/>
                  </a:solidFill>
                </a:rPr>
                <a:t>mindset</a:t>
              </a:r>
              <a:endParaRPr lang="en-GB" sz="1100"/>
            </a:p>
            <a:p>
              <a:pPr marL="171450" indent="-171450">
                <a:buFont typeface="Arial"/>
                <a:buChar char="•"/>
                <a:defRPr/>
              </a:pPr>
              <a:r>
                <a:rPr lang="en-GB" sz="1100">
                  <a:solidFill>
                    <a:srgbClr val="C00000"/>
                  </a:solidFill>
                </a:rPr>
                <a:t>posture</a:t>
              </a:r>
              <a:endParaRPr lang="en-GB" sz="1100"/>
            </a:p>
            <a:p>
              <a:pPr marL="171450" indent="-171450">
                <a:buFont typeface="Arial"/>
                <a:buChar char="•"/>
                <a:defRPr/>
              </a:pPr>
              <a:r>
                <a:rPr lang="en-GB" sz="1100">
                  <a:solidFill>
                    <a:srgbClr val="C00000"/>
                  </a:solidFill>
                </a:rPr>
                <a:t>diagnostic tools</a:t>
              </a:r>
              <a:endParaRPr lang="en-GB" sz="1100"/>
            </a:p>
            <a:p>
              <a:pPr marL="171450" indent="-171450">
                <a:buFont typeface="Arial"/>
                <a:buChar char="•"/>
                <a:defRPr/>
              </a:pPr>
              <a:r>
                <a:rPr lang="en-GB" sz="1100">
                  <a:solidFill>
                    <a:srgbClr val="C00000"/>
                  </a:solidFill>
                </a:rPr>
                <a:t>participatory tools</a:t>
              </a:r>
              <a:endParaRPr lang="en-GB" sz="1100"/>
            </a:p>
          </p:txBody>
        </p:sp>
        <p:sp>
          <p:nvSpPr>
            <p:cNvPr id="13" name="Rechthoek: afgeronde hoeken 15" hidden="0"/>
            <p:cNvSpPr/>
            <p:nvPr isPhoto="0" userDrawn="0"/>
          </p:nvSpPr>
          <p:spPr bwMode="auto">
            <a:xfrm>
              <a:off x="4421606" y="3678270"/>
              <a:ext cx="2899610" cy="2134965"/>
            </a:xfrm>
            <a:prstGeom prst="roundRect">
              <a:avLst>
                <a:gd name="adj" fmla="val 16667"/>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4" name="Tekstvak 16" hidden="0"/>
            <p:cNvSpPr>
              <a:spLocks noAdjustHandles="0" noChangeArrowheads="0"/>
            </p:cNvSpPr>
            <p:nvPr isPhoto="0" userDrawn="0"/>
          </p:nvSpPr>
          <p:spPr bwMode="auto">
            <a:xfrm>
              <a:off x="4534240" y="3759414"/>
              <a:ext cx="2720803" cy="2062103"/>
            </a:xfrm>
            <a:prstGeom prst="rect">
              <a:avLst/>
            </a:prstGeom>
            <a:noFill/>
          </p:spPr>
          <p:txBody>
            <a:bodyPr wrap="square" rtlCol="0">
              <a:spAutoFit/>
            </a:bodyPr>
            <a:lstStyle/>
            <a:p>
              <a:pPr>
                <a:defRPr/>
              </a:pPr>
              <a:r>
                <a:rPr lang="en-GB"/>
                <a:t>Posture</a:t>
              </a:r>
              <a:endParaRPr/>
            </a:p>
            <a:p>
              <a:pPr marL="171450" indent="-171450">
                <a:buFont typeface="Arial"/>
                <a:buChar char="•"/>
                <a:defRPr/>
              </a:pPr>
              <a:r>
                <a:rPr lang="en-GB" sz="1100"/>
                <a:t>Be aware of 3 dimensions that always play a role in group dynamics: </a:t>
              </a:r>
              <a:r>
                <a:rPr lang="en-GB" sz="1100">
                  <a:solidFill>
                    <a:srgbClr val="C00000"/>
                  </a:solidFill>
                </a:rPr>
                <a:t>Action</a:t>
              </a:r>
              <a:r>
                <a:rPr lang="en-GB" sz="1100"/>
                <a:t>, </a:t>
              </a:r>
              <a:r>
                <a:rPr lang="en-GB" sz="1100">
                  <a:solidFill>
                    <a:srgbClr val="C00000"/>
                  </a:solidFill>
                </a:rPr>
                <a:t>process</a:t>
              </a:r>
              <a:r>
                <a:rPr lang="en-GB" sz="1100"/>
                <a:t> and </a:t>
              </a:r>
              <a:r>
                <a:rPr lang="en-GB" sz="1100">
                  <a:solidFill>
                    <a:srgbClr val="C00000"/>
                  </a:solidFill>
                </a:rPr>
                <a:t>relation</a:t>
              </a:r>
              <a:r>
                <a:rPr lang="en-GB" sz="1100"/>
                <a:t>.</a:t>
              </a:r>
              <a:endParaRPr/>
            </a:p>
            <a:p>
              <a:pPr marL="171450" indent="-171450">
                <a:buFont typeface="Arial"/>
                <a:buChar char="•"/>
                <a:defRPr/>
              </a:pPr>
              <a:r>
                <a:rPr lang="en-GB" sz="1100"/>
                <a:t>If something takes energy, there is something to learn. Embrace it.</a:t>
              </a:r>
              <a:endParaRPr/>
            </a:p>
            <a:p>
              <a:pPr marL="171450" indent="-171450">
                <a:buFont typeface="Arial"/>
                <a:buChar char="•"/>
                <a:defRPr/>
              </a:pPr>
              <a:r>
                <a:rPr lang="en-GB" sz="1100"/>
                <a:t>‘What can we make possible together’, instead of ‘I know what is good for you’.</a:t>
              </a:r>
              <a:endParaRPr/>
            </a:p>
            <a:p>
              <a:pPr marL="171450" indent="-171450">
                <a:buFont typeface="Arial"/>
                <a:buChar char="•"/>
                <a:defRPr/>
              </a:pPr>
              <a:r>
                <a:rPr lang="en-GB" sz="1100"/>
                <a:t>Be aware of your favourite role: animator, facilitator, moderator.  </a:t>
              </a:r>
              <a:endParaRPr/>
            </a:p>
            <a:p>
              <a:pPr marL="171450" indent="-171450">
                <a:buFont typeface="Arial"/>
                <a:buChar char="•"/>
                <a:defRPr/>
              </a:pPr>
              <a:endParaRPr lang="en-GB" sz="1100" i="1"/>
            </a:p>
          </p:txBody>
        </p:sp>
        <p:sp>
          <p:nvSpPr>
            <p:cNvPr id="15" name="Rechthoek: afgeronde hoeken 19" hidden="0"/>
            <p:cNvSpPr/>
            <p:nvPr isPhoto="0" userDrawn="0"/>
          </p:nvSpPr>
          <p:spPr bwMode="auto">
            <a:xfrm>
              <a:off x="7433851" y="1448503"/>
              <a:ext cx="2899610" cy="2134965"/>
            </a:xfrm>
            <a:prstGeom prst="roundRect">
              <a:avLst>
                <a:gd name="adj" fmla="val 16667"/>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6" name="Tekstvak 25" hidden="0"/>
            <p:cNvSpPr>
              <a:spLocks noAdjustHandles="0" noChangeArrowheads="0"/>
            </p:cNvSpPr>
            <p:nvPr isPhoto="0" userDrawn="0"/>
          </p:nvSpPr>
          <p:spPr bwMode="auto">
            <a:xfrm>
              <a:off x="7546485" y="1529646"/>
              <a:ext cx="2720803" cy="1723549"/>
            </a:xfrm>
            <a:prstGeom prst="rect">
              <a:avLst/>
            </a:prstGeom>
            <a:noFill/>
          </p:spPr>
          <p:txBody>
            <a:bodyPr wrap="square" rtlCol="0">
              <a:spAutoFit/>
            </a:bodyPr>
            <a:lstStyle/>
            <a:p>
              <a:pPr>
                <a:defRPr/>
              </a:pPr>
              <a:r>
                <a:rPr lang="en-GB"/>
                <a:t>Diagnostic Tools</a:t>
              </a:r>
              <a:endParaRPr/>
            </a:p>
            <a:p>
              <a:pPr marL="171450" indent="-171450">
                <a:buFont typeface="Arial"/>
                <a:buChar char="•"/>
                <a:defRPr/>
              </a:pPr>
              <a:r>
                <a:rPr lang="en-GB" sz="1100"/>
                <a:t>Warm and Cold Communication</a:t>
              </a:r>
              <a:endParaRPr/>
            </a:p>
            <a:p>
              <a:pPr marL="171450" indent="-171450">
                <a:buFont typeface="Arial"/>
                <a:buChar char="•"/>
                <a:defRPr/>
              </a:pPr>
              <a:r>
                <a:rPr lang="en-GB" sz="1100"/>
                <a:t>Spiral of Innovations (Initiatives)</a:t>
              </a:r>
              <a:endParaRPr/>
            </a:p>
            <a:p>
              <a:pPr marL="171450" indent="-171450">
                <a:buFont typeface="Arial"/>
                <a:buChar char="•"/>
                <a:defRPr/>
              </a:pPr>
              <a:r>
                <a:rPr lang="en-GB" sz="1100"/>
                <a:t>Network Analysis</a:t>
              </a:r>
              <a:endParaRPr/>
            </a:p>
            <a:p>
              <a:pPr marL="171450" indent="-171450">
                <a:buFont typeface="Arial"/>
                <a:buChar char="•"/>
                <a:defRPr/>
              </a:pPr>
              <a:r>
                <a:rPr lang="en-GB" sz="1100"/>
                <a:t>Eco-Analysis</a:t>
              </a:r>
              <a:endParaRPr/>
            </a:p>
            <a:p>
              <a:pPr marL="171450" indent="-171450">
                <a:buFont typeface="Arial"/>
                <a:buChar char="•"/>
                <a:defRPr/>
              </a:pPr>
              <a:r>
                <a:rPr lang="en-GB" sz="1100"/>
                <a:t>Circle of Coherence</a:t>
              </a:r>
              <a:endParaRPr/>
            </a:p>
            <a:p>
              <a:pPr marL="171450" indent="-171450">
                <a:buFont typeface="Arial"/>
                <a:buChar char="•"/>
                <a:defRPr/>
              </a:pPr>
              <a:r>
                <a:rPr lang="en-GB" sz="1100"/>
                <a:t>Triangle of Co-Creation</a:t>
              </a:r>
              <a:endParaRPr/>
            </a:p>
            <a:p>
              <a:pPr marL="171450" indent="-171450">
                <a:buFont typeface="Arial"/>
                <a:buChar char="•"/>
                <a:defRPr/>
              </a:pPr>
              <a:r>
                <a:rPr lang="en-GB" sz="1100"/>
                <a:t>Contract Triangle</a:t>
              </a:r>
              <a:endParaRPr/>
            </a:p>
            <a:p>
              <a:pPr marL="171450" indent="-171450">
                <a:buFont typeface="Arial"/>
                <a:buChar char="•"/>
                <a:defRPr/>
              </a:pPr>
              <a:endParaRPr lang="en-GB" sz="1100" i="1"/>
            </a:p>
          </p:txBody>
        </p:sp>
        <p:sp>
          <p:nvSpPr>
            <p:cNvPr id="17" name="Rechthoek: afgeronde hoeken 26" hidden="0"/>
            <p:cNvSpPr/>
            <p:nvPr isPhoto="0" userDrawn="0"/>
          </p:nvSpPr>
          <p:spPr bwMode="auto">
            <a:xfrm>
              <a:off x="7433851" y="3663972"/>
              <a:ext cx="2899610" cy="2134965"/>
            </a:xfrm>
            <a:prstGeom prst="roundRect">
              <a:avLst>
                <a:gd name="adj" fmla="val 16667"/>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8" name="Tekstvak 27" hidden="0"/>
            <p:cNvSpPr>
              <a:spLocks noAdjustHandles="0" noChangeArrowheads="0"/>
            </p:cNvSpPr>
            <p:nvPr isPhoto="0" userDrawn="0"/>
          </p:nvSpPr>
          <p:spPr bwMode="auto">
            <a:xfrm>
              <a:off x="7546485" y="3745116"/>
              <a:ext cx="2720803" cy="2231380"/>
            </a:xfrm>
            <a:prstGeom prst="rect">
              <a:avLst/>
            </a:prstGeom>
            <a:noFill/>
          </p:spPr>
          <p:txBody>
            <a:bodyPr wrap="square" rtlCol="0">
              <a:spAutoFit/>
            </a:bodyPr>
            <a:lstStyle/>
            <a:p>
              <a:pPr>
                <a:defRPr/>
              </a:pPr>
              <a:r>
                <a:rPr lang="en-GB"/>
                <a:t>Participatory Tools</a:t>
              </a:r>
              <a:endParaRPr/>
            </a:p>
            <a:p>
              <a:pPr marL="171450" indent="-171450">
                <a:buFont typeface="Arial"/>
                <a:buChar char="•"/>
                <a:defRPr/>
              </a:pPr>
              <a:r>
                <a:rPr lang="en-GB" sz="1100"/>
                <a:t>Energisers</a:t>
              </a:r>
              <a:endParaRPr/>
            </a:p>
            <a:p>
              <a:pPr marL="171450" indent="-171450">
                <a:buFont typeface="Arial"/>
                <a:buChar char="•"/>
                <a:defRPr/>
              </a:pPr>
              <a:r>
                <a:rPr lang="en-GB" sz="1100"/>
                <a:t>Fishbowl</a:t>
              </a:r>
              <a:endParaRPr/>
            </a:p>
            <a:p>
              <a:pPr marL="171450" indent="-171450">
                <a:buFont typeface="Arial"/>
                <a:buChar char="•"/>
                <a:defRPr/>
              </a:pPr>
              <a:r>
                <a:rPr lang="en-GB" sz="1100"/>
                <a:t>World Café</a:t>
              </a:r>
              <a:endParaRPr/>
            </a:p>
            <a:p>
              <a:pPr marL="171450" indent="-171450">
                <a:buFont typeface="Arial"/>
                <a:buChar char="•"/>
                <a:defRPr/>
              </a:pPr>
              <a:r>
                <a:rPr lang="en-GB" sz="1100"/>
                <a:t>Process design</a:t>
              </a:r>
              <a:endParaRPr/>
            </a:p>
            <a:p>
              <a:pPr marL="171450" indent="-171450">
                <a:buFont typeface="Arial"/>
                <a:buChar char="•"/>
                <a:defRPr/>
              </a:pPr>
              <a:r>
                <a:rPr lang="en-GB" sz="1100"/>
                <a:t>Peer-to-Peer Consultation</a:t>
              </a:r>
              <a:endParaRPr/>
            </a:p>
            <a:p>
              <a:pPr marL="171450" indent="-171450">
                <a:buFont typeface="Arial"/>
                <a:buChar char="•"/>
                <a:defRPr/>
              </a:pPr>
              <a:r>
                <a:rPr lang="en-GB" sz="1100"/>
                <a:t>Xx</a:t>
              </a:r>
              <a:endParaRPr lang="en-GB" sz="1100"/>
            </a:p>
            <a:p>
              <a:pPr marL="171450" indent="-171450">
                <a:buFont typeface="Arial"/>
                <a:buChar char="•"/>
                <a:defRPr/>
              </a:pPr>
              <a:r>
                <a:rPr lang="en-GB" sz="1100"/>
                <a:t>Xx</a:t>
              </a:r>
              <a:endParaRPr lang="en-GB" sz="1100"/>
            </a:p>
            <a:p>
              <a:pPr marL="171450" indent="-171450">
                <a:buFont typeface="Arial"/>
                <a:buChar char="•"/>
                <a:defRPr/>
              </a:pPr>
              <a:endParaRPr lang="en-GB" sz="1100"/>
            </a:p>
            <a:p>
              <a:pPr marL="171450" indent="-171450">
                <a:buFont typeface="Arial"/>
                <a:buChar char="•"/>
                <a:defRPr/>
              </a:pPr>
              <a:endParaRPr lang="en-GB" sz="1100"/>
            </a:p>
            <a:p>
              <a:pPr marL="171450" indent="-171450">
                <a:buFont typeface="Arial"/>
                <a:buChar char="•"/>
                <a:defRPr/>
              </a:pPr>
              <a:endParaRPr lang="en-GB" sz="1100"/>
            </a:p>
            <a:p>
              <a:pPr marL="171450" indent="-171450">
                <a:buFont typeface="Arial"/>
                <a:buChar char="•"/>
                <a:defRPr/>
              </a:pPr>
              <a:endParaRPr lang="en-GB" sz="1100" i="1"/>
            </a:p>
          </p:txBody>
        </p:sp>
        <p:sp>
          <p:nvSpPr>
            <p:cNvPr id="19" name="Ovaal 3" hidden="0"/>
            <p:cNvSpPr/>
            <p:nvPr isPhoto="0" userDrawn="0"/>
          </p:nvSpPr>
          <p:spPr bwMode="auto">
            <a:xfrm>
              <a:off x="1894973" y="4114411"/>
              <a:ext cx="1888958" cy="1888958"/>
            </a:xfrm>
            <a:prstGeom prst="ellipse">
              <a:avLst/>
            </a:prstGeom>
            <a:solidFill>
              <a:schemeClr val="accent6">
                <a:lumMod val="20000"/>
                <a:lumOff val="80000"/>
              </a:schemeClr>
            </a:solidFill>
            <a:ln>
              <a:solidFill>
                <a:srgbClr val="83BA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0" name="Tekstvak 4" hidden="0"/>
            <p:cNvSpPr>
              <a:spLocks noAdjustHandles="0" noChangeArrowheads="0"/>
            </p:cNvSpPr>
            <p:nvPr isPhoto="0" userDrawn="0"/>
          </p:nvSpPr>
          <p:spPr bwMode="auto">
            <a:xfrm>
              <a:off x="2390708" y="4138242"/>
              <a:ext cx="904799" cy="369332"/>
            </a:xfrm>
            <a:prstGeom prst="rect">
              <a:avLst/>
            </a:prstGeom>
            <a:noFill/>
          </p:spPr>
          <p:txBody>
            <a:bodyPr wrap="none" rtlCol="0">
              <a:spAutoFit/>
            </a:bodyPr>
            <a:lstStyle/>
            <a:p>
              <a:pPr>
                <a:defRPr/>
              </a:pPr>
              <a:r>
                <a:rPr lang="en-GB" b="1">
                  <a:solidFill>
                    <a:srgbClr val="00B050"/>
                  </a:solidFill>
                </a:rPr>
                <a:t>Process</a:t>
              </a:r>
              <a:endParaRPr/>
            </a:p>
          </p:txBody>
        </p:sp>
        <p:sp>
          <p:nvSpPr>
            <p:cNvPr id="21" name="Tekstvak 28" hidden="0"/>
            <p:cNvSpPr>
              <a:spLocks noAdjustHandles="0" noChangeArrowheads="0"/>
            </p:cNvSpPr>
            <p:nvPr isPhoto="0" userDrawn="0"/>
          </p:nvSpPr>
          <p:spPr bwMode="auto">
            <a:xfrm>
              <a:off x="1720631" y="5300703"/>
              <a:ext cx="803425" cy="369332"/>
            </a:xfrm>
            <a:prstGeom prst="rect">
              <a:avLst/>
            </a:prstGeom>
            <a:noFill/>
          </p:spPr>
          <p:txBody>
            <a:bodyPr wrap="none" rtlCol="0">
              <a:spAutoFit/>
            </a:bodyPr>
            <a:lstStyle/>
            <a:p>
              <a:pPr>
                <a:defRPr/>
              </a:pPr>
              <a:r>
                <a:rPr lang="en-GB" b="1">
                  <a:solidFill>
                    <a:srgbClr val="0000FF"/>
                  </a:solidFill>
                </a:rPr>
                <a:t>Action</a:t>
              </a:r>
              <a:endParaRPr/>
            </a:p>
          </p:txBody>
        </p:sp>
        <p:sp>
          <p:nvSpPr>
            <p:cNvPr id="22" name="Tekstvak 29" hidden="0"/>
            <p:cNvSpPr>
              <a:spLocks noAdjustHandles="0" noChangeArrowheads="0"/>
            </p:cNvSpPr>
            <p:nvPr isPhoto="0" userDrawn="0"/>
          </p:nvSpPr>
          <p:spPr bwMode="auto">
            <a:xfrm>
              <a:off x="3077304" y="5325521"/>
              <a:ext cx="977447" cy="369332"/>
            </a:xfrm>
            <a:prstGeom prst="rect">
              <a:avLst/>
            </a:prstGeom>
            <a:noFill/>
          </p:spPr>
          <p:txBody>
            <a:bodyPr wrap="none" rtlCol="0">
              <a:spAutoFit/>
            </a:bodyPr>
            <a:lstStyle/>
            <a:p>
              <a:pPr>
                <a:defRPr/>
              </a:pPr>
              <a:r>
                <a:rPr lang="en-GB" b="1">
                  <a:solidFill>
                    <a:srgbClr val="C00000"/>
                  </a:solidFill>
                </a:rPr>
                <a:t>Relation</a:t>
              </a:r>
              <a:endParaRPr/>
            </a:p>
          </p:txBody>
        </p:sp>
        <p:sp>
          <p:nvSpPr>
            <p:cNvPr id="23" name="Gelijkbenige driehoek 5" hidden="0"/>
            <p:cNvSpPr/>
            <p:nvPr isPhoto="0" userDrawn="0"/>
          </p:nvSpPr>
          <p:spPr bwMode="auto">
            <a:xfrm>
              <a:off x="2217355" y="4489983"/>
              <a:ext cx="1272908" cy="896354"/>
            </a:xfrm>
            <a:prstGeom prst="triangle">
              <a:avLst>
                <a:gd name="adj" fmla="val 50000"/>
              </a:avLst>
            </a:prstGeom>
            <a:solidFill>
              <a:schemeClr val="accent6">
                <a:lumMod val="20000"/>
                <a:lumOff val="80000"/>
              </a:schemeClr>
            </a:solidFill>
            <a:ln>
              <a:solidFill>
                <a:srgbClr val="83BA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4" name="Pijl: omlaag 7" hidden="0"/>
            <p:cNvSpPr/>
            <p:nvPr isPhoto="0" userDrawn="0"/>
          </p:nvSpPr>
          <p:spPr bwMode="auto">
            <a:xfrm rot="4346515">
              <a:off x="3909158" y="4141501"/>
              <a:ext cx="239527" cy="929760"/>
            </a:xfrm>
            <a:prstGeom prst="downArrow">
              <a:avLst>
                <a:gd name="adj1" fmla="val 50000"/>
                <a:gd name="adj2" fmla="val 50000"/>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p>
          </p:txBody>
        </p:sp>
        <p:sp>
          <p:nvSpPr>
            <p:cNvPr id="25" name="Tekstvak 30" hidden="0"/>
            <p:cNvSpPr>
              <a:spLocks noAdjustHandles="0" noChangeArrowheads="0"/>
            </p:cNvSpPr>
            <p:nvPr isPhoto="0" userDrawn="0"/>
          </p:nvSpPr>
          <p:spPr bwMode="auto">
            <a:xfrm>
              <a:off x="7546485" y="5878007"/>
              <a:ext cx="2674342" cy="430887"/>
            </a:xfrm>
            <a:prstGeom prst="rect">
              <a:avLst/>
            </a:prstGeom>
            <a:noFill/>
          </p:spPr>
          <p:txBody>
            <a:bodyPr wrap="square" rtlCol="0">
              <a:spAutoFit/>
            </a:bodyPr>
            <a:lstStyle/>
            <a:p>
              <a:pPr>
                <a:defRPr/>
              </a:pPr>
              <a:r>
                <a:rPr lang="en-GB" sz="1100"/>
                <a:t>Participatory tools </a:t>
              </a:r>
              <a:r>
                <a:rPr lang="en-GB" sz="1100" i="1"/>
                <a:t>help to stimulate active involvement in trainings and meetings.</a:t>
              </a:r>
              <a:endParaRPr/>
            </a:p>
          </p:txBody>
        </p:sp>
        <p:sp>
          <p:nvSpPr>
            <p:cNvPr id="26" name="Tekstvak 31" hidden="0"/>
            <p:cNvSpPr>
              <a:spLocks noAdjustHandles="0" noChangeArrowheads="0"/>
            </p:cNvSpPr>
            <p:nvPr isPhoto="0" userDrawn="0"/>
          </p:nvSpPr>
          <p:spPr bwMode="auto">
            <a:xfrm>
              <a:off x="7546485" y="526127"/>
              <a:ext cx="2674342" cy="769441"/>
            </a:xfrm>
            <a:prstGeom prst="rect">
              <a:avLst/>
            </a:prstGeom>
            <a:noFill/>
          </p:spPr>
          <p:txBody>
            <a:bodyPr wrap="square" rtlCol="0">
              <a:spAutoFit/>
            </a:bodyPr>
            <a:lstStyle/>
            <a:p>
              <a:pPr>
                <a:defRPr/>
              </a:pPr>
              <a:r>
                <a:rPr lang="en-GB" sz="1100"/>
                <a:t>Diagnostic tools have been designed to reflect on ongoing interactive processes: </a:t>
              </a:r>
              <a:r>
                <a:rPr lang="en-GB" sz="1100" i="1"/>
                <a:t>“Where are we now?”</a:t>
              </a:r>
              <a:endParaRPr/>
            </a:p>
            <a:p>
              <a:pPr>
                <a:defRPr/>
              </a:pPr>
              <a:r>
                <a:rPr lang="en-GB" sz="1100" i="1"/>
                <a:t>“And what could be my next step?”</a:t>
              </a:r>
              <a:endParaRPr/>
            </a:p>
          </p:txBody>
        </p:sp>
        <p:sp>
          <p:nvSpPr>
            <p:cNvPr id="27" name="Tekstvak 32" hidden="0"/>
            <p:cNvSpPr>
              <a:spLocks noAdjustHandles="0" noChangeArrowheads="0"/>
            </p:cNvSpPr>
            <p:nvPr isPhoto="0" userDrawn="0"/>
          </p:nvSpPr>
          <p:spPr bwMode="auto">
            <a:xfrm>
              <a:off x="10333462" y="4138242"/>
              <a:ext cx="1513546" cy="1107996"/>
            </a:xfrm>
            <a:prstGeom prst="rect">
              <a:avLst/>
            </a:prstGeom>
            <a:noFill/>
          </p:spPr>
          <p:txBody>
            <a:bodyPr wrap="square" rtlCol="0">
              <a:spAutoFit/>
            </a:bodyPr>
            <a:lstStyle/>
            <a:p>
              <a:pPr>
                <a:defRPr/>
              </a:pPr>
              <a:r>
                <a:rPr lang="en-GB" sz="1100"/>
                <a:t>Support co-creative processes</a:t>
              </a:r>
              <a:endParaRPr/>
            </a:p>
            <a:p>
              <a:pPr>
                <a:defRPr/>
              </a:pPr>
              <a:r>
                <a:rPr lang="en-GB" sz="1100" i="1"/>
                <a:t>Mobilise brain and heart involvement </a:t>
              </a:r>
              <a:endParaRPr/>
            </a:p>
            <a:p>
              <a:pPr>
                <a:defRPr/>
              </a:pPr>
              <a:r>
                <a:rPr lang="en-GB" sz="1100" i="1"/>
                <a:t>(emotions, body movement)</a:t>
              </a:r>
              <a:endParaRPr/>
            </a:p>
          </p:txBody>
        </p:sp>
        <p:sp>
          <p:nvSpPr>
            <p:cNvPr id="28" name="Actieknop: Vooruit of Volgende 33" hidden="0">
              <a:hlinkClick r:id="rId4" action="ppaction://hlinksldjump" highlightClick="1"/>
            </p:cNvPr>
            <p:cNvSpPr/>
            <p:nvPr isPhoto="0" userDrawn="0"/>
          </p:nvSpPr>
          <p:spPr bwMode="auto">
            <a:xfrm>
              <a:off x="9769033" y="1599179"/>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9" name="Actieknop: Vooruit of Volgende 34" hidden="0">
              <a:hlinkClick r:id="rId5" action="ppaction://hlinksldjump" highlightClick="1"/>
            </p:cNvPr>
            <p:cNvSpPr/>
            <p:nvPr isPhoto="0" userDrawn="0"/>
          </p:nvSpPr>
          <p:spPr bwMode="auto">
            <a:xfrm>
              <a:off x="9831144" y="4691513"/>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0" name="Tekstvak 35" hidden="0"/>
            <p:cNvSpPr>
              <a:spLocks noAdjustHandles="0" noChangeArrowheads="0"/>
            </p:cNvSpPr>
            <p:nvPr isPhoto="0" userDrawn="0"/>
          </p:nvSpPr>
          <p:spPr bwMode="auto">
            <a:xfrm>
              <a:off x="-53387" y="6545525"/>
              <a:ext cx="2166085" cy="230832"/>
            </a:xfrm>
            <a:prstGeom prst="rect">
              <a:avLst/>
            </a:prstGeom>
            <a:noFill/>
          </p:spPr>
          <p:txBody>
            <a:bodyPr wrap="square" rtlCol="0">
              <a:spAutoFit/>
            </a:bodyPr>
            <a:lstStyle/>
            <a:p>
              <a:pPr>
                <a:defRPr/>
              </a:pPr>
              <a:r>
                <a:rPr lang="en-GB" sz="900" b="1">
                  <a:solidFill>
                    <a:schemeClr val="accent6">
                      <a:lumMod val="50000"/>
                    </a:schemeClr>
                  </a:solidFill>
                </a:rPr>
                <a:t>Courtesy: </a:t>
              </a:r>
              <a:r>
                <a:rPr lang="en-GB" sz="900" b="1">
                  <a:solidFill>
                    <a:schemeClr val="accent6">
                      <a:lumMod val="50000"/>
                    </a:schemeClr>
                  </a:solidFill>
                </a:rPr>
                <a:t>Idèle</a:t>
              </a:r>
              <a:r>
                <a:rPr lang="en-GB" sz="900" b="1">
                  <a:solidFill>
                    <a:schemeClr val="accent6">
                      <a:lumMod val="50000"/>
                    </a:schemeClr>
                  </a:solidFill>
                </a:rPr>
                <a:t>, France: </a:t>
              </a:r>
              <a:r>
                <a:rPr lang="en-GB" sz="900"/>
                <a:t>Christèle </a:t>
              </a:r>
              <a:r>
                <a:rPr lang="en-GB" sz="900"/>
                <a:t>Couzy</a:t>
              </a:r>
              <a:endParaRPr lang="en-GB" sz="900"/>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hoek 8" hidden="0"/>
          <p:cNvSpPr/>
          <p:nvPr isPhoto="0" userDrawn="0"/>
        </p:nvSpPr>
        <p:spPr bwMode="auto">
          <a:xfrm>
            <a:off x="-26492" y="4759"/>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5" name="Afbeelding 3" hidden="0"/>
          <p:cNvPicPr>
            <a:picLocks noChangeAspect="1"/>
          </p:cNvPicPr>
          <p:nvPr isPhoto="0" userDrawn="0"/>
        </p:nvPicPr>
        <p:blipFill>
          <a:blip r:embed="rId2"/>
          <a:stretch/>
        </p:blipFill>
        <p:spPr bwMode="auto">
          <a:xfrm>
            <a:off x="0" y="20698"/>
            <a:ext cx="1849276" cy="493396"/>
          </a:xfrm>
          <a:prstGeom prst="rect">
            <a:avLst/>
          </a:prstGeom>
        </p:spPr>
      </p:pic>
      <p:sp>
        <p:nvSpPr>
          <p:cNvPr id="6" name="Actieknop: Startpagina 4"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7" name="Actieknop: Terug of Vorige 5"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Tekstvak 6" hidden="0"/>
          <p:cNvSpPr>
            <a:spLocks noAdjustHandles="0" noChangeArrowheads="0"/>
          </p:cNvSpPr>
          <p:nvPr isPhoto="0" userDrawn="0"/>
        </p:nvSpPr>
        <p:spPr bwMode="auto">
          <a:xfrm>
            <a:off x="948068" y="719951"/>
            <a:ext cx="1802416" cy="615553"/>
          </a:xfrm>
          <a:prstGeom prst="rect">
            <a:avLst/>
          </a:prstGeom>
          <a:noFill/>
        </p:spPr>
        <p:txBody>
          <a:bodyPr wrap="none" rtlCol="0">
            <a:spAutoFit/>
          </a:bodyPr>
          <a:lstStyle/>
          <a:p>
            <a:pPr>
              <a:defRPr/>
            </a:pPr>
            <a:r>
              <a:rPr lang="en-GB" sz="2400">
                <a:solidFill>
                  <a:schemeClr val="accent6">
                    <a:lumMod val="75000"/>
                  </a:schemeClr>
                </a:solidFill>
              </a:rPr>
              <a:t>What’s new?</a:t>
            </a:r>
            <a:endParaRPr/>
          </a:p>
          <a:p>
            <a:pPr>
              <a:defRPr/>
            </a:pPr>
            <a:r>
              <a:rPr lang="en-GB" sz="1000" i="1">
                <a:solidFill>
                  <a:schemeClr val="accent6">
                    <a:lumMod val="75000"/>
                  </a:schemeClr>
                </a:solidFill>
              </a:rPr>
              <a:t>Changes since previous edition</a:t>
            </a:r>
            <a:endParaRPr/>
          </a:p>
        </p:txBody>
      </p:sp>
      <p:sp>
        <p:nvSpPr>
          <p:cNvPr id="9" name="Tekstvak 7" hidden="0"/>
          <p:cNvSpPr>
            <a:spLocks noAdjustHandles="0" noChangeArrowheads="0"/>
          </p:cNvSpPr>
          <p:nvPr isPhoto="0" userDrawn="0"/>
        </p:nvSpPr>
        <p:spPr bwMode="auto">
          <a:xfrm>
            <a:off x="4191963" y="267396"/>
            <a:ext cx="2461499" cy="5940088"/>
          </a:xfrm>
          <a:prstGeom prst="rect">
            <a:avLst/>
          </a:prstGeom>
          <a:noFill/>
        </p:spPr>
        <p:txBody>
          <a:bodyPr wrap="square" rtlCol="0">
            <a:spAutoFit/>
          </a:bodyPr>
          <a:lstStyle/>
          <a:p>
            <a:pPr>
              <a:defRPr/>
            </a:pPr>
            <a:r>
              <a:rPr lang="en-GB" sz="1000">
                <a:solidFill>
                  <a:srgbClr val="00B050"/>
                </a:solidFill>
              </a:rPr>
              <a:t>7</a:t>
            </a:r>
            <a:r>
              <a:rPr lang="en-GB" sz="1000" baseline="30000">
                <a:solidFill>
                  <a:srgbClr val="00B050"/>
                </a:solidFill>
              </a:rPr>
              <a:t>th</a:t>
            </a:r>
            <a:r>
              <a:rPr lang="en-GB" sz="1000">
                <a:solidFill>
                  <a:srgbClr val="00B050"/>
                </a:solidFill>
              </a:rPr>
              <a:t> edition 23 April 2021</a:t>
            </a:r>
            <a:endParaRPr/>
          </a:p>
          <a:p>
            <a:pPr marL="171450" indent="-171450">
              <a:buFont typeface="Arial"/>
              <a:buChar char="•"/>
              <a:defRPr/>
            </a:pPr>
            <a:r>
              <a:rPr lang="en-GB" sz="1000" i="1"/>
              <a:t>Added</a:t>
            </a:r>
            <a:r>
              <a:rPr lang="en-GB" sz="1000"/>
              <a:t>: What’s new page</a:t>
            </a:r>
            <a:endParaRPr/>
          </a:p>
          <a:p>
            <a:pPr marL="171450" indent="-171450">
              <a:buFont typeface="Arial"/>
              <a:buChar char="•"/>
              <a:defRPr/>
            </a:pPr>
            <a:r>
              <a:rPr lang="en-GB" sz="1000"/>
              <a:t>Table of contents filled</a:t>
            </a:r>
            <a:endParaRPr/>
          </a:p>
          <a:p>
            <a:pPr marL="171450" indent="-171450">
              <a:buFont typeface="Arial"/>
              <a:buChar char="•"/>
              <a:defRPr/>
            </a:pPr>
            <a:r>
              <a:rPr lang="en-GB" sz="1000" i="1"/>
              <a:t>Changed</a:t>
            </a:r>
            <a:r>
              <a:rPr lang="en-GB" sz="1000"/>
              <a:t>: Order of slides</a:t>
            </a:r>
            <a:endParaRPr/>
          </a:p>
          <a:p>
            <a:pPr marL="171450" indent="-171450">
              <a:buFont typeface="Arial"/>
              <a:buChar char="•"/>
              <a:defRPr/>
            </a:pPr>
            <a:r>
              <a:rPr lang="en-GB" sz="1000" i="1"/>
              <a:t>Added</a:t>
            </a:r>
            <a:r>
              <a:rPr lang="en-GB" sz="1000"/>
              <a:t>: AKIS</a:t>
            </a:r>
            <a:endParaRPr/>
          </a:p>
          <a:p>
            <a:pPr marL="171450" indent="-171450">
              <a:buFont typeface="Arial"/>
              <a:buChar char="•"/>
              <a:defRPr/>
            </a:pPr>
            <a:endParaRPr lang="en-GB" sz="1000"/>
          </a:p>
          <a:p>
            <a:pPr>
              <a:defRPr/>
            </a:pPr>
            <a:r>
              <a:rPr lang="en-GB" sz="1000">
                <a:solidFill>
                  <a:srgbClr val="00B050"/>
                </a:solidFill>
              </a:rPr>
              <a:t>8</a:t>
            </a:r>
            <a:r>
              <a:rPr lang="en-GB" sz="1000" baseline="30000">
                <a:solidFill>
                  <a:srgbClr val="00B050"/>
                </a:solidFill>
              </a:rPr>
              <a:t>th</a:t>
            </a:r>
            <a:r>
              <a:rPr lang="en-GB" sz="1000">
                <a:solidFill>
                  <a:srgbClr val="00B050"/>
                </a:solidFill>
              </a:rPr>
              <a:t> edition 13 May 2021</a:t>
            </a:r>
            <a:endParaRPr/>
          </a:p>
          <a:p>
            <a:pPr marL="171450" indent="-171450">
              <a:buFont typeface="Arial"/>
              <a:buChar char="•"/>
              <a:defRPr/>
            </a:pPr>
            <a:r>
              <a:rPr lang="en-GB" sz="1000" i="1"/>
              <a:t>Added: </a:t>
            </a:r>
            <a:r>
              <a:rPr lang="en-GB" sz="1000"/>
              <a:t>text for Triangle of Co-Creation</a:t>
            </a:r>
            <a:endParaRPr/>
          </a:p>
          <a:p>
            <a:pPr marL="171450" indent="-171450">
              <a:buFont typeface="Arial"/>
              <a:buChar char="•"/>
              <a:defRPr/>
            </a:pPr>
            <a:r>
              <a:rPr lang="en-GB" sz="1000" i="1"/>
              <a:t>Revised: </a:t>
            </a:r>
            <a:r>
              <a:rPr lang="en-GB" sz="1000"/>
              <a:t>Network Analysis</a:t>
            </a:r>
            <a:endParaRPr/>
          </a:p>
          <a:p>
            <a:pPr marL="171450" indent="-171450">
              <a:buFont typeface="Arial"/>
              <a:buChar char="•"/>
              <a:defRPr/>
            </a:pPr>
            <a:r>
              <a:rPr lang="en-GB" sz="1000" i="1"/>
              <a:t>Revised: </a:t>
            </a:r>
            <a:r>
              <a:rPr lang="en-GB" sz="1000"/>
              <a:t>Eco Analysis</a:t>
            </a:r>
            <a:endParaRPr/>
          </a:p>
          <a:p>
            <a:pPr marL="171450" indent="-171450">
              <a:buFont typeface="Arial"/>
              <a:buChar char="•"/>
              <a:defRPr/>
            </a:pPr>
            <a:r>
              <a:rPr lang="en-GB" sz="1000" i="1"/>
              <a:t>Changed subtitle slide 1: ‘</a:t>
            </a:r>
            <a:r>
              <a:rPr lang="en-GB" sz="1000"/>
              <a:t>interactive innovation processes’</a:t>
            </a:r>
            <a:endParaRPr/>
          </a:p>
          <a:p>
            <a:pPr marL="171450" indent="-171450">
              <a:buFont typeface="Arial"/>
              <a:buChar char="•"/>
              <a:defRPr/>
            </a:pPr>
            <a:endParaRPr lang="en-GB" sz="1000"/>
          </a:p>
          <a:p>
            <a:pPr>
              <a:defRPr/>
            </a:pPr>
            <a:r>
              <a:rPr lang="en-GB" sz="1000" baseline="30000">
                <a:solidFill>
                  <a:srgbClr val="00B050"/>
                </a:solidFill>
              </a:rPr>
              <a:t>9th</a:t>
            </a:r>
            <a:r>
              <a:rPr lang="en-GB" sz="1000">
                <a:solidFill>
                  <a:srgbClr val="00B050"/>
                </a:solidFill>
              </a:rPr>
              <a:t> edition 25 May 2021</a:t>
            </a:r>
            <a:endParaRPr/>
          </a:p>
          <a:p>
            <a:pPr marL="171450" indent="-171450">
              <a:buFont typeface="Arial"/>
              <a:buChar char="•"/>
              <a:defRPr/>
            </a:pPr>
            <a:r>
              <a:rPr lang="en-GB" sz="1000" i="1"/>
              <a:t>Added: </a:t>
            </a:r>
            <a:r>
              <a:rPr lang="en-GB" sz="1000"/>
              <a:t>Competences of advisors</a:t>
            </a:r>
            <a:endParaRPr/>
          </a:p>
          <a:p>
            <a:pPr marL="171450" indent="-171450">
              <a:buFont typeface="Arial"/>
              <a:buChar char="•"/>
              <a:defRPr/>
            </a:pPr>
            <a:endParaRPr lang="en-GB" sz="1000" i="1"/>
          </a:p>
          <a:p>
            <a:pPr>
              <a:defRPr/>
            </a:pPr>
            <a:r>
              <a:rPr lang="en-GB" sz="1000" baseline="30000">
                <a:solidFill>
                  <a:srgbClr val="00B050"/>
                </a:solidFill>
              </a:rPr>
              <a:t>10th</a:t>
            </a:r>
            <a:r>
              <a:rPr lang="en-GB" sz="1000">
                <a:solidFill>
                  <a:srgbClr val="00B050"/>
                </a:solidFill>
              </a:rPr>
              <a:t> edition 30 August 2021</a:t>
            </a:r>
            <a:endParaRPr/>
          </a:p>
          <a:p>
            <a:pPr marL="171450" indent="-171450">
              <a:buFont typeface="Arial"/>
              <a:buChar char="•"/>
              <a:defRPr/>
            </a:pPr>
            <a:r>
              <a:rPr lang="en-GB" sz="1000" i="1"/>
              <a:t>Added: </a:t>
            </a:r>
            <a:r>
              <a:rPr lang="en-GB" sz="1000"/>
              <a:t>Communication Guidelines</a:t>
            </a:r>
            <a:endParaRPr/>
          </a:p>
          <a:p>
            <a:pPr marL="171450" indent="-171450">
              <a:buFont typeface="Arial"/>
              <a:buChar char="•"/>
              <a:defRPr/>
            </a:pPr>
            <a:r>
              <a:rPr lang="en-GB" sz="1000" i="1"/>
              <a:t>Added: </a:t>
            </a:r>
            <a:r>
              <a:rPr lang="en-GB" sz="1000"/>
              <a:t>Cross Visits</a:t>
            </a:r>
            <a:endParaRPr/>
          </a:p>
          <a:p>
            <a:pPr marL="171450" indent="-171450">
              <a:buFont typeface="Arial"/>
              <a:buChar char="•"/>
              <a:defRPr/>
            </a:pPr>
            <a:r>
              <a:rPr lang="en-GB" sz="1000" i="1"/>
              <a:t>Added</a:t>
            </a:r>
            <a:r>
              <a:rPr lang="en-GB" sz="1000"/>
              <a:t>: Pilot projects</a:t>
            </a:r>
            <a:endParaRPr/>
          </a:p>
          <a:p>
            <a:pPr marL="171450" indent="-171450">
              <a:buFont typeface="Arial"/>
              <a:buChar char="•"/>
              <a:defRPr/>
            </a:pPr>
            <a:r>
              <a:rPr lang="en-GB" sz="1000" i="1"/>
              <a:t>Adjusted: </a:t>
            </a:r>
            <a:r>
              <a:rPr lang="en-GB" sz="1000"/>
              <a:t>Table of contents</a:t>
            </a:r>
            <a:endParaRPr/>
          </a:p>
          <a:p>
            <a:pPr marL="171450" indent="-171450">
              <a:buFont typeface="Arial"/>
              <a:buChar char="•"/>
              <a:defRPr/>
            </a:pPr>
            <a:r>
              <a:rPr lang="en-GB" sz="1000" i="1"/>
              <a:t>Added</a:t>
            </a:r>
            <a:r>
              <a:rPr lang="en-GB" sz="1000"/>
              <a:t>: Text on destructive patterns in Circle of Coherence.</a:t>
            </a:r>
            <a:endParaRPr/>
          </a:p>
          <a:p>
            <a:pPr marL="171450" indent="-171450">
              <a:buFont typeface="Arial"/>
              <a:buChar char="•"/>
              <a:defRPr/>
            </a:pPr>
            <a:r>
              <a:rPr lang="en-GB" sz="1000" i="1"/>
              <a:t>Added</a:t>
            </a:r>
            <a:r>
              <a:rPr lang="en-GB" sz="1000"/>
              <a:t>: Circle of Coherence, frequently asked questions.</a:t>
            </a:r>
            <a:endParaRPr/>
          </a:p>
          <a:p>
            <a:pPr marL="171450" indent="-171450">
              <a:buFont typeface="Arial"/>
              <a:buChar char="•"/>
              <a:defRPr/>
            </a:pPr>
            <a:r>
              <a:rPr lang="en-GB" sz="1000" i="1"/>
              <a:t>Added</a:t>
            </a:r>
            <a:r>
              <a:rPr lang="en-GB" sz="1000"/>
              <a:t>: Become a reflexive partner</a:t>
            </a:r>
            <a:endParaRPr/>
          </a:p>
          <a:p>
            <a:pPr marL="171450" indent="-171450">
              <a:buFont typeface="Arial"/>
              <a:buChar char="•"/>
              <a:defRPr/>
            </a:pPr>
            <a:r>
              <a:rPr lang="en-GB" sz="1000" i="1"/>
              <a:t>Added</a:t>
            </a:r>
            <a:r>
              <a:rPr lang="en-GB" sz="1000"/>
              <a:t>: Page on i2connect project</a:t>
            </a:r>
            <a:endParaRPr/>
          </a:p>
          <a:p>
            <a:pPr marL="171450" indent="-171450">
              <a:buFont typeface="Arial"/>
              <a:buChar char="•"/>
              <a:defRPr/>
            </a:pPr>
            <a:r>
              <a:rPr lang="en-GB" sz="1000" i="1"/>
              <a:t>Added: </a:t>
            </a:r>
            <a:r>
              <a:rPr lang="en-GB" sz="1000"/>
              <a:t>Page on Story Telling</a:t>
            </a:r>
            <a:endParaRPr/>
          </a:p>
          <a:p>
            <a:pPr marL="171450" indent="-171450">
              <a:buFont typeface="Arial"/>
              <a:buChar char="•"/>
              <a:defRPr/>
            </a:pPr>
            <a:endParaRPr lang="en-GB" sz="1000" i="1"/>
          </a:p>
          <a:p>
            <a:pPr>
              <a:defRPr/>
            </a:pPr>
            <a:r>
              <a:rPr lang="en-GB" sz="1000" baseline="30000">
                <a:solidFill>
                  <a:srgbClr val="00B050"/>
                </a:solidFill>
              </a:rPr>
              <a:t>11th</a:t>
            </a:r>
            <a:r>
              <a:rPr lang="en-GB" sz="1000">
                <a:solidFill>
                  <a:srgbClr val="00B050"/>
                </a:solidFill>
              </a:rPr>
              <a:t> edition 20 September 2021</a:t>
            </a:r>
            <a:endParaRPr/>
          </a:p>
          <a:p>
            <a:pPr marL="171450" indent="-171450">
              <a:buFont typeface="Arial"/>
              <a:buChar char="•"/>
              <a:defRPr/>
            </a:pPr>
            <a:r>
              <a:rPr lang="en-GB" sz="1000" i="1"/>
              <a:t>Added: </a:t>
            </a:r>
            <a:r>
              <a:rPr lang="en-GB" sz="1000"/>
              <a:t>The Contract Triangle</a:t>
            </a:r>
            <a:endParaRPr/>
          </a:p>
          <a:p>
            <a:pPr marL="171450" indent="-171450">
              <a:buFont typeface="Arial"/>
              <a:buChar char="•"/>
              <a:defRPr/>
            </a:pPr>
            <a:r>
              <a:rPr lang="en-GB" sz="1000" i="1"/>
              <a:t>Added: </a:t>
            </a:r>
            <a:r>
              <a:rPr lang="en-GB" sz="1000"/>
              <a:t>Guidelines for peer coaching</a:t>
            </a:r>
            <a:endParaRPr/>
          </a:p>
          <a:p>
            <a:pPr marL="171450" indent="-171450">
              <a:buFont typeface="Arial"/>
              <a:buChar char="•"/>
              <a:defRPr/>
            </a:pPr>
            <a:r>
              <a:rPr lang="en-GB" sz="1000" i="1"/>
              <a:t>Improved:</a:t>
            </a:r>
            <a:r>
              <a:rPr lang="en-GB" sz="1000"/>
              <a:t> Competences (6 slides)</a:t>
            </a:r>
            <a:endParaRPr/>
          </a:p>
          <a:p>
            <a:pPr marL="171450" indent="-171450">
              <a:buFont typeface="Arial"/>
              <a:buChar char="•"/>
              <a:defRPr/>
            </a:pPr>
            <a:endParaRPr lang="en-GB" sz="1000" i="1"/>
          </a:p>
          <a:p>
            <a:pPr>
              <a:defRPr/>
            </a:pPr>
            <a:r>
              <a:rPr lang="en-GB" sz="1000" baseline="30000">
                <a:solidFill>
                  <a:srgbClr val="00B050"/>
                </a:solidFill>
              </a:rPr>
              <a:t>12th</a:t>
            </a:r>
            <a:r>
              <a:rPr lang="en-GB" sz="1000">
                <a:solidFill>
                  <a:srgbClr val="00B050"/>
                </a:solidFill>
              </a:rPr>
              <a:t> edition 20 September 2021</a:t>
            </a:r>
            <a:endParaRPr/>
          </a:p>
          <a:p>
            <a:pPr marL="171450" indent="-171450">
              <a:buFont typeface="Arial"/>
              <a:buChar char="•"/>
              <a:defRPr/>
            </a:pPr>
            <a:r>
              <a:rPr lang="en-GB" sz="1000" i="1"/>
              <a:t>Further improved: </a:t>
            </a:r>
            <a:r>
              <a:rPr lang="en-GB" sz="1000"/>
              <a:t>Competences</a:t>
            </a:r>
            <a:endParaRPr/>
          </a:p>
          <a:p>
            <a:pPr marL="171450" indent="-171450">
              <a:buFont typeface="Arial"/>
              <a:buChar char="•"/>
              <a:defRPr/>
            </a:pPr>
            <a:endParaRPr lang="en-GB" sz="1000" i="1"/>
          </a:p>
          <a:p>
            <a:pPr marL="171450" indent="-171450">
              <a:buFont typeface="Arial"/>
              <a:buChar char="•"/>
              <a:defRPr/>
            </a:pPr>
            <a:endParaRPr lang="en-GB" sz="1000" i="1"/>
          </a:p>
        </p:txBody>
      </p:sp>
      <p:sp>
        <p:nvSpPr>
          <p:cNvPr id="10" name="Tekstvak 9" hidden="0"/>
          <p:cNvSpPr>
            <a:spLocks noAdjustHandles="0" noChangeArrowheads="0"/>
          </p:cNvSpPr>
          <p:nvPr isPhoto="0" userDrawn="0"/>
        </p:nvSpPr>
        <p:spPr bwMode="auto">
          <a:xfrm>
            <a:off x="6653462" y="267395"/>
            <a:ext cx="2461499" cy="5786198"/>
          </a:xfrm>
          <a:prstGeom prst="rect">
            <a:avLst/>
          </a:prstGeom>
          <a:noFill/>
        </p:spPr>
        <p:txBody>
          <a:bodyPr wrap="square" rtlCol="0">
            <a:spAutoFit/>
          </a:bodyPr>
          <a:lstStyle/>
          <a:p>
            <a:pPr>
              <a:defRPr/>
            </a:pPr>
            <a:r>
              <a:rPr lang="en-GB" sz="1000" baseline="30000">
                <a:solidFill>
                  <a:srgbClr val="00B050"/>
                </a:solidFill>
              </a:rPr>
              <a:t>13th</a:t>
            </a:r>
            <a:r>
              <a:rPr lang="en-GB" sz="1000">
                <a:solidFill>
                  <a:srgbClr val="00B050"/>
                </a:solidFill>
              </a:rPr>
              <a:t> edition 30 November 2021</a:t>
            </a:r>
            <a:endParaRPr/>
          </a:p>
          <a:p>
            <a:pPr marL="171450" indent="-171450">
              <a:buFont typeface="Arial"/>
              <a:buChar char="•"/>
              <a:defRPr/>
            </a:pPr>
            <a:r>
              <a:rPr lang="en-GB" sz="1000" i="1"/>
              <a:t>Added: </a:t>
            </a:r>
            <a:r>
              <a:rPr lang="en-GB" sz="1000" u="sng">
                <a:hlinkClick r:id="rId4" action="ppaction://hlinksldjump" tooltip=""/>
              </a:rPr>
              <a:t>Triangle of facilitation</a:t>
            </a:r>
            <a:endParaRPr lang="en-GB" sz="1000"/>
          </a:p>
          <a:p>
            <a:pPr marL="171450" indent="-171450">
              <a:buFont typeface="Arial"/>
              <a:buChar char="•"/>
              <a:defRPr/>
            </a:pPr>
            <a:r>
              <a:rPr lang="en-GB" sz="1000" i="1"/>
              <a:t>Reshuffled: </a:t>
            </a:r>
            <a:r>
              <a:rPr lang="en-GB" sz="1000" u="sng">
                <a:hlinkClick r:id="rId5" action="ppaction://hlinksldjump" tooltip=""/>
              </a:rPr>
              <a:t>Peer coaching (1</a:t>
            </a:r>
            <a:r>
              <a:rPr lang="en-GB" sz="1000" u="sng">
                <a:hlinkClick r:id="rId5" action="ppaction://hlinksldjump" tooltip=""/>
              </a:rPr>
              <a:t>) </a:t>
            </a:r>
            <a:r>
              <a:rPr lang="en-GB" sz="1000"/>
              <a:t>and (2)</a:t>
            </a:r>
            <a:endParaRPr/>
          </a:p>
          <a:p>
            <a:pPr marL="171450" indent="-171450">
              <a:buFont typeface="Arial"/>
              <a:buChar char="•"/>
              <a:defRPr/>
            </a:pPr>
            <a:r>
              <a:rPr lang="en-GB" sz="1000" i="1"/>
              <a:t>Added: </a:t>
            </a:r>
            <a:r>
              <a:rPr lang="en-GB" sz="1000" u="sng">
                <a:hlinkClick r:id="rId6" action="ppaction://hlinksldjump" tooltip=""/>
              </a:rPr>
              <a:t>Mindmap</a:t>
            </a:r>
            <a:r>
              <a:rPr lang="en-GB" sz="1000" u="sng">
                <a:hlinkClick r:id="rId6" action="ppaction://hlinksldjump" tooltip=""/>
              </a:rPr>
              <a:t> for managers</a:t>
            </a:r>
            <a:endParaRPr lang="en-GB" sz="1000" i="1"/>
          </a:p>
          <a:p>
            <a:pPr marL="171450" indent="-171450">
              <a:buFont typeface="Arial"/>
              <a:buChar char="•"/>
              <a:defRPr/>
            </a:pPr>
            <a:endParaRPr lang="en-GB" sz="1000" i="1"/>
          </a:p>
          <a:p>
            <a:pPr>
              <a:defRPr/>
            </a:pPr>
            <a:r>
              <a:rPr lang="en-GB" sz="1000" baseline="30000">
                <a:solidFill>
                  <a:srgbClr val="00B050"/>
                </a:solidFill>
              </a:rPr>
              <a:t>14th</a:t>
            </a:r>
            <a:r>
              <a:rPr lang="en-GB" sz="1000">
                <a:solidFill>
                  <a:srgbClr val="00B050"/>
                </a:solidFill>
              </a:rPr>
              <a:t> edition 31 March 2022</a:t>
            </a:r>
            <a:endParaRPr/>
          </a:p>
          <a:p>
            <a:pPr marL="171450" indent="-171450">
              <a:buFont typeface="Arial"/>
              <a:buChar char="•"/>
              <a:defRPr/>
            </a:pPr>
            <a:r>
              <a:rPr lang="en-GB" sz="1000" i="1"/>
              <a:t>Added: </a:t>
            </a:r>
            <a:r>
              <a:rPr lang="en-GB" sz="1000" u="sng">
                <a:hlinkClick r:id="rId7" action="ppaction://hlinksldjump" tooltip=""/>
              </a:rPr>
              <a:t>Interactive innovation: concepts </a:t>
            </a:r>
            <a:r>
              <a:rPr lang="en-GB" sz="1000"/>
              <a:t>from deliverable 1.1</a:t>
            </a:r>
            <a:endParaRPr/>
          </a:p>
          <a:p>
            <a:pPr marL="171450" indent="-171450">
              <a:buFont typeface="Arial"/>
              <a:buChar char="•"/>
              <a:defRPr/>
            </a:pPr>
            <a:r>
              <a:rPr lang="en-GB" sz="1000" i="1"/>
              <a:t>Added: </a:t>
            </a:r>
            <a:r>
              <a:rPr lang="en-GB" sz="1000" u="sng">
                <a:hlinkClick r:id="rId8" action="ppaction://hlinksldjump" tooltip=""/>
              </a:rPr>
              <a:t>Typology of advisor roles</a:t>
            </a:r>
            <a:endParaRPr lang="en-GB" sz="1000"/>
          </a:p>
          <a:p>
            <a:pPr marL="171450" indent="-171450">
              <a:buFont typeface="Arial"/>
              <a:buChar char="•"/>
              <a:defRPr/>
            </a:pPr>
            <a:r>
              <a:rPr lang="en-GB" sz="1000" i="1"/>
              <a:t>Added</a:t>
            </a:r>
            <a:r>
              <a:rPr lang="en-GB" sz="1000"/>
              <a:t>: </a:t>
            </a:r>
            <a:r>
              <a:rPr lang="en-GB" sz="1000" u="sng">
                <a:hlinkClick r:id="rId9" action="ppaction://hlinksldjump" tooltip=""/>
              </a:rPr>
              <a:t>Training Contents</a:t>
            </a:r>
            <a:endParaRPr lang="en-GB" sz="1000"/>
          </a:p>
          <a:p>
            <a:pPr marL="171450" indent="-171450">
              <a:buFont typeface="Arial"/>
              <a:buChar char="•"/>
              <a:defRPr/>
            </a:pPr>
            <a:r>
              <a:rPr lang="en-GB" sz="1000" i="1"/>
              <a:t>Animation translated: </a:t>
            </a:r>
            <a:r>
              <a:rPr lang="en-GB" sz="1000" u="sng">
                <a:hlinkClick r:id="rId10" action="ppaction://hlinksldjump" tooltip=""/>
              </a:rPr>
              <a:t>Story Telling</a:t>
            </a:r>
            <a:endParaRPr lang="en-GB" sz="1000"/>
          </a:p>
          <a:p>
            <a:pPr marL="171450" indent="-171450">
              <a:buFont typeface="Arial"/>
              <a:buChar char="•"/>
              <a:defRPr/>
            </a:pPr>
            <a:r>
              <a:rPr lang="en-GB" sz="1000" i="1"/>
              <a:t>Changed title: </a:t>
            </a:r>
            <a:r>
              <a:rPr lang="en-GB" sz="1000" u="sng">
                <a:hlinkClick r:id="rId11" action="ppaction://hlinksldjump" tooltip=""/>
              </a:rPr>
              <a:t>Tools for Diagnosis</a:t>
            </a:r>
            <a:endParaRPr lang="en-GB" sz="1000" i="1"/>
          </a:p>
          <a:p>
            <a:pPr marL="171450" indent="-171450">
              <a:buFont typeface="Arial"/>
              <a:buChar char="•"/>
              <a:defRPr/>
            </a:pPr>
            <a:r>
              <a:rPr lang="en-GB" sz="1000" i="1"/>
              <a:t>Adjusted: </a:t>
            </a:r>
            <a:r>
              <a:rPr lang="en-GB" sz="1000"/>
              <a:t>Table of Contents</a:t>
            </a:r>
            <a:endParaRPr/>
          </a:p>
          <a:p>
            <a:pPr marL="171450" indent="-171450">
              <a:buFont typeface="Arial"/>
              <a:buChar char="•"/>
              <a:defRPr/>
            </a:pPr>
            <a:r>
              <a:rPr lang="en-GB" sz="1000" i="1"/>
              <a:t>Links added, adjusted</a:t>
            </a:r>
            <a:endParaRPr/>
          </a:p>
          <a:p>
            <a:pPr>
              <a:defRPr/>
            </a:pPr>
            <a:endParaRPr lang="en-GB" sz="1000" i="1"/>
          </a:p>
          <a:p>
            <a:pPr>
              <a:defRPr/>
            </a:pPr>
            <a:r>
              <a:rPr lang="en-GB" sz="1000" baseline="30000">
                <a:solidFill>
                  <a:srgbClr val="00B050"/>
                </a:solidFill>
              </a:rPr>
              <a:t>15th</a:t>
            </a:r>
            <a:r>
              <a:rPr lang="en-GB" sz="1000">
                <a:solidFill>
                  <a:srgbClr val="00B050"/>
                </a:solidFill>
              </a:rPr>
              <a:t> edition 18 July 2022</a:t>
            </a:r>
            <a:endParaRPr/>
          </a:p>
          <a:p>
            <a:pPr marL="171450" indent="-171450">
              <a:buFont typeface="Arial"/>
              <a:buChar char="•"/>
              <a:defRPr/>
            </a:pPr>
            <a:r>
              <a:rPr lang="en-GB" sz="1000" i="1"/>
              <a:t>Added: </a:t>
            </a:r>
            <a:r>
              <a:rPr lang="en-GB" sz="1000" u="sng">
                <a:hlinkClick r:id="rId12" action="ppaction://hlinksldjump" tooltip=""/>
              </a:rPr>
              <a:t>Chapter on training methods</a:t>
            </a:r>
            <a:endParaRPr lang="en-GB" sz="1000"/>
          </a:p>
          <a:p>
            <a:pPr marL="171450" indent="-171450">
              <a:buFont typeface="Arial"/>
              <a:buChar char="•"/>
              <a:defRPr/>
            </a:pPr>
            <a:r>
              <a:rPr lang="en-GB" sz="1000" i="1"/>
              <a:t>Added: </a:t>
            </a:r>
            <a:r>
              <a:rPr lang="en-GB" sz="1000" u="sng">
                <a:hlinkClick r:id="rId13" action="ppaction://hlinksldjump" tooltip=""/>
              </a:rPr>
              <a:t>Diamond model</a:t>
            </a:r>
            <a:endParaRPr lang="en-GB" sz="1000"/>
          </a:p>
          <a:p>
            <a:pPr marL="171450" indent="-171450">
              <a:buFont typeface="Arial"/>
              <a:buChar char="•"/>
              <a:defRPr/>
            </a:pPr>
            <a:r>
              <a:rPr lang="en-GB" sz="1000" i="1"/>
              <a:t>Added: </a:t>
            </a:r>
            <a:r>
              <a:rPr lang="en-GB" sz="1000" u="sng">
                <a:hlinkClick r:id="rId12" action="ppaction://hlinksldjump" tooltip=""/>
              </a:rPr>
              <a:t>Fishbowl</a:t>
            </a:r>
            <a:endParaRPr lang="en-GB" sz="1000"/>
          </a:p>
          <a:p>
            <a:pPr marL="171450" indent="-171450">
              <a:buFont typeface="Arial"/>
              <a:buChar char="•"/>
              <a:defRPr/>
            </a:pPr>
            <a:r>
              <a:rPr lang="en-GB" sz="1000" i="1"/>
              <a:t>Added: </a:t>
            </a:r>
            <a:r>
              <a:rPr lang="en-GB" sz="1000" u="sng">
                <a:hlinkClick r:id="rId12" action="ppaction://hlinksldjump" tooltip=""/>
              </a:rPr>
              <a:t>World Café</a:t>
            </a:r>
            <a:endParaRPr lang="en-GB" sz="1000"/>
          </a:p>
          <a:p>
            <a:pPr marL="171450" indent="-171450">
              <a:buFont typeface="Arial"/>
              <a:buChar char="•"/>
              <a:defRPr/>
            </a:pPr>
            <a:r>
              <a:rPr lang="en-GB" sz="1000" i="1"/>
              <a:t>Added: </a:t>
            </a:r>
            <a:r>
              <a:rPr lang="en-GB" sz="1000" u="sng">
                <a:hlinkClick r:id="rId12" action="ppaction://hlinksldjump" tooltip=""/>
              </a:rPr>
              <a:t>Energisers</a:t>
            </a:r>
            <a:endParaRPr lang="en-GB" sz="1000"/>
          </a:p>
          <a:p>
            <a:pPr marL="171450" indent="-171450">
              <a:buFont typeface="Arial"/>
              <a:buChar char="•"/>
              <a:defRPr/>
            </a:pPr>
            <a:endParaRPr lang="en-GB" sz="1000" i="1"/>
          </a:p>
          <a:p>
            <a:pPr>
              <a:defRPr/>
            </a:pPr>
            <a:r>
              <a:rPr lang="en-GB" sz="1000" baseline="30000">
                <a:solidFill>
                  <a:srgbClr val="00B050"/>
                </a:solidFill>
              </a:rPr>
              <a:t>16th</a:t>
            </a:r>
            <a:r>
              <a:rPr lang="en-GB" sz="1000">
                <a:solidFill>
                  <a:srgbClr val="00B050"/>
                </a:solidFill>
              </a:rPr>
              <a:t> edition 2 November2022</a:t>
            </a:r>
            <a:endParaRPr/>
          </a:p>
          <a:p>
            <a:pPr marL="171450" indent="-171450">
              <a:buFont typeface="Arial"/>
              <a:buChar char="•"/>
              <a:defRPr/>
            </a:pPr>
            <a:r>
              <a:rPr lang="en-GB" sz="1000" i="1"/>
              <a:t>Corrected: Link to reflection form T1.5</a:t>
            </a:r>
            <a:endParaRPr/>
          </a:p>
          <a:p>
            <a:pPr marL="171450" indent="-171450">
              <a:buFont typeface="Arial"/>
              <a:buChar char="•"/>
              <a:defRPr/>
            </a:pPr>
            <a:r>
              <a:rPr lang="en-GB" sz="1000" i="1"/>
              <a:t>Replaced</a:t>
            </a:r>
            <a:r>
              <a:rPr lang="en-GB" sz="1000"/>
              <a:t>: Models into i2c house style</a:t>
            </a:r>
            <a:endParaRPr/>
          </a:p>
          <a:p>
            <a:pPr marL="171450" indent="-171450">
              <a:buFont typeface="Arial"/>
              <a:buChar char="•"/>
              <a:defRPr/>
            </a:pPr>
            <a:r>
              <a:rPr lang="en-GB" sz="1000" i="1"/>
              <a:t>Added:</a:t>
            </a:r>
            <a:r>
              <a:rPr lang="en-GB" sz="1000"/>
              <a:t> Why avoiding judgements? Different ways to evaluate</a:t>
            </a:r>
            <a:endParaRPr lang="en-GB" sz="1000" i="1"/>
          </a:p>
          <a:p>
            <a:pPr marL="171450" indent="-171450">
              <a:buFont typeface="Arial"/>
              <a:buChar char="•"/>
              <a:defRPr/>
            </a:pPr>
            <a:endParaRPr lang="en-GB" sz="1000" i="1"/>
          </a:p>
          <a:p>
            <a:pPr>
              <a:defRPr/>
            </a:pPr>
            <a:r>
              <a:rPr lang="en-GB" sz="1000" baseline="30000">
                <a:solidFill>
                  <a:srgbClr val="00B050"/>
                </a:solidFill>
              </a:rPr>
              <a:t>17th</a:t>
            </a:r>
            <a:r>
              <a:rPr lang="en-GB" sz="1000">
                <a:solidFill>
                  <a:srgbClr val="00B050"/>
                </a:solidFill>
              </a:rPr>
              <a:t> edition 7 September 2023</a:t>
            </a:r>
            <a:endParaRPr/>
          </a:p>
          <a:p>
            <a:pPr marL="171450" indent="-171450">
              <a:buFont typeface="Arial"/>
              <a:buChar char="•"/>
              <a:defRPr/>
            </a:pPr>
            <a:r>
              <a:rPr lang="en-GB" sz="1000" i="1"/>
              <a:t>Added: </a:t>
            </a:r>
            <a:r>
              <a:rPr lang="en-GB" sz="1000" u="sng">
                <a:hlinkClick r:id="rId14" action="ppaction://hlinksldjump" tooltip=""/>
              </a:rPr>
              <a:t>Good practices prompt card</a:t>
            </a:r>
            <a:endParaRPr lang="en-GB" sz="1000"/>
          </a:p>
          <a:p>
            <a:pPr marL="171450" indent="-171450">
              <a:buFont typeface="Arial"/>
              <a:buChar char="•"/>
              <a:defRPr/>
            </a:pPr>
            <a:endParaRPr lang="en-GB" sz="1000"/>
          </a:p>
          <a:p>
            <a:pPr>
              <a:defRPr/>
            </a:pPr>
            <a:r>
              <a:rPr lang="en-GB" sz="1000" baseline="30000">
                <a:solidFill>
                  <a:srgbClr val="00B050"/>
                </a:solidFill>
              </a:rPr>
              <a:t>18th</a:t>
            </a:r>
            <a:r>
              <a:rPr lang="en-GB" sz="1000">
                <a:solidFill>
                  <a:srgbClr val="00B050"/>
                </a:solidFill>
              </a:rPr>
              <a:t> edition 13 September 2023</a:t>
            </a:r>
            <a:endParaRPr/>
          </a:p>
          <a:p>
            <a:pPr marL="171450" indent="-171450">
              <a:buFont typeface="Arial"/>
              <a:buChar char="•"/>
              <a:defRPr/>
            </a:pPr>
            <a:r>
              <a:rPr lang="en-GB" sz="1000" i="1"/>
              <a:t>Added: </a:t>
            </a:r>
            <a:r>
              <a:rPr lang="en-GB" sz="1000" u="sng">
                <a:hlinkClick r:id="rId15" action="ppaction://hlinksldjump" tooltip=""/>
              </a:rPr>
              <a:t>The </a:t>
            </a:r>
            <a:r>
              <a:rPr lang="en-GB" sz="1000" u="sng">
                <a:hlinkClick r:id="rId15" action="ppaction://hlinksldjump" tooltip=""/>
              </a:rPr>
              <a:t>Cynefin</a:t>
            </a:r>
            <a:r>
              <a:rPr lang="en-GB" sz="1000" u="sng">
                <a:hlinkClick r:id="rId15" action="ppaction://hlinksldjump" tooltip=""/>
              </a:rPr>
              <a:t> framework</a:t>
            </a:r>
            <a:endParaRPr lang="en-GB" sz="1000"/>
          </a:p>
          <a:p>
            <a:pPr marL="171450" indent="-171450">
              <a:buFont typeface="Arial"/>
              <a:buChar char="•"/>
              <a:defRPr/>
            </a:pPr>
            <a:r>
              <a:rPr lang="en-GB" sz="1000" i="1"/>
              <a:t>Added</a:t>
            </a:r>
            <a:r>
              <a:rPr lang="en-GB" sz="1000"/>
              <a:t>: </a:t>
            </a:r>
            <a:r>
              <a:rPr lang="en-GB" sz="1000" u="sng">
                <a:hlinkClick r:id="rId16" action="ppaction://hlinksldjump" tooltip=""/>
              </a:rPr>
              <a:t>Vital Space as a central concept</a:t>
            </a:r>
            <a:endParaRPr lang="en-GB" sz="1000"/>
          </a:p>
          <a:p>
            <a:pPr marL="171450" indent="-171450">
              <a:buFont typeface="Arial"/>
              <a:buChar char="•"/>
              <a:defRPr/>
            </a:pPr>
            <a:r>
              <a:rPr lang="en-GB" sz="1000" i="1"/>
              <a:t>Replaced</a:t>
            </a:r>
            <a:r>
              <a:rPr lang="en-GB" sz="1000"/>
              <a:t>: </a:t>
            </a:r>
            <a:r>
              <a:rPr lang="en-GB" sz="1000" u="sng">
                <a:hlinkClick r:id="rId14" action="ppaction://hlinksldjump" tooltip=""/>
              </a:rPr>
              <a:t>Good practices prompt card in i2c house style</a:t>
            </a:r>
            <a:endParaRPr lang="en-GB" sz="1000"/>
          </a:p>
          <a:p>
            <a:pPr marL="171450" indent="-171450">
              <a:buFont typeface="Arial"/>
              <a:buChar char="•"/>
              <a:defRPr/>
            </a:pPr>
            <a:endParaRPr lang="en-GB" sz="1000"/>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hoek 9" hidden="0"/>
          <p:cNvSpPr/>
          <p:nvPr isPhoto="0" userDrawn="0"/>
        </p:nvSpPr>
        <p:spPr bwMode="auto">
          <a:xfrm>
            <a:off x="-53387" y="0"/>
            <a:ext cx="4108281"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5"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6"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7"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Tekstvak 22" hidden="0"/>
          <p:cNvSpPr>
            <a:spLocks noAdjustHandles="0" noChangeArrowheads="0"/>
          </p:cNvSpPr>
          <p:nvPr isPhoto="0" userDrawn="0"/>
        </p:nvSpPr>
        <p:spPr bwMode="auto">
          <a:xfrm>
            <a:off x="255900" y="1537837"/>
            <a:ext cx="2679708" cy="369332"/>
          </a:xfrm>
          <a:prstGeom prst="rect">
            <a:avLst/>
          </a:prstGeom>
          <a:noFill/>
        </p:spPr>
        <p:txBody>
          <a:bodyPr wrap="none" rtlCol="0">
            <a:spAutoFit/>
          </a:bodyPr>
          <a:lstStyle/>
          <a:p>
            <a:pPr>
              <a:defRPr/>
            </a:pPr>
            <a:r>
              <a:rPr lang="en-GB">
                <a:solidFill>
                  <a:srgbClr val="C00000"/>
                </a:solidFill>
              </a:rPr>
              <a:t>Communication guidelines</a:t>
            </a:r>
            <a:endParaRPr/>
          </a:p>
        </p:txBody>
      </p:sp>
      <p:sp>
        <p:nvSpPr>
          <p:cNvPr id="9" name="Tekstvak 12" hidden="0"/>
          <p:cNvSpPr>
            <a:spLocks noAdjustHandles="0" noChangeArrowheads="0"/>
          </p:cNvSpPr>
          <p:nvPr isPhoto="0" userDrawn="0"/>
        </p:nvSpPr>
        <p:spPr bwMode="auto">
          <a:xfrm>
            <a:off x="255900" y="1974168"/>
            <a:ext cx="3205684" cy="769441"/>
          </a:xfrm>
          <a:prstGeom prst="rect">
            <a:avLst/>
          </a:prstGeom>
          <a:noFill/>
        </p:spPr>
        <p:txBody>
          <a:bodyPr wrap="square" rtlCol="0">
            <a:spAutoFit/>
          </a:bodyPr>
          <a:lstStyle/>
          <a:p>
            <a:pPr>
              <a:defRPr/>
            </a:pPr>
            <a:r>
              <a:rPr lang="en-GB" sz="1100" b="1">
                <a:solidFill>
                  <a:srgbClr val="C00000"/>
                </a:solidFill>
              </a:rPr>
              <a:t>Create a biotope for learning</a:t>
            </a:r>
            <a:endParaRPr/>
          </a:p>
          <a:p>
            <a:pPr>
              <a:defRPr/>
            </a:pPr>
            <a:r>
              <a:rPr lang="en-GB" sz="1100"/>
              <a:t>As a trainer, you create the conditions in which people feel free to share, to learn and to become creative. A biotope for co-creation. </a:t>
            </a:r>
            <a:endParaRPr/>
          </a:p>
        </p:txBody>
      </p:sp>
      <p:sp>
        <p:nvSpPr>
          <p:cNvPr id="10" name="Tekstvak 17" hidden="0"/>
          <p:cNvSpPr>
            <a:spLocks noAdjustHandles="0" noChangeArrowheads="0"/>
          </p:cNvSpPr>
          <p:nvPr isPhoto="0" userDrawn="0"/>
        </p:nvSpPr>
        <p:spPr bwMode="auto">
          <a:xfrm>
            <a:off x="247773" y="2810203"/>
            <a:ext cx="3205684" cy="769441"/>
          </a:xfrm>
          <a:prstGeom prst="rect">
            <a:avLst/>
          </a:prstGeom>
          <a:noFill/>
        </p:spPr>
        <p:txBody>
          <a:bodyPr wrap="square" rtlCol="0">
            <a:spAutoFit/>
          </a:bodyPr>
          <a:lstStyle/>
          <a:p>
            <a:pPr>
              <a:defRPr/>
            </a:pPr>
            <a:r>
              <a:rPr lang="en-GB" sz="1100" b="1">
                <a:solidFill>
                  <a:srgbClr val="C00000"/>
                </a:solidFill>
              </a:rPr>
              <a:t>Some behavioural guidelines are helpful</a:t>
            </a:r>
            <a:endParaRPr/>
          </a:p>
          <a:p>
            <a:pPr>
              <a:defRPr/>
            </a:pPr>
            <a:r>
              <a:rPr lang="en-GB" sz="1100"/>
              <a:t>One way to stimulate such conditions is to introduce a few guidelines for the way you communicate with each other. </a:t>
            </a:r>
            <a:endParaRPr/>
          </a:p>
        </p:txBody>
      </p:sp>
      <p:sp>
        <p:nvSpPr>
          <p:cNvPr id="11" name="Tekstvak 18" hidden="0"/>
          <p:cNvSpPr>
            <a:spLocks noAdjustHandles="0" noChangeArrowheads="0"/>
          </p:cNvSpPr>
          <p:nvPr isPhoto="0" userDrawn="0"/>
        </p:nvSpPr>
        <p:spPr bwMode="auto">
          <a:xfrm>
            <a:off x="246434" y="3646892"/>
            <a:ext cx="3205684" cy="938719"/>
          </a:xfrm>
          <a:prstGeom prst="rect">
            <a:avLst/>
          </a:prstGeom>
          <a:noFill/>
        </p:spPr>
        <p:txBody>
          <a:bodyPr wrap="square" rtlCol="0">
            <a:spAutoFit/>
          </a:bodyPr>
          <a:lstStyle/>
          <a:p>
            <a:pPr>
              <a:defRPr/>
            </a:pPr>
            <a:r>
              <a:rPr lang="en-GB" sz="1100" b="1">
                <a:solidFill>
                  <a:srgbClr val="C00000"/>
                </a:solidFill>
              </a:rPr>
              <a:t>Use incidents to learn from</a:t>
            </a:r>
            <a:endParaRPr/>
          </a:p>
          <a:p>
            <a:pPr>
              <a:defRPr/>
            </a:pPr>
            <a:r>
              <a:rPr lang="en-GB" sz="1100"/>
              <a:t>Not everyone will immediately behave accordingly. Use incidents when people do not follow the guidelines for learning: signal them, and discuss the effects. </a:t>
            </a:r>
            <a:endParaRPr/>
          </a:p>
        </p:txBody>
      </p:sp>
      <p:sp>
        <p:nvSpPr>
          <p:cNvPr id="12" name="Tekstvak 20" hidden="0"/>
          <p:cNvSpPr>
            <a:spLocks noAdjustHandles="0" noChangeArrowheads="0"/>
          </p:cNvSpPr>
          <p:nvPr isPhoto="0" userDrawn="0"/>
        </p:nvSpPr>
        <p:spPr bwMode="auto">
          <a:xfrm>
            <a:off x="4383844" y="1974168"/>
            <a:ext cx="3424311" cy="1215717"/>
          </a:xfrm>
          <a:prstGeom prst="rect">
            <a:avLst/>
          </a:prstGeom>
          <a:noFill/>
        </p:spPr>
        <p:txBody>
          <a:bodyPr wrap="square" rtlCol="0">
            <a:spAutoFit/>
          </a:bodyPr>
          <a:lstStyle/>
          <a:p>
            <a:pPr>
              <a:defRPr/>
            </a:pPr>
            <a:r>
              <a:rPr lang="en-GB"/>
              <a:t>Speak for yourself</a:t>
            </a:r>
            <a:endParaRPr/>
          </a:p>
          <a:p>
            <a:pPr>
              <a:defRPr/>
            </a:pPr>
            <a:r>
              <a:rPr lang="en-GB" sz="1100"/>
              <a:t>When you observe something, wish something, or want to express an opinion: speak for yourself. </a:t>
            </a:r>
            <a:endParaRPr/>
          </a:p>
          <a:p>
            <a:pPr>
              <a:defRPr/>
            </a:pPr>
            <a:r>
              <a:rPr lang="en-GB" sz="1100" i="1"/>
              <a:t>People often speak in the ‘we’ form. It might feel safer. But unconsciously it is also an act to gain power, which might provoke power games.</a:t>
            </a:r>
            <a:endParaRPr/>
          </a:p>
        </p:txBody>
      </p:sp>
      <p:sp>
        <p:nvSpPr>
          <p:cNvPr id="13" name="Tekstvak 21" hidden="0"/>
          <p:cNvSpPr>
            <a:spLocks noAdjustHandles="0" noChangeArrowheads="0"/>
          </p:cNvSpPr>
          <p:nvPr isPhoto="0" userDrawn="0"/>
        </p:nvSpPr>
        <p:spPr bwMode="auto">
          <a:xfrm>
            <a:off x="4383844" y="342567"/>
            <a:ext cx="3424311" cy="1554272"/>
          </a:xfrm>
          <a:prstGeom prst="rect">
            <a:avLst/>
          </a:prstGeom>
          <a:noFill/>
        </p:spPr>
        <p:txBody>
          <a:bodyPr wrap="square" rtlCol="0">
            <a:spAutoFit/>
          </a:bodyPr>
          <a:lstStyle/>
          <a:p>
            <a:pPr>
              <a:defRPr/>
            </a:pPr>
            <a:r>
              <a:rPr lang="en-GB"/>
              <a:t>Refrain from judgements</a:t>
            </a:r>
            <a:endParaRPr/>
          </a:p>
          <a:p>
            <a:pPr>
              <a:defRPr/>
            </a:pPr>
            <a:r>
              <a:rPr lang="en-GB" sz="1100"/>
              <a:t>You might be surprised about what others say or do. Maybe you would do it in a different way. By expressing this in a judgement (“that is wrong, not very clever, etc..” you put yourself above the other. This creates unsafety. </a:t>
            </a:r>
            <a:endParaRPr/>
          </a:p>
          <a:p>
            <a:pPr>
              <a:defRPr/>
            </a:pPr>
            <a:r>
              <a:rPr lang="en-GB" sz="1100" i="1"/>
              <a:t>Remember that differences are essential to learn from. Stay curious for what makes the other say or do so.</a:t>
            </a:r>
            <a:endParaRPr/>
          </a:p>
        </p:txBody>
      </p:sp>
      <p:sp>
        <p:nvSpPr>
          <p:cNvPr id="14" name="Tekstvak 23" hidden="0"/>
          <p:cNvSpPr>
            <a:spLocks noAdjustHandles="0" noChangeArrowheads="0"/>
          </p:cNvSpPr>
          <p:nvPr isPhoto="0" userDrawn="0"/>
        </p:nvSpPr>
        <p:spPr bwMode="auto">
          <a:xfrm>
            <a:off x="4383844" y="3267214"/>
            <a:ext cx="3424311" cy="538609"/>
          </a:xfrm>
          <a:prstGeom prst="rect">
            <a:avLst/>
          </a:prstGeom>
          <a:noFill/>
        </p:spPr>
        <p:txBody>
          <a:bodyPr wrap="square" rtlCol="0">
            <a:spAutoFit/>
          </a:bodyPr>
          <a:lstStyle/>
          <a:p>
            <a:pPr>
              <a:defRPr/>
            </a:pPr>
            <a:r>
              <a:rPr lang="en-GB"/>
              <a:t>Xxx</a:t>
            </a:r>
            <a:endParaRPr lang="en-GB"/>
          </a:p>
          <a:p>
            <a:pPr>
              <a:defRPr/>
            </a:pPr>
            <a:r>
              <a:rPr lang="en-GB" sz="1100"/>
              <a:t>Yyy</a:t>
            </a:r>
            <a:endParaRPr lang="en-GB" sz="1100" i="1"/>
          </a:p>
        </p:txBody>
      </p:sp>
      <p:sp>
        <p:nvSpPr>
          <p:cNvPr id="15" name="Tekstvak 24" hidden="0"/>
          <p:cNvSpPr>
            <a:spLocks noAdjustHandles="0" noChangeArrowheads="0"/>
          </p:cNvSpPr>
          <p:nvPr isPhoto="0" userDrawn="0"/>
        </p:nvSpPr>
        <p:spPr bwMode="auto">
          <a:xfrm>
            <a:off x="4383844" y="3977077"/>
            <a:ext cx="3424311" cy="538609"/>
          </a:xfrm>
          <a:prstGeom prst="rect">
            <a:avLst/>
          </a:prstGeom>
          <a:noFill/>
        </p:spPr>
        <p:txBody>
          <a:bodyPr wrap="square" rtlCol="0">
            <a:spAutoFit/>
          </a:bodyPr>
          <a:lstStyle/>
          <a:p>
            <a:pPr>
              <a:defRPr/>
            </a:pPr>
            <a:r>
              <a:rPr lang="en-GB"/>
              <a:t>Xxx</a:t>
            </a:r>
            <a:endParaRPr lang="en-GB"/>
          </a:p>
          <a:p>
            <a:pPr>
              <a:defRPr/>
            </a:pPr>
            <a:r>
              <a:rPr lang="en-GB" sz="1100"/>
              <a:t>Yyy</a:t>
            </a:r>
            <a:endParaRPr lang="en-GB" sz="1100" i="1"/>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hoek 9" hidden="0"/>
          <p:cNvSpPr/>
          <p:nvPr isPhoto="0" userDrawn="0"/>
        </p:nvSpPr>
        <p:spPr bwMode="auto">
          <a:xfrm>
            <a:off x="-53387" y="0"/>
            <a:ext cx="4108281"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5"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6"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7"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Tekstvak 22" hidden="0"/>
          <p:cNvSpPr>
            <a:spLocks noAdjustHandles="0" noChangeArrowheads="0"/>
          </p:cNvSpPr>
          <p:nvPr isPhoto="0" userDrawn="0"/>
        </p:nvSpPr>
        <p:spPr bwMode="auto">
          <a:xfrm>
            <a:off x="971779" y="725736"/>
            <a:ext cx="2407197" cy="369332"/>
          </a:xfrm>
          <a:prstGeom prst="rect">
            <a:avLst/>
          </a:prstGeom>
          <a:noFill/>
        </p:spPr>
        <p:txBody>
          <a:bodyPr wrap="none" rtlCol="0">
            <a:spAutoFit/>
          </a:bodyPr>
          <a:lstStyle/>
          <a:p>
            <a:pPr>
              <a:defRPr/>
            </a:pPr>
            <a:r>
              <a:rPr lang="en-GB">
                <a:solidFill>
                  <a:srgbClr val="C00000"/>
                </a:solidFill>
              </a:rPr>
              <a:t>Cross visits in i2connect</a:t>
            </a:r>
            <a:endParaRPr/>
          </a:p>
        </p:txBody>
      </p:sp>
      <p:sp>
        <p:nvSpPr>
          <p:cNvPr id="9" name="Tekstvak 12" hidden="0"/>
          <p:cNvSpPr>
            <a:spLocks noAdjustHandles="0" noChangeArrowheads="0"/>
          </p:cNvSpPr>
          <p:nvPr isPhoto="0" userDrawn="0"/>
        </p:nvSpPr>
        <p:spPr bwMode="auto">
          <a:xfrm>
            <a:off x="173292" y="1472646"/>
            <a:ext cx="3205684" cy="1107996"/>
          </a:xfrm>
          <a:prstGeom prst="rect">
            <a:avLst/>
          </a:prstGeom>
          <a:noFill/>
        </p:spPr>
        <p:txBody>
          <a:bodyPr wrap="square" rtlCol="0">
            <a:spAutoFit/>
          </a:bodyPr>
          <a:lstStyle/>
          <a:p>
            <a:pPr>
              <a:defRPr/>
            </a:pPr>
            <a:r>
              <a:rPr lang="en-GB" sz="1100" b="1">
                <a:solidFill>
                  <a:srgbClr val="C00000"/>
                </a:solidFill>
              </a:rPr>
              <a:t>An opportunity to look beyond borders</a:t>
            </a:r>
            <a:endParaRPr/>
          </a:p>
          <a:p>
            <a:pPr>
              <a:defRPr/>
            </a:pPr>
            <a:r>
              <a:rPr lang="en-GB" sz="1100"/>
              <a:t>The cross visits in the i2connect project are opportunities for selected advisors to go abroad, to meet colleagues from elsewhere, and to jointly study cases of interactive innovation in a certain area in Europe.</a:t>
            </a:r>
            <a:endParaRPr/>
          </a:p>
        </p:txBody>
      </p:sp>
      <p:sp>
        <p:nvSpPr>
          <p:cNvPr id="10" name="Tekstvak 7" hidden="0"/>
          <p:cNvSpPr>
            <a:spLocks noAdjustHandles="0" noChangeArrowheads="0"/>
          </p:cNvSpPr>
          <p:nvPr isPhoto="0" userDrawn="0"/>
        </p:nvSpPr>
        <p:spPr bwMode="auto">
          <a:xfrm>
            <a:off x="163826" y="2599513"/>
            <a:ext cx="3205684" cy="1277273"/>
          </a:xfrm>
          <a:prstGeom prst="rect">
            <a:avLst/>
          </a:prstGeom>
          <a:noFill/>
        </p:spPr>
        <p:txBody>
          <a:bodyPr wrap="square" rtlCol="0">
            <a:spAutoFit/>
          </a:bodyPr>
          <a:lstStyle/>
          <a:p>
            <a:pPr>
              <a:defRPr/>
            </a:pPr>
            <a:r>
              <a:rPr lang="en-GB" sz="1100" b="1">
                <a:solidFill>
                  <a:srgbClr val="C00000"/>
                </a:solidFill>
              </a:rPr>
              <a:t>Who can join?</a:t>
            </a:r>
            <a:endParaRPr/>
          </a:p>
          <a:p>
            <a:pPr>
              <a:defRPr/>
            </a:pPr>
            <a:r>
              <a:rPr lang="en-GB" sz="1100"/>
              <a:t>From every i2connect training two participants can join a cross visit, preferably within half a year after the training. Participants must be able to communicate in English, since this is the working language during the training. The trainers decide who will go.</a:t>
            </a:r>
            <a:endParaRPr/>
          </a:p>
        </p:txBody>
      </p:sp>
      <p:sp>
        <p:nvSpPr>
          <p:cNvPr id="11" name="Tekstvak 8" hidden="0"/>
          <p:cNvSpPr>
            <a:spLocks noAdjustHandles="0" noChangeArrowheads="0"/>
          </p:cNvSpPr>
          <p:nvPr isPhoto="0" userDrawn="0"/>
        </p:nvSpPr>
        <p:spPr bwMode="auto">
          <a:xfrm>
            <a:off x="173292" y="3916970"/>
            <a:ext cx="3205684" cy="1107996"/>
          </a:xfrm>
          <a:prstGeom prst="rect">
            <a:avLst/>
          </a:prstGeom>
          <a:noFill/>
        </p:spPr>
        <p:txBody>
          <a:bodyPr wrap="square" rtlCol="0">
            <a:spAutoFit/>
          </a:bodyPr>
          <a:lstStyle/>
          <a:p>
            <a:pPr>
              <a:defRPr/>
            </a:pPr>
            <a:r>
              <a:rPr lang="en-GB" sz="1100" b="1">
                <a:solidFill>
                  <a:srgbClr val="C00000"/>
                </a:solidFill>
              </a:rPr>
              <a:t>What is expected from the participants?</a:t>
            </a:r>
            <a:endParaRPr/>
          </a:p>
          <a:p>
            <a:pPr>
              <a:defRPr/>
            </a:pPr>
            <a:r>
              <a:rPr lang="en-GB" sz="1100"/>
              <a:t>The two participants from each training actively contribute to the analysis of the cases they visit during the cross visits. After their return, they share their experiences with their peer group that was created during the training.</a:t>
            </a:r>
            <a:endParaRPr/>
          </a:p>
        </p:txBody>
      </p:sp>
      <p:pic>
        <p:nvPicPr>
          <p:cNvPr id="12" name="Afbeelding 11" hidden="0"/>
          <p:cNvPicPr>
            <a:picLocks noChangeAspect="1"/>
          </p:cNvPicPr>
          <p:nvPr isPhoto="0" userDrawn="0"/>
        </p:nvPicPr>
        <p:blipFill>
          <a:blip r:embed="rId4"/>
          <a:stretch/>
        </p:blipFill>
        <p:spPr bwMode="auto">
          <a:xfrm>
            <a:off x="4404142" y="67267"/>
            <a:ext cx="2775088" cy="1686269"/>
          </a:xfrm>
          <a:prstGeom prst="rect">
            <a:avLst/>
          </a:prstGeom>
        </p:spPr>
      </p:pic>
      <p:sp>
        <p:nvSpPr>
          <p:cNvPr id="13" name="Tekstvak 13" hidden="0"/>
          <p:cNvSpPr>
            <a:spLocks noAdjustHandles="0" noChangeArrowheads="0"/>
          </p:cNvSpPr>
          <p:nvPr isPhoto="0" userDrawn="0"/>
        </p:nvSpPr>
        <p:spPr bwMode="auto">
          <a:xfrm>
            <a:off x="163826" y="5073896"/>
            <a:ext cx="3205684" cy="1261883"/>
          </a:xfrm>
          <a:prstGeom prst="rect">
            <a:avLst/>
          </a:prstGeom>
          <a:noFill/>
        </p:spPr>
        <p:txBody>
          <a:bodyPr wrap="square" rtlCol="0">
            <a:spAutoFit/>
          </a:bodyPr>
          <a:lstStyle/>
          <a:p>
            <a:pPr>
              <a:defRPr/>
            </a:pPr>
            <a:r>
              <a:rPr lang="en-GB" sz="1100" b="1">
                <a:solidFill>
                  <a:srgbClr val="C00000"/>
                </a:solidFill>
              </a:rPr>
              <a:t>Duration, number of participants and place</a:t>
            </a:r>
            <a:endParaRPr/>
          </a:p>
          <a:p>
            <a:pPr>
              <a:spcAft>
                <a:spcPts val="600"/>
              </a:spcAft>
              <a:defRPr/>
            </a:pPr>
            <a:r>
              <a:rPr lang="en-GB" sz="1100"/>
              <a:t>A cross visit takes 3 – 4 days. </a:t>
            </a:r>
            <a:endParaRPr/>
          </a:p>
          <a:p>
            <a:pPr>
              <a:spcAft>
                <a:spcPts val="600"/>
              </a:spcAft>
              <a:defRPr/>
            </a:pPr>
            <a:r>
              <a:rPr lang="en-GB" sz="1100"/>
              <a:t>10 participants can join a cross visit. One or two trainers will act as facilitators.</a:t>
            </a:r>
            <a:endParaRPr/>
          </a:p>
          <a:p>
            <a:pPr>
              <a:spcAft>
                <a:spcPts val="600"/>
              </a:spcAft>
              <a:defRPr/>
            </a:pPr>
            <a:r>
              <a:rPr lang="en-GB" sz="1100"/>
              <a:t>The first CV has taken place in Slovenia in March 2022.</a:t>
            </a:r>
            <a:endParaRPr/>
          </a:p>
        </p:txBody>
      </p:sp>
      <p:grpSp>
        <p:nvGrpSpPr>
          <p:cNvPr id="14" name="Groep 14" hidden="0"/>
          <p:cNvGrpSpPr/>
          <p:nvPr isPhoto="0" userDrawn="0"/>
        </p:nvGrpSpPr>
        <p:grpSpPr bwMode="auto">
          <a:xfrm>
            <a:off x="267935" y="6444933"/>
            <a:ext cx="3535680" cy="406081"/>
            <a:chOff x="8599556" y="5794558"/>
            <a:chExt cx="3535680" cy="406081"/>
          </a:xfrm>
        </p:grpSpPr>
        <p:sp>
          <p:nvSpPr>
            <p:cNvPr id="15" name="Pijl: vijfhoek 15" hidden="0"/>
            <p:cNvSpPr/>
            <p:nvPr isPhoto="0" userDrawn="0"/>
          </p:nvSpPr>
          <p:spPr bwMode="auto">
            <a:xfrm>
              <a:off x="8628502" y="5794558"/>
              <a:ext cx="3477787" cy="297497"/>
            </a:xfrm>
            <a:prstGeom prst="homePlate">
              <a:avLst>
                <a:gd name="adj" fmla="val 50000"/>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6" name="Tekstvak 16" hidden="0"/>
            <p:cNvSpPr>
              <a:spLocks noAdjustHandles="0" noChangeArrowheads="0"/>
            </p:cNvSpPr>
            <p:nvPr isPhoto="0" userDrawn="0"/>
          </p:nvSpPr>
          <p:spPr bwMode="auto">
            <a:xfrm>
              <a:off x="8599556" y="5831307"/>
              <a:ext cx="3535680" cy="369332"/>
            </a:xfrm>
            <a:prstGeom prst="rect">
              <a:avLst/>
            </a:prstGeom>
            <a:noFill/>
          </p:spPr>
          <p:txBody>
            <a:bodyPr wrap="square" rtlCol="0">
              <a:spAutoFit/>
            </a:bodyPr>
            <a:lstStyle/>
            <a:p>
              <a:pPr>
                <a:defRPr/>
              </a:pPr>
              <a:r>
                <a:rPr lang="en-GB" sz="900" b="1">
                  <a:solidFill>
                    <a:schemeClr val="accent6">
                      <a:lumMod val="50000"/>
                    </a:schemeClr>
                  </a:solidFill>
                </a:rPr>
                <a:t>Further inquiries: Igor </a:t>
              </a:r>
              <a:r>
                <a:rPr lang="en-GB" sz="900" b="1">
                  <a:solidFill>
                    <a:schemeClr val="accent6">
                      <a:lumMod val="50000"/>
                    </a:schemeClr>
                  </a:solidFill>
                </a:rPr>
                <a:t>Hrovatic</a:t>
              </a:r>
              <a:r>
                <a:rPr lang="en-GB" sz="900" b="1">
                  <a:solidFill>
                    <a:schemeClr val="accent6">
                      <a:lumMod val="50000"/>
                    </a:schemeClr>
                  </a:solidFill>
                </a:rPr>
                <a:t>. </a:t>
              </a:r>
              <a:r>
                <a:rPr lang="en-GB" sz="900">
                  <a:solidFill>
                    <a:srgbClr val="0000FF"/>
                  </a:solidFill>
                </a:rPr>
                <a:t>igor.hrovatic@kgzs.si</a:t>
              </a:r>
              <a:endParaRPr/>
            </a:p>
            <a:p>
              <a:pPr>
                <a:defRPr/>
              </a:pPr>
              <a:endParaRPr lang="en-GB" sz="900"/>
            </a:p>
          </p:txBody>
        </p:sp>
      </p:grpSp>
      <p:sp>
        <p:nvSpPr>
          <p:cNvPr id="17" name="Tekstvak 17" hidden="0"/>
          <p:cNvSpPr>
            <a:spLocks noAdjustHandles="0" noChangeArrowheads="0"/>
          </p:cNvSpPr>
          <p:nvPr isPhoto="0" userDrawn="0"/>
        </p:nvSpPr>
        <p:spPr bwMode="auto">
          <a:xfrm>
            <a:off x="8364940" y="435258"/>
            <a:ext cx="3023723" cy="2416046"/>
          </a:xfrm>
          <a:prstGeom prst="rect">
            <a:avLst/>
          </a:prstGeom>
          <a:solidFill>
            <a:schemeClr val="accent4">
              <a:lumMod val="20000"/>
              <a:lumOff val="80000"/>
            </a:schemeClr>
          </a:solidFill>
        </p:spPr>
        <p:txBody>
          <a:bodyPr wrap="square" rtlCol="0">
            <a:spAutoFit/>
          </a:bodyPr>
          <a:lstStyle/>
          <a:p>
            <a:pPr>
              <a:defRPr/>
            </a:pPr>
            <a:r>
              <a:rPr lang="en-GB" sz="1100" b="1">
                <a:solidFill>
                  <a:srgbClr val="7030A0"/>
                </a:solidFill>
              </a:rPr>
              <a:t>What will happen during a cross visit?</a:t>
            </a:r>
            <a:endParaRPr/>
          </a:p>
          <a:p>
            <a:pPr>
              <a:defRPr/>
            </a:pPr>
            <a:endParaRPr lang="en-GB" sz="1000"/>
          </a:p>
          <a:p>
            <a:pPr marL="171450" indent="-171450">
              <a:buFont typeface="Arial"/>
              <a:buChar char="•"/>
              <a:defRPr/>
            </a:pPr>
            <a:r>
              <a:rPr lang="en-GB" sz="1000" b="1" i="1"/>
              <a:t>Visitors in the lead: </a:t>
            </a:r>
            <a:r>
              <a:rPr lang="en-GB" sz="1000"/>
              <a:t>As experts from abroad, you explore one or more cases where interactive innovation is taking place (or has taken place). You are asking the questions, in order to understand what has happened.</a:t>
            </a:r>
            <a:endParaRPr/>
          </a:p>
          <a:p>
            <a:pPr marL="171450" indent="-171450">
              <a:buFont typeface="Arial"/>
              <a:buChar char="•"/>
              <a:defRPr/>
            </a:pPr>
            <a:r>
              <a:rPr lang="en-GB" sz="1000" b="1" i="1"/>
              <a:t>The host prepares the case. </a:t>
            </a:r>
            <a:r>
              <a:rPr lang="en-GB" sz="1000"/>
              <a:t>Every cross visit is hosted by an i2connect partner organisation. This host selects the case, approaches key actors for their collaboration, and organises the visits (including the logistics). </a:t>
            </a:r>
            <a:endParaRPr/>
          </a:p>
          <a:p>
            <a:pPr marL="171450" indent="-171450">
              <a:buFont typeface="Arial"/>
              <a:buChar char="•"/>
              <a:defRPr/>
            </a:pPr>
            <a:r>
              <a:rPr lang="en-GB" sz="1000" b="1" i="1"/>
              <a:t>The key actors are informed about the nature of the CV. </a:t>
            </a:r>
            <a:r>
              <a:rPr lang="en-GB" sz="1000"/>
              <a:t>They know that your questions are leading, rather than their own standard presentations. </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hoek 9" hidden="0"/>
          <p:cNvSpPr/>
          <p:nvPr isPhoto="0" userDrawn="0"/>
        </p:nvSpPr>
        <p:spPr bwMode="auto">
          <a:xfrm>
            <a:off x="-53387" y="0"/>
            <a:ext cx="4108281"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5"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6"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7"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Tekstvak 22" hidden="0"/>
          <p:cNvSpPr>
            <a:spLocks noAdjustHandles="0" noChangeArrowheads="0"/>
          </p:cNvSpPr>
          <p:nvPr isPhoto="0" userDrawn="0"/>
        </p:nvSpPr>
        <p:spPr bwMode="auto">
          <a:xfrm>
            <a:off x="255900" y="1537837"/>
            <a:ext cx="2617191" cy="369332"/>
          </a:xfrm>
          <a:prstGeom prst="rect">
            <a:avLst/>
          </a:prstGeom>
          <a:noFill/>
        </p:spPr>
        <p:txBody>
          <a:bodyPr wrap="none" rtlCol="0">
            <a:spAutoFit/>
          </a:bodyPr>
          <a:lstStyle/>
          <a:p>
            <a:pPr>
              <a:defRPr/>
            </a:pPr>
            <a:r>
              <a:rPr lang="en-GB">
                <a:solidFill>
                  <a:srgbClr val="C00000"/>
                </a:solidFill>
              </a:rPr>
              <a:t>Pilot projects in i2connect</a:t>
            </a:r>
            <a:endParaRPr/>
          </a:p>
        </p:txBody>
      </p:sp>
      <p:sp>
        <p:nvSpPr>
          <p:cNvPr id="9" name="Tekstvak 12" hidden="0"/>
          <p:cNvSpPr>
            <a:spLocks noAdjustHandles="0" noChangeArrowheads="0"/>
          </p:cNvSpPr>
          <p:nvPr isPhoto="0" userDrawn="0"/>
        </p:nvSpPr>
        <p:spPr bwMode="auto">
          <a:xfrm>
            <a:off x="255900" y="1974168"/>
            <a:ext cx="3205684" cy="2446824"/>
          </a:xfrm>
          <a:prstGeom prst="rect">
            <a:avLst/>
          </a:prstGeom>
          <a:noFill/>
        </p:spPr>
        <p:txBody>
          <a:bodyPr wrap="square" rtlCol="0">
            <a:spAutoFit/>
          </a:bodyPr>
          <a:lstStyle/>
          <a:p>
            <a:pPr>
              <a:defRPr/>
            </a:pPr>
            <a:r>
              <a:rPr lang="en-GB" sz="1100" b="1">
                <a:solidFill>
                  <a:srgbClr val="C00000"/>
                </a:solidFill>
              </a:rPr>
              <a:t>An opportunity to try out something new</a:t>
            </a:r>
            <a:endParaRPr/>
          </a:p>
          <a:p>
            <a:pPr>
              <a:spcAft>
                <a:spcPts val="600"/>
              </a:spcAft>
              <a:defRPr/>
            </a:pPr>
            <a:r>
              <a:rPr lang="en-GB" sz="1100"/>
              <a:t>Some advisors, participating in a training, might be involved in a promising initiative for interactive innovation, but have difficulties in finding the funds to support it. These advisors can apply for support from i2connect.</a:t>
            </a:r>
            <a:endParaRPr/>
          </a:p>
          <a:p>
            <a:pPr>
              <a:spcAft>
                <a:spcPts val="600"/>
              </a:spcAft>
              <a:defRPr/>
            </a:pPr>
            <a:r>
              <a:rPr lang="en-GB" sz="1100" b="1">
                <a:solidFill>
                  <a:srgbClr val="C00000"/>
                </a:solidFill>
              </a:rPr>
              <a:t>Contribute to learning within i2connect</a:t>
            </a:r>
            <a:endParaRPr/>
          </a:p>
          <a:p>
            <a:pPr>
              <a:defRPr/>
            </a:pPr>
            <a:r>
              <a:rPr lang="en-GB" sz="1100"/>
              <a:t>The i2connect project offers opportunities for such cases if they meet the following criteria:</a:t>
            </a:r>
            <a:endParaRPr/>
          </a:p>
          <a:p>
            <a:pPr marL="171450" indent="-171450">
              <a:buFont typeface="Arial"/>
              <a:buChar char="•"/>
              <a:defRPr/>
            </a:pPr>
            <a:r>
              <a:rPr lang="en-GB" sz="1100"/>
              <a:t>A</a:t>
            </a:r>
            <a:endParaRPr/>
          </a:p>
          <a:p>
            <a:pPr marL="171450" indent="-171450">
              <a:buFont typeface="Arial"/>
              <a:buChar char="•"/>
              <a:defRPr/>
            </a:pPr>
            <a:r>
              <a:rPr lang="en-GB" sz="1100"/>
              <a:t>B</a:t>
            </a:r>
            <a:endParaRPr/>
          </a:p>
          <a:p>
            <a:pPr marL="171450" indent="-171450">
              <a:buFont typeface="Arial"/>
              <a:buChar char="•"/>
              <a:defRPr/>
            </a:pPr>
            <a:r>
              <a:rPr lang="en-GB" sz="1100"/>
              <a:t>C</a:t>
            </a:r>
            <a:endParaRPr/>
          </a:p>
          <a:p>
            <a:pPr marL="171450" indent="-171450">
              <a:buFont typeface="Arial"/>
              <a:buChar char="•"/>
              <a:defRPr/>
            </a:pPr>
            <a:endParaRPr lang="en-GB" sz="1100"/>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hoek 9" hidden="0"/>
          <p:cNvSpPr/>
          <p:nvPr isPhoto="0" userDrawn="0"/>
        </p:nvSpPr>
        <p:spPr bwMode="auto">
          <a:xfrm>
            <a:off x="-53387" y="0"/>
            <a:ext cx="4108281" cy="6858000"/>
          </a:xfrm>
          <a:prstGeom prst="rect">
            <a:avLst/>
          </a:prstGeom>
          <a:solidFill>
            <a:srgbClr val="E7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5"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6"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7"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Tekstvak 22" hidden="0"/>
          <p:cNvSpPr>
            <a:spLocks noAdjustHandles="0" noChangeArrowheads="0"/>
          </p:cNvSpPr>
          <p:nvPr isPhoto="0" userDrawn="0"/>
        </p:nvSpPr>
        <p:spPr bwMode="auto">
          <a:xfrm>
            <a:off x="924638" y="816071"/>
            <a:ext cx="2162259" cy="369332"/>
          </a:xfrm>
          <a:prstGeom prst="rect">
            <a:avLst/>
          </a:prstGeom>
          <a:noFill/>
        </p:spPr>
        <p:txBody>
          <a:bodyPr wrap="none" rtlCol="0">
            <a:spAutoFit/>
          </a:bodyPr>
          <a:lstStyle/>
          <a:p>
            <a:pPr>
              <a:defRPr/>
            </a:pPr>
            <a:r>
              <a:rPr lang="en-GB" b="1">
                <a:solidFill>
                  <a:srgbClr val="C00000"/>
                </a:solidFill>
              </a:rPr>
              <a:t>Methods for training</a:t>
            </a:r>
            <a:endParaRPr lang="en-GB" sz="1800" b="1">
              <a:solidFill>
                <a:srgbClr val="C00000"/>
              </a:solidFill>
            </a:endParaRPr>
          </a:p>
        </p:txBody>
      </p:sp>
      <p:sp>
        <p:nvSpPr>
          <p:cNvPr id="9" name="Tekstvak 12" hidden="0"/>
          <p:cNvSpPr>
            <a:spLocks noAdjustHandles="0" noChangeArrowheads="0"/>
          </p:cNvSpPr>
          <p:nvPr isPhoto="0" userDrawn="0"/>
        </p:nvSpPr>
        <p:spPr bwMode="auto">
          <a:xfrm>
            <a:off x="183801" y="1717219"/>
            <a:ext cx="3477341" cy="4678204"/>
          </a:xfrm>
          <a:prstGeom prst="rect">
            <a:avLst/>
          </a:prstGeom>
          <a:noFill/>
        </p:spPr>
        <p:txBody>
          <a:bodyPr wrap="square" rtlCol="0">
            <a:spAutoFit/>
          </a:bodyPr>
          <a:lstStyle/>
          <a:p>
            <a:pPr>
              <a:spcAft>
                <a:spcPts val="600"/>
              </a:spcAft>
              <a:defRPr/>
            </a:pPr>
            <a:r>
              <a:rPr lang="en-GB" sz="1100" b="1">
                <a:solidFill>
                  <a:srgbClr val="C00000"/>
                </a:solidFill>
              </a:rPr>
              <a:t>Discussion techniques, training methods and diagnosis</a:t>
            </a:r>
            <a:endParaRPr lang="en-GB" sz="1100"/>
          </a:p>
          <a:p>
            <a:pPr>
              <a:spcAft>
                <a:spcPts val="600"/>
              </a:spcAft>
              <a:defRPr/>
            </a:pPr>
            <a:r>
              <a:rPr lang="en-GB" sz="1100" i="1"/>
              <a:t>Facilitating group discussions</a:t>
            </a:r>
            <a:endParaRPr/>
          </a:p>
          <a:p>
            <a:pPr>
              <a:spcAft>
                <a:spcPts val="600"/>
              </a:spcAft>
              <a:defRPr/>
            </a:pPr>
            <a:r>
              <a:rPr lang="en-GB" sz="1100"/>
              <a:t>Many methods can be found on internet for facilitating group discussions. A few easy to use methods are briefly summarised here. </a:t>
            </a:r>
            <a:endParaRPr/>
          </a:p>
          <a:p>
            <a:pPr>
              <a:spcAft>
                <a:spcPts val="600"/>
              </a:spcAft>
              <a:defRPr/>
            </a:pPr>
            <a:r>
              <a:rPr lang="en-GB" sz="1100" i="1"/>
              <a:t>Training facilitating skills</a:t>
            </a:r>
            <a:endParaRPr/>
          </a:p>
          <a:p>
            <a:pPr>
              <a:spcAft>
                <a:spcPts val="600"/>
              </a:spcAft>
              <a:defRPr/>
            </a:pPr>
            <a:r>
              <a:rPr lang="en-GB" sz="1100"/>
              <a:t>Training methods aim to increase awareness of trainees of what is happening in interpersonal communication, and to strengthen their self confidence in facilitation activities. Such methods provide opportunities to practice and to receive feedback. </a:t>
            </a:r>
            <a:endParaRPr/>
          </a:p>
          <a:p>
            <a:pPr>
              <a:spcAft>
                <a:spcPts val="600"/>
              </a:spcAft>
              <a:defRPr/>
            </a:pPr>
            <a:r>
              <a:rPr lang="en-GB" sz="1100"/>
              <a:t>A wide range of such training methods can be found on internet as well. A few basic exercises are explained here.</a:t>
            </a:r>
            <a:endParaRPr/>
          </a:p>
          <a:p>
            <a:pPr>
              <a:spcAft>
                <a:spcPts val="600"/>
              </a:spcAft>
              <a:defRPr/>
            </a:pPr>
            <a:r>
              <a:rPr lang="en-GB" sz="1100" i="1"/>
              <a:t>Energizers</a:t>
            </a:r>
            <a:endParaRPr/>
          </a:p>
          <a:p>
            <a:pPr>
              <a:spcAft>
                <a:spcPts val="600"/>
              </a:spcAft>
              <a:defRPr/>
            </a:pPr>
            <a:r>
              <a:rPr lang="en-GB" sz="1100"/>
              <a:t>Energizers are short exercises that are helpful to focus on what is happening here and now in the training session. They stimulate the physical energy flow in body and mind. </a:t>
            </a:r>
            <a:endParaRPr/>
          </a:p>
          <a:p>
            <a:pPr>
              <a:spcAft>
                <a:spcPts val="600"/>
              </a:spcAft>
              <a:defRPr/>
            </a:pPr>
            <a:r>
              <a:rPr lang="en-GB" sz="1100" i="1"/>
              <a:t>Diagnosing patterns in processes of change</a:t>
            </a:r>
            <a:endParaRPr lang="en-GB" sz="1100"/>
          </a:p>
          <a:p>
            <a:pPr>
              <a:spcAft>
                <a:spcPts val="600"/>
              </a:spcAft>
              <a:defRPr/>
            </a:pPr>
            <a:r>
              <a:rPr lang="en-GB" sz="1100"/>
              <a:t>The tools for diagnosis take a wider perspective. They aim to inspire change agents in influencing a movement between multiple actors in a process of change. Which relationships call for attention? And what are possible interventions?</a:t>
            </a:r>
            <a:endParaRPr/>
          </a:p>
        </p:txBody>
      </p:sp>
      <p:grpSp>
        <p:nvGrpSpPr>
          <p:cNvPr id="10" name="Groep 16" hidden="0"/>
          <p:cNvGrpSpPr/>
          <p:nvPr isPhoto="0" userDrawn="0"/>
        </p:nvGrpSpPr>
        <p:grpSpPr bwMode="auto">
          <a:xfrm>
            <a:off x="4353453" y="5567308"/>
            <a:ext cx="3339265" cy="720080"/>
            <a:chOff x="4372303" y="4722594"/>
            <a:chExt cx="3339265" cy="720080"/>
          </a:xfrm>
        </p:grpSpPr>
        <p:pic>
          <p:nvPicPr>
            <p:cNvPr id="11" name="Picture 2" descr="http://www.toolsfornetworkers.nl/wp/wp-content/uploads/Spiral-thumb.png" hidden="0"/>
            <p:cNvPicPr>
              <a:picLocks noChangeAspect="1" noChangeArrowheads="1"/>
            </p:cNvPicPr>
            <p:nvPr isPhoto="0" userDrawn="0"/>
          </p:nvPicPr>
          <p:blipFill>
            <a:blip r:embed="rId4"/>
            <a:stretch/>
          </p:blipFill>
          <p:spPr bwMode="auto">
            <a:xfrm>
              <a:off x="4372303" y="4758599"/>
              <a:ext cx="648072" cy="648072"/>
            </a:xfrm>
            <a:prstGeom prst="rect">
              <a:avLst/>
            </a:prstGeom>
            <a:noFill/>
          </p:spPr>
        </p:pic>
        <p:pic>
          <p:nvPicPr>
            <p:cNvPr id="12" name="Picture 4" descr="http://www.toolsfornetworkers.nl/wp/wp-content/uploads/Network-Analysis-thumb.png" hidden="0"/>
            <p:cNvPicPr>
              <a:picLocks noChangeAspect="1" noChangeArrowheads="1"/>
            </p:cNvPicPr>
            <p:nvPr isPhoto="0" userDrawn="0"/>
          </p:nvPicPr>
          <p:blipFill>
            <a:blip r:embed="rId5"/>
            <a:stretch/>
          </p:blipFill>
          <p:spPr bwMode="auto">
            <a:xfrm>
              <a:off x="5236681" y="4795873"/>
              <a:ext cx="573523" cy="573523"/>
            </a:xfrm>
            <a:prstGeom prst="rect">
              <a:avLst/>
            </a:prstGeom>
            <a:noFill/>
          </p:spPr>
        </p:pic>
        <p:pic>
          <p:nvPicPr>
            <p:cNvPr id="13" name="Picture 10" descr="http://www.toolsfornetworkers.nl/wp/wp-content/uploads/Triangle-Co-Creation.png" hidden="0"/>
            <p:cNvPicPr>
              <a:picLocks noChangeAspect="1" noChangeArrowheads="1"/>
            </p:cNvPicPr>
            <p:nvPr isPhoto="0" userDrawn="0"/>
          </p:nvPicPr>
          <p:blipFill>
            <a:blip r:embed="rId6"/>
            <a:stretch/>
          </p:blipFill>
          <p:spPr bwMode="auto">
            <a:xfrm>
              <a:off x="6096000" y="4722594"/>
              <a:ext cx="720080" cy="720080"/>
            </a:xfrm>
            <a:prstGeom prst="rect">
              <a:avLst/>
            </a:prstGeom>
            <a:noFill/>
          </p:spPr>
        </p:pic>
        <p:pic>
          <p:nvPicPr>
            <p:cNvPr id="14" name="Picture 12" descr="http://www.toolsfornetworkers.nl/wp/wp-content/uploads/Circle-of-Coherence-thumb.png" hidden="0"/>
            <p:cNvPicPr>
              <a:picLocks noChangeAspect="1" noChangeArrowheads="1"/>
            </p:cNvPicPr>
            <p:nvPr isPhoto="0" userDrawn="0"/>
          </p:nvPicPr>
          <p:blipFill>
            <a:blip r:embed="rId7"/>
            <a:stretch/>
          </p:blipFill>
          <p:spPr bwMode="auto">
            <a:xfrm>
              <a:off x="7049428" y="4722594"/>
              <a:ext cx="662140" cy="662140"/>
            </a:xfrm>
            <a:prstGeom prst="rect">
              <a:avLst/>
            </a:prstGeom>
            <a:noFill/>
          </p:spPr>
        </p:pic>
      </p:grpSp>
      <p:grpSp>
        <p:nvGrpSpPr>
          <p:cNvPr id="15" name="Groep 42" hidden="0"/>
          <p:cNvGrpSpPr/>
          <p:nvPr isPhoto="0" userDrawn="0"/>
        </p:nvGrpSpPr>
        <p:grpSpPr bwMode="auto">
          <a:xfrm>
            <a:off x="4721559" y="1580524"/>
            <a:ext cx="2560579" cy="519499"/>
            <a:chOff x="3594970" y="875257"/>
            <a:chExt cx="8391506" cy="1702495"/>
          </a:xfrm>
        </p:grpSpPr>
        <p:grpSp>
          <p:nvGrpSpPr>
            <p:cNvPr id="16" name="Groep 43" hidden="0"/>
            <p:cNvGrpSpPr/>
            <p:nvPr isPhoto="0" userDrawn="0"/>
          </p:nvGrpSpPr>
          <p:grpSpPr bwMode="auto">
            <a:xfrm>
              <a:off x="4183693" y="875257"/>
              <a:ext cx="6883053" cy="1702495"/>
              <a:chOff x="4183693" y="1340285"/>
              <a:chExt cx="6883053" cy="1702495"/>
            </a:xfrm>
          </p:grpSpPr>
          <p:grpSp>
            <p:nvGrpSpPr>
              <p:cNvPr id="17" name="Groep 47" hidden="0"/>
              <p:cNvGrpSpPr/>
              <p:nvPr isPhoto="0" userDrawn="0"/>
            </p:nvGrpSpPr>
            <p:grpSpPr bwMode="auto">
              <a:xfrm>
                <a:off x="4183693" y="1340285"/>
                <a:ext cx="3444658" cy="1702495"/>
                <a:chOff x="4183693" y="1340285"/>
                <a:chExt cx="3444658" cy="1702495"/>
              </a:xfrm>
            </p:grpSpPr>
            <p:sp>
              <p:nvSpPr>
                <p:cNvPr id="18" name="Ruit 56" hidden="0"/>
                <p:cNvSpPr/>
                <p:nvPr isPhoto="0" userDrawn="0"/>
              </p:nvSpPr>
              <p:spPr bwMode="auto">
                <a:xfrm>
                  <a:off x="4183693" y="1346548"/>
                  <a:ext cx="3444658" cy="152191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19" name="Groep 57" hidden="0"/>
                <p:cNvGrpSpPr/>
                <p:nvPr isPhoto="0" userDrawn="0"/>
              </p:nvGrpSpPr>
              <p:grpSpPr bwMode="auto">
                <a:xfrm>
                  <a:off x="5586608" y="1340285"/>
                  <a:ext cx="638828" cy="460331"/>
                  <a:chOff x="5580345" y="2649255"/>
                  <a:chExt cx="638828" cy="263046"/>
                </a:xfrm>
              </p:grpSpPr>
              <p:sp>
                <p:nvSpPr>
                  <p:cNvPr id="20" name="Rechthoek 61" hidden="0"/>
                  <p:cNvSpPr/>
                  <p:nvPr isPhoto="0" userDrawn="0"/>
                </p:nvSpPr>
                <p:spPr bwMode="auto">
                  <a:xfrm>
                    <a:off x="5580345" y="2649255"/>
                    <a:ext cx="632565" cy="263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1" name="Vrije vorm: vorm 62" hidden="0"/>
                  <p:cNvSpPr/>
                  <p:nvPr isPhoto="0" userDrawn="0"/>
                </p:nvSpPr>
                <p:spPr bwMode="auto">
                  <a:xfrm>
                    <a:off x="5580345" y="2705622"/>
                    <a:ext cx="638828" cy="156575"/>
                  </a:xfrm>
                  <a:custGeom>
                    <a:avLst/>
                    <a:gdLst>
                      <a:gd name="connsiteX0" fmla="*/ 0 w 638828"/>
                      <a:gd name="connsiteY0" fmla="*/ 18789 h 156575"/>
                      <a:gd name="connsiteX1" fmla="*/ 31315 w 638828"/>
                      <a:gd name="connsiteY1" fmla="*/ 25052 h 156575"/>
                      <a:gd name="connsiteX2" fmla="*/ 68893 w 638828"/>
                      <a:gd name="connsiteY2" fmla="*/ 0 h 156575"/>
                      <a:gd name="connsiteX3" fmla="*/ 93945 w 638828"/>
                      <a:gd name="connsiteY3" fmla="*/ 6263 h 156575"/>
                      <a:gd name="connsiteX4" fmla="*/ 131523 w 638828"/>
                      <a:gd name="connsiteY4" fmla="*/ 43841 h 156575"/>
                      <a:gd name="connsiteX5" fmla="*/ 156576 w 638828"/>
                      <a:gd name="connsiteY5" fmla="*/ 125260 h 156575"/>
                      <a:gd name="connsiteX6" fmla="*/ 175365 w 638828"/>
                      <a:gd name="connsiteY6" fmla="*/ 118997 h 156575"/>
                      <a:gd name="connsiteX7" fmla="*/ 200417 w 638828"/>
                      <a:gd name="connsiteY7" fmla="*/ 50104 h 156575"/>
                      <a:gd name="connsiteX8" fmla="*/ 231732 w 638828"/>
                      <a:gd name="connsiteY8" fmla="*/ 18789 h 156575"/>
                      <a:gd name="connsiteX9" fmla="*/ 275573 w 638828"/>
                      <a:gd name="connsiteY9" fmla="*/ 43841 h 156575"/>
                      <a:gd name="connsiteX10" fmla="*/ 294362 w 638828"/>
                      <a:gd name="connsiteY10" fmla="*/ 37578 h 156575"/>
                      <a:gd name="connsiteX11" fmla="*/ 325677 w 638828"/>
                      <a:gd name="connsiteY11" fmla="*/ 106471 h 156575"/>
                      <a:gd name="connsiteX12" fmla="*/ 338203 w 638828"/>
                      <a:gd name="connsiteY12" fmla="*/ 150312 h 156575"/>
                      <a:gd name="connsiteX13" fmla="*/ 356992 w 638828"/>
                      <a:gd name="connsiteY13" fmla="*/ 156575 h 156575"/>
                      <a:gd name="connsiteX14" fmla="*/ 375781 w 638828"/>
                      <a:gd name="connsiteY14" fmla="*/ 144049 h 156575"/>
                      <a:gd name="connsiteX15" fmla="*/ 382044 w 638828"/>
                      <a:gd name="connsiteY15" fmla="*/ 125260 h 156575"/>
                      <a:gd name="connsiteX16" fmla="*/ 388307 w 638828"/>
                      <a:gd name="connsiteY16" fmla="*/ 18789 h 156575"/>
                      <a:gd name="connsiteX17" fmla="*/ 419622 w 638828"/>
                      <a:gd name="connsiteY17" fmla="*/ 31315 h 156575"/>
                      <a:gd name="connsiteX18" fmla="*/ 438411 w 638828"/>
                      <a:gd name="connsiteY18" fmla="*/ 68893 h 156575"/>
                      <a:gd name="connsiteX19" fmla="*/ 450937 w 638828"/>
                      <a:gd name="connsiteY19" fmla="*/ 131523 h 156575"/>
                      <a:gd name="connsiteX20" fmla="*/ 488515 w 638828"/>
                      <a:gd name="connsiteY20" fmla="*/ 50104 h 156575"/>
                      <a:gd name="connsiteX21" fmla="*/ 501041 w 638828"/>
                      <a:gd name="connsiteY21" fmla="*/ 68893 h 156575"/>
                      <a:gd name="connsiteX22" fmla="*/ 507304 w 638828"/>
                      <a:gd name="connsiteY22" fmla="*/ 87682 h 156575"/>
                      <a:gd name="connsiteX23" fmla="*/ 532356 w 638828"/>
                      <a:gd name="connsiteY23" fmla="*/ 93945 h 156575"/>
                      <a:gd name="connsiteX24" fmla="*/ 551145 w 638828"/>
                      <a:gd name="connsiteY24" fmla="*/ 100208 h 156575"/>
                      <a:gd name="connsiteX25" fmla="*/ 557408 w 638828"/>
                      <a:gd name="connsiteY25" fmla="*/ 81419 h 156575"/>
                      <a:gd name="connsiteX26" fmla="*/ 563671 w 638828"/>
                      <a:gd name="connsiteY26" fmla="*/ 56367 h 156575"/>
                      <a:gd name="connsiteX27" fmla="*/ 576197 w 638828"/>
                      <a:gd name="connsiteY27" fmla="*/ 37578 h 156575"/>
                      <a:gd name="connsiteX28" fmla="*/ 632565 w 638828"/>
                      <a:gd name="connsiteY28" fmla="*/ 43841 h 156575"/>
                      <a:gd name="connsiteX29" fmla="*/ 638828 w 638828"/>
                      <a:gd name="connsiteY29" fmla="*/ 31315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8828" h="156575" fill="norm" stroke="1" extrusionOk="0">
                        <a:moveTo>
                          <a:pt x="0" y="18789"/>
                        </a:moveTo>
                        <a:cubicBezTo>
                          <a:pt x="10438" y="20877"/>
                          <a:pt x="21045" y="27853"/>
                          <a:pt x="31315" y="25052"/>
                        </a:cubicBezTo>
                        <a:cubicBezTo>
                          <a:pt x="45839" y="21091"/>
                          <a:pt x="68893" y="0"/>
                          <a:pt x="68893" y="0"/>
                        </a:cubicBezTo>
                        <a:cubicBezTo>
                          <a:pt x="77244" y="2088"/>
                          <a:pt x="86033" y="2872"/>
                          <a:pt x="93945" y="6263"/>
                        </a:cubicBezTo>
                        <a:cubicBezTo>
                          <a:pt x="114189" y="14939"/>
                          <a:pt x="118244" y="26136"/>
                          <a:pt x="131523" y="43841"/>
                        </a:cubicBezTo>
                        <a:cubicBezTo>
                          <a:pt x="133098" y="61168"/>
                          <a:pt x="120354" y="119223"/>
                          <a:pt x="156576" y="125260"/>
                        </a:cubicBezTo>
                        <a:cubicBezTo>
                          <a:pt x="163088" y="126345"/>
                          <a:pt x="169102" y="121085"/>
                          <a:pt x="175365" y="118997"/>
                        </a:cubicBezTo>
                        <a:cubicBezTo>
                          <a:pt x="186261" y="31827"/>
                          <a:pt x="167866" y="95675"/>
                          <a:pt x="200417" y="50104"/>
                        </a:cubicBezTo>
                        <a:cubicBezTo>
                          <a:pt x="224602" y="16245"/>
                          <a:pt x="197929" y="30057"/>
                          <a:pt x="231732" y="18789"/>
                        </a:cubicBezTo>
                        <a:cubicBezTo>
                          <a:pt x="266178" y="70459"/>
                          <a:pt x="241648" y="60803"/>
                          <a:pt x="275573" y="43841"/>
                        </a:cubicBezTo>
                        <a:cubicBezTo>
                          <a:pt x="281478" y="40889"/>
                          <a:pt x="288099" y="39666"/>
                          <a:pt x="294362" y="37578"/>
                        </a:cubicBezTo>
                        <a:cubicBezTo>
                          <a:pt x="310894" y="70643"/>
                          <a:pt x="317565" y="78079"/>
                          <a:pt x="325677" y="106471"/>
                        </a:cubicBezTo>
                        <a:cubicBezTo>
                          <a:pt x="325742" y="106699"/>
                          <a:pt x="335200" y="147309"/>
                          <a:pt x="338203" y="150312"/>
                        </a:cubicBezTo>
                        <a:cubicBezTo>
                          <a:pt x="342871" y="154980"/>
                          <a:pt x="350729" y="154487"/>
                          <a:pt x="356992" y="156575"/>
                        </a:cubicBezTo>
                        <a:cubicBezTo>
                          <a:pt x="363255" y="152400"/>
                          <a:pt x="371079" y="149927"/>
                          <a:pt x="375781" y="144049"/>
                        </a:cubicBezTo>
                        <a:cubicBezTo>
                          <a:pt x="379905" y="138894"/>
                          <a:pt x="381387" y="131829"/>
                          <a:pt x="382044" y="125260"/>
                        </a:cubicBezTo>
                        <a:cubicBezTo>
                          <a:pt x="385582" y="89885"/>
                          <a:pt x="386219" y="54279"/>
                          <a:pt x="388307" y="18789"/>
                        </a:cubicBezTo>
                        <a:cubicBezTo>
                          <a:pt x="398745" y="22964"/>
                          <a:pt x="410474" y="24780"/>
                          <a:pt x="419622" y="31315"/>
                        </a:cubicBezTo>
                        <a:cubicBezTo>
                          <a:pt x="428665" y="37774"/>
                          <a:pt x="436034" y="58595"/>
                          <a:pt x="438411" y="68893"/>
                        </a:cubicBezTo>
                        <a:cubicBezTo>
                          <a:pt x="443198" y="89638"/>
                          <a:pt x="450937" y="131523"/>
                          <a:pt x="450937" y="131523"/>
                        </a:cubicBezTo>
                        <a:cubicBezTo>
                          <a:pt x="516630" y="118384"/>
                          <a:pt x="458395" y="140463"/>
                          <a:pt x="488515" y="50104"/>
                        </a:cubicBezTo>
                        <a:cubicBezTo>
                          <a:pt x="490895" y="42963"/>
                          <a:pt x="497675" y="62160"/>
                          <a:pt x="501041" y="68893"/>
                        </a:cubicBezTo>
                        <a:cubicBezTo>
                          <a:pt x="503993" y="74798"/>
                          <a:pt x="502149" y="83558"/>
                          <a:pt x="507304" y="87682"/>
                        </a:cubicBezTo>
                        <a:cubicBezTo>
                          <a:pt x="514025" y="93059"/>
                          <a:pt x="524080" y="91580"/>
                          <a:pt x="532356" y="93945"/>
                        </a:cubicBezTo>
                        <a:cubicBezTo>
                          <a:pt x="538704" y="95759"/>
                          <a:pt x="544882" y="98120"/>
                          <a:pt x="551145" y="100208"/>
                        </a:cubicBezTo>
                        <a:cubicBezTo>
                          <a:pt x="553233" y="93945"/>
                          <a:pt x="555594" y="87767"/>
                          <a:pt x="557408" y="81419"/>
                        </a:cubicBezTo>
                        <a:cubicBezTo>
                          <a:pt x="559773" y="73143"/>
                          <a:pt x="560280" y="64279"/>
                          <a:pt x="563671" y="56367"/>
                        </a:cubicBezTo>
                        <a:cubicBezTo>
                          <a:pt x="566636" y="49448"/>
                          <a:pt x="572022" y="43841"/>
                          <a:pt x="576197" y="37578"/>
                        </a:cubicBezTo>
                        <a:cubicBezTo>
                          <a:pt x="595950" y="44162"/>
                          <a:pt x="613294" y="58294"/>
                          <a:pt x="632565" y="43841"/>
                        </a:cubicBezTo>
                        <a:cubicBezTo>
                          <a:pt x="636300" y="41040"/>
                          <a:pt x="636740" y="35490"/>
                          <a:pt x="638828" y="313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nvGrpSpPr>
                <p:cNvPr id="22" name="Groep 58" hidden="0"/>
                <p:cNvGrpSpPr/>
                <p:nvPr isPhoto="0" userDrawn="0"/>
              </p:nvGrpSpPr>
              <p:grpSpPr bwMode="auto">
                <a:xfrm>
                  <a:off x="5574082" y="2582449"/>
                  <a:ext cx="638828" cy="460331"/>
                  <a:chOff x="5580345" y="2649255"/>
                  <a:chExt cx="638828" cy="263046"/>
                </a:xfrm>
              </p:grpSpPr>
              <p:sp>
                <p:nvSpPr>
                  <p:cNvPr id="23" name="Rechthoek 59" hidden="0"/>
                  <p:cNvSpPr/>
                  <p:nvPr isPhoto="0" userDrawn="0"/>
                </p:nvSpPr>
                <p:spPr bwMode="auto">
                  <a:xfrm>
                    <a:off x="5580345" y="2649255"/>
                    <a:ext cx="632565" cy="263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4" name="Vrije vorm: vorm 60" hidden="0"/>
                  <p:cNvSpPr/>
                  <p:nvPr isPhoto="0" userDrawn="0"/>
                </p:nvSpPr>
                <p:spPr bwMode="auto">
                  <a:xfrm>
                    <a:off x="5580345" y="2705622"/>
                    <a:ext cx="638828" cy="156575"/>
                  </a:xfrm>
                  <a:custGeom>
                    <a:avLst/>
                    <a:gdLst>
                      <a:gd name="connsiteX0" fmla="*/ 0 w 638828"/>
                      <a:gd name="connsiteY0" fmla="*/ 18789 h 156575"/>
                      <a:gd name="connsiteX1" fmla="*/ 31315 w 638828"/>
                      <a:gd name="connsiteY1" fmla="*/ 25052 h 156575"/>
                      <a:gd name="connsiteX2" fmla="*/ 68893 w 638828"/>
                      <a:gd name="connsiteY2" fmla="*/ 0 h 156575"/>
                      <a:gd name="connsiteX3" fmla="*/ 93945 w 638828"/>
                      <a:gd name="connsiteY3" fmla="*/ 6263 h 156575"/>
                      <a:gd name="connsiteX4" fmla="*/ 131523 w 638828"/>
                      <a:gd name="connsiteY4" fmla="*/ 43841 h 156575"/>
                      <a:gd name="connsiteX5" fmla="*/ 156576 w 638828"/>
                      <a:gd name="connsiteY5" fmla="*/ 125260 h 156575"/>
                      <a:gd name="connsiteX6" fmla="*/ 175365 w 638828"/>
                      <a:gd name="connsiteY6" fmla="*/ 118997 h 156575"/>
                      <a:gd name="connsiteX7" fmla="*/ 200417 w 638828"/>
                      <a:gd name="connsiteY7" fmla="*/ 50104 h 156575"/>
                      <a:gd name="connsiteX8" fmla="*/ 231732 w 638828"/>
                      <a:gd name="connsiteY8" fmla="*/ 18789 h 156575"/>
                      <a:gd name="connsiteX9" fmla="*/ 275573 w 638828"/>
                      <a:gd name="connsiteY9" fmla="*/ 43841 h 156575"/>
                      <a:gd name="connsiteX10" fmla="*/ 294362 w 638828"/>
                      <a:gd name="connsiteY10" fmla="*/ 37578 h 156575"/>
                      <a:gd name="connsiteX11" fmla="*/ 325677 w 638828"/>
                      <a:gd name="connsiteY11" fmla="*/ 106471 h 156575"/>
                      <a:gd name="connsiteX12" fmla="*/ 338203 w 638828"/>
                      <a:gd name="connsiteY12" fmla="*/ 150312 h 156575"/>
                      <a:gd name="connsiteX13" fmla="*/ 356992 w 638828"/>
                      <a:gd name="connsiteY13" fmla="*/ 156575 h 156575"/>
                      <a:gd name="connsiteX14" fmla="*/ 375781 w 638828"/>
                      <a:gd name="connsiteY14" fmla="*/ 144049 h 156575"/>
                      <a:gd name="connsiteX15" fmla="*/ 382044 w 638828"/>
                      <a:gd name="connsiteY15" fmla="*/ 125260 h 156575"/>
                      <a:gd name="connsiteX16" fmla="*/ 388307 w 638828"/>
                      <a:gd name="connsiteY16" fmla="*/ 18789 h 156575"/>
                      <a:gd name="connsiteX17" fmla="*/ 419622 w 638828"/>
                      <a:gd name="connsiteY17" fmla="*/ 31315 h 156575"/>
                      <a:gd name="connsiteX18" fmla="*/ 438411 w 638828"/>
                      <a:gd name="connsiteY18" fmla="*/ 68893 h 156575"/>
                      <a:gd name="connsiteX19" fmla="*/ 450937 w 638828"/>
                      <a:gd name="connsiteY19" fmla="*/ 131523 h 156575"/>
                      <a:gd name="connsiteX20" fmla="*/ 488515 w 638828"/>
                      <a:gd name="connsiteY20" fmla="*/ 50104 h 156575"/>
                      <a:gd name="connsiteX21" fmla="*/ 501041 w 638828"/>
                      <a:gd name="connsiteY21" fmla="*/ 68893 h 156575"/>
                      <a:gd name="connsiteX22" fmla="*/ 507304 w 638828"/>
                      <a:gd name="connsiteY22" fmla="*/ 87682 h 156575"/>
                      <a:gd name="connsiteX23" fmla="*/ 532356 w 638828"/>
                      <a:gd name="connsiteY23" fmla="*/ 93945 h 156575"/>
                      <a:gd name="connsiteX24" fmla="*/ 551145 w 638828"/>
                      <a:gd name="connsiteY24" fmla="*/ 100208 h 156575"/>
                      <a:gd name="connsiteX25" fmla="*/ 557408 w 638828"/>
                      <a:gd name="connsiteY25" fmla="*/ 81419 h 156575"/>
                      <a:gd name="connsiteX26" fmla="*/ 563671 w 638828"/>
                      <a:gd name="connsiteY26" fmla="*/ 56367 h 156575"/>
                      <a:gd name="connsiteX27" fmla="*/ 576197 w 638828"/>
                      <a:gd name="connsiteY27" fmla="*/ 37578 h 156575"/>
                      <a:gd name="connsiteX28" fmla="*/ 632565 w 638828"/>
                      <a:gd name="connsiteY28" fmla="*/ 43841 h 156575"/>
                      <a:gd name="connsiteX29" fmla="*/ 638828 w 638828"/>
                      <a:gd name="connsiteY29" fmla="*/ 31315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8828" h="156575" fill="norm" stroke="1" extrusionOk="0">
                        <a:moveTo>
                          <a:pt x="0" y="18789"/>
                        </a:moveTo>
                        <a:cubicBezTo>
                          <a:pt x="10438" y="20877"/>
                          <a:pt x="21045" y="27853"/>
                          <a:pt x="31315" y="25052"/>
                        </a:cubicBezTo>
                        <a:cubicBezTo>
                          <a:pt x="45839" y="21091"/>
                          <a:pt x="68893" y="0"/>
                          <a:pt x="68893" y="0"/>
                        </a:cubicBezTo>
                        <a:cubicBezTo>
                          <a:pt x="77244" y="2088"/>
                          <a:pt x="86033" y="2872"/>
                          <a:pt x="93945" y="6263"/>
                        </a:cubicBezTo>
                        <a:cubicBezTo>
                          <a:pt x="114189" y="14939"/>
                          <a:pt x="118244" y="26136"/>
                          <a:pt x="131523" y="43841"/>
                        </a:cubicBezTo>
                        <a:cubicBezTo>
                          <a:pt x="133098" y="61168"/>
                          <a:pt x="120354" y="119223"/>
                          <a:pt x="156576" y="125260"/>
                        </a:cubicBezTo>
                        <a:cubicBezTo>
                          <a:pt x="163088" y="126345"/>
                          <a:pt x="169102" y="121085"/>
                          <a:pt x="175365" y="118997"/>
                        </a:cubicBezTo>
                        <a:cubicBezTo>
                          <a:pt x="186261" y="31827"/>
                          <a:pt x="167866" y="95675"/>
                          <a:pt x="200417" y="50104"/>
                        </a:cubicBezTo>
                        <a:cubicBezTo>
                          <a:pt x="224602" y="16245"/>
                          <a:pt x="197929" y="30057"/>
                          <a:pt x="231732" y="18789"/>
                        </a:cubicBezTo>
                        <a:cubicBezTo>
                          <a:pt x="266178" y="70459"/>
                          <a:pt x="241648" y="60803"/>
                          <a:pt x="275573" y="43841"/>
                        </a:cubicBezTo>
                        <a:cubicBezTo>
                          <a:pt x="281478" y="40889"/>
                          <a:pt x="288099" y="39666"/>
                          <a:pt x="294362" y="37578"/>
                        </a:cubicBezTo>
                        <a:cubicBezTo>
                          <a:pt x="310894" y="70643"/>
                          <a:pt x="317565" y="78079"/>
                          <a:pt x="325677" y="106471"/>
                        </a:cubicBezTo>
                        <a:cubicBezTo>
                          <a:pt x="325742" y="106699"/>
                          <a:pt x="335200" y="147309"/>
                          <a:pt x="338203" y="150312"/>
                        </a:cubicBezTo>
                        <a:cubicBezTo>
                          <a:pt x="342871" y="154980"/>
                          <a:pt x="350729" y="154487"/>
                          <a:pt x="356992" y="156575"/>
                        </a:cubicBezTo>
                        <a:cubicBezTo>
                          <a:pt x="363255" y="152400"/>
                          <a:pt x="371079" y="149927"/>
                          <a:pt x="375781" y="144049"/>
                        </a:cubicBezTo>
                        <a:cubicBezTo>
                          <a:pt x="379905" y="138894"/>
                          <a:pt x="381387" y="131829"/>
                          <a:pt x="382044" y="125260"/>
                        </a:cubicBezTo>
                        <a:cubicBezTo>
                          <a:pt x="385582" y="89885"/>
                          <a:pt x="386219" y="54279"/>
                          <a:pt x="388307" y="18789"/>
                        </a:cubicBezTo>
                        <a:cubicBezTo>
                          <a:pt x="398745" y="22964"/>
                          <a:pt x="410474" y="24780"/>
                          <a:pt x="419622" y="31315"/>
                        </a:cubicBezTo>
                        <a:cubicBezTo>
                          <a:pt x="428665" y="37774"/>
                          <a:pt x="436034" y="58595"/>
                          <a:pt x="438411" y="68893"/>
                        </a:cubicBezTo>
                        <a:cubicBezTo>
                          <a:pt x="443198" y="89638"/>
                          <a:pt x="450937" y="131523"/>
                          <a:pt x="450937" y="131523"/>
                        </a:cubicBezTo>
                        <a:cubicBezTo>
                          <a:pt x="516630" y="118384"/>
                          <a:pt x="458395" y="140463"/>
                          <a:pt x="488515" y="50104"/>
                        </a:cubicBezTo>
                        <a:cubicBezTo>
                          <a:pt x="490895" y="42963"/>
                          <a:pt x="497675" y="62160"/>
                          <a:pt x="501041" y="68893"/>
                        </a:cubicBezTo>
                        <a:cubicBezTo>
                          <a:pt x="503993" y="74798"/>
                          <a:pt x="502149" y="83558"/>
                          <a:pt x="507304" y="87682"/>
                        </a:cubicBezTo>
                        <a:cubicBezTo>
                          <a:pt x="514025" y="93059"/>
                          <a:pt x="524080" y="91580"/>
                          <a:pt x="532356" y="93945"/>
                        </a:cubicBezTo>
                        <a:cubicBezTo>
                          <a:pt x="538704" y="95759"/>
                          <a:pt x="544882" y="98120"/>
                          <a:pt x="551145" y="100208"/>
                        </a:cubicBezTo>
                        <a:cubicBezTo>
                          <a:pt x="553233" y="93945"/>
                          <a:pt x="555594" y="87767"/>
                          <a:pt x="557408" y="81419"/>
                        </a:cubicBezTo>
                        <a:cubicBezTo>
                          <a:pt x="559773" y="73143"/>
                          <a:pt x="560280" y="64279"/>
                          <a:pt x="563671" y="56367"/>
                        </a:cubicBezTo>
                        <a:cubicBezTo>
                          <a:pt x="566636" y="49448"/>
                          <a:pt x="572022" y="43841"/>
                          <a:pt x="576197" y="37578"/>
                        </a:cubicBezTo>
                        <a:cubicBezTo>
                          <a:pt x="595950" y="44162"/>
                          <a:pt x="613294" y="58294"/>
                          <a:pt x="632565" y="43841"/>
                        </a:cubicBezTo>
                        <a:cubicBezTo>
                          <a:pt x="636300" y="41040"/>
                          <a:pt x="636740" y="35490"/>
                          <a:pt x="638828" y="313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grpSp>
            <p:nvGrpSpPr>
              <p:cNvPr id="25" name="Groep 48" hidden="0"/>
              <p:cNvGrpSpPr/>
              <p:nvPr isPhoto="0" userDrawn="0"/>
            </p:nvGrpSpPr>
            <p:grpSpPr bwMode="auto">
              <a:xfrm>
                <a:off x="7622088" y="1340285"/>
                <a:ext cx="3444658" cy="1702495"/>
                <a:chOff x="4183693" y="1340285"/>
                <a:chExt cx="3444658" cy="1702495"/>
              </a:xfrm>
            </p:grpSpPr>
            <p:sp>
              <p:nvSpPr>
                <p:cNvPr id="26" name="Ruit 49" hidden="0"/>
                <p:cNvSpPr/>
                <p:nvPr isPhoto="0" userDrawn="0"/>
              </p:nvSpPr>
              <p:spPr bwMode="auto">
                <a:xfrm>
                  <a:off x="4183693" y="1346548"/>
                  <a:ext cx="3444658" cy="152191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27" name="Groep 50" hidden="0"/>
                <p:cNvGrpSpPr/>
                <p:nvPr isPhoto="0" userDrawn="0"/>
              </p:nvGrpSpPr>
              <p:grpSpPr bwMode="auto">
                <a:xfrm>
                  <a:off x="5586608" y="1340285"/>
                  <a:ext cx="638828" cy="460331"/>
                  <a:chOff x="5580345" y="2649255"/>
                  <a:chExt cx="638828" cy="263046"/>
                </a:xfrm>
              </p:grpSpPr>
              <p:sp>
                <p:nvSpPr>
                  <p:cNvPr id="28" name="Rechthoek 54" hidden="0"/>
                  <p:cNvSpPr/>
                  <p:nvPr isPhoto="0" userDrawn="0"/>
                </p:nvSpPr>
                <p:spPr bwMode="auto">
                  <a:xfrm>
                    <a:off x="5580345" y="2649255"/>
                    <a:ext cx="632565" cy="263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9" name="Vrije vorm: vorm 55" hidden="0"/>
                  <p:cNvSpPr/>
                  <p:nvPr isPhoto="0" userDrawn="0"/>
                </p:nvSpPr>
                <p:spPr bwMode="auto">
                  <a:xfrm>
                    <a:off x="5580345" y="2705622"/>
                    <a:ext cx="638828" cy="156575"/>
                  </a:xfrm>
                  <a:custGeom>
                    <a:avLst/>
                    <a:gdLst>
                      <a:gd name="connsiteX0" fmla="*/ 0 w 638828"/>
                      <a:gd name="connsiteY0" fmla="*/ 18789 h 156575"/>
                      <a:gd name="connsiteX1" fmla="*/ 31315 w 638828"/>
                      <a:gd name="connsiteY1" fmla="*/ 25052 h 156575"/>
                      <a:gd name="connsiteX2" fmla="*/ 68893 w 638828"/>
                      <a:gd name="connsiteY2" fmla="*/ 0 h 156575"/>
                      <a:gd name="connsiteX3" fmla="*/ 93945 w 638828"/>
                      <a:gd name="connsiteY3" fmla="*/ 6263 h 156575"/>
                      <a:gd name="connsiteX4" fmla="*/ 131523 w 638828"/>
                      <a:gd name="connsiteY4" fmla="*/ 43841 h 156575"/>
                      <a:gd name="connsiteX5" fmla="*/ 156576 w 638828"/>
                      <a:gd name="connsiteY5" fmla="*/ 125260 h 156575"/>
                      <a:gd name="connsiteX6" fmla="*/ 175365 w 638828"/>
                      <a:gd name="connsiteY6" fmla="*/ 118997 h 156575"/>
                      <a:gd name="connsiteX7" fmla="*/ 200417 w 638828"/>
                      <a:gd name="connsiteY7" fmla="*/ 50104 h 156575"/>
                      <a:gd name="connsiteX8" fmla="*/ 231732 w 638828"/>
                      <a:gd name="connsiteY8" fmla="*/ 18789 h 156575"/>
                      <a:gd name="connsiteX9" fmla="*/ 275573 w 638828"/>
                      <a:gd name="connsiteY9" fmla="*/ 43841 h 156575"/>
                      <a:gd name="connsiteX10" fmla="*/ 294362 w 638828"/>
                      <a:gd name="connsiteY10" fmla="*/ 37578 h 156575"/>
                      <a:gd name="connsiteX11" fmla="*/ 325677 w 638828"/>
                      <a:gd name="connsiteY11" fmla="*/ 106471 h 156575"/>
                      <a:gd name="connsiteX12" fmla="*/ 338203 w 638828"/>
                      <a:gd name="connsiteY12" fmla="*/ 150312 h 156575"/>
                      <a:gd name="connsiteX13" fmla="*/ 356992 w 638828"/>
                      <a:gd name="connsiteY13" fmla="*/ 156575 h 156575"/>
                      <a:gd name="connsiteX14" fmla="*/ 375781 w 638828"/>
                      <a:gd name="connsiteY14" fmla="*/ 144049 h 156575"/>
                      <a:gd name="connsiteX15" fmla="*/ 382044 w 638828"/>
                      <a:gd name="connsiteY15" fmla="*/ 125260 h 156575"/>
                      <a:gd name="connsiteX16" fmla="*/ 388307 w 638828"/>
                      <a:gd name="connsiteY16" fmla="*/ 18789 h 156575"/>
                      <a:gd name="connsiteX17" fmla="*/ 419622 w 638828"/>
                      <a:gd name="connsiteY17" fmla="*/ 31315 h 156575"/>
                      <a:gd name="connsiteX18" fmla="*/ 438411 w 638828"/>
                      <a:gd name="connsiteY18" fmla="*/ 68893 h 156575"/>
                      <a:gd name="connsiteX19" fmla="*/ 450937 w 638828"/>
                      <a:gd name="connsiteY19" fmla="*/ 131523 h 156575"/>
                      <a:gd name="connsiteX20" fmla="*/ 488515 w 638828"/>
                      <a:gd name="connsiteY20" fmla="*/ 50104 h 156575"/>
                      <a:gd name="connsiteX21" fmla="*/ 501041 w 638828"/>
                      <a:gd name="connsiteY21" fmla="*/ 68893 h 156575"/>
                      <a:gd name="connsiteX22" fmla="*/ 507304 w 638828"/>
                      <a:gd name="connsiteY22" fmla="*/ 87682 h 156575"/>
                      <a:gd name="connsiteX23" fmla="*/ 532356 w 638828"/>
                      <a:gd name="connsiteY23" fmla="*/ 93945 h 156575"/>
                      <a:gd name="connsiteX24" fmla="*/ 551145 w 638828"/>
                      <a:gd name="connsiteY24" fmla="*/ 100208 h 156575"/>
                      <a:gd name="connsiteX25" fmla="*/ 557408 w 638828"/>
                      <a:gd name="connsiteY25" fmla="*/ 81419 h 156575"/>
                      <a:gd name="connsiteX26" fmla="*/ 563671 w 638828"/>
                      <a:gd name="connsiteY26" fmla="*/ 56367 h 156575"/>
                      <a:gd name="connsiteX27" fmla="*/ 576197 w 638828"/>
                      <a:gd name="connsiteY27" fmla="*/ 37578 h 156575"/>
                      <a:gd name="connsiteX28" fmla="*/ 632565 w 638828"/>
                      <a:gd name="connsiteY28" fmla="*/ 43841 h 156575"/>
                      <a:gd name="connsiteX29" fmla="*/ 638828 w 638828"/>
                      <a:gd name="connsiteY29" fmla="*/ 31315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8828" h="156575" fill="norm" stroke="1" extrusionOk="0">
                        <a:moveTo>
                          <a:pt x="0" y="18789"/>
                        </a:moveTo>
                        <a:cubicBezTo>
                          <a:pt x="10438" y="20877"/>
                          <a:pt x="21045" y="27853"/>
                          <a:pt x="31315" y="25052"/>
                        </a:cubicBezTo>
                        <a:cubicBezTo>
                          <a:pt x="45839" y="21091"/>
                          <a:pt x="68893" y="0"/>
                          <a:pt x="68893" y="0"/>
                        </a:cubicBezTo>
                        <a:cubicBezTo>
                          <a:pt x="77244" y="2088"/>
                          <a:pt x="86033" y="2872"/>
                          <a:pt x="93945" y="6263"/>
                        </a:cubicBezTo>
                        <a:cubicBezTo>
                          <a:pt x="114189" y="14939"/>
                          <a:pt x="118244" y="26136"/>
                          <a:pt x="131523" y="43841"/>
                        </a:cubicBezTo>
                        <a:cubicBezTo>
                          <a:pt x="133098" y="61168"/>
                          <a:pt x="120354" y="119223"/>
                          <a:pt x="156576" y="125260"/>
                        </a:cubicBezTo>
                        <a:cubicBezTo>
                          <a:pt x="163088" y="126345"/>
                          <a:pt x="169102" y="121085"/>
                          <a:pt x="175365" y="118997"/>
                        </a:cubicBezTo>
                        <a:cubicBezTo>
                          <a:pt x="186261" y="31827"/>
                          <a:pt x="167866" y="95675"/>
                          <a:pt x="200417" y="50104"/>
                        </a:cubicBezTo>
                        <a:cubicBezTo>
                          <a:pt x="224602" y="16245"/>
                          <a:pt x="197929" y="30057"/>
                          <a:pt x="231732" y="18789"/>
                        </a:cubicBezTo>
                        <a:cubicBezTo>
                          <a:pt x="266178" y="70459"/>
                          <a:pt x="241648" y="60803"/>
                          <a:pt x="275573" y="43841"/>
                        </a:cubicBezTo>
                        <a:cubicBezTo>
                          <a:pt x="281478" y="40889"/>
                          <a:pt x="288099" y="39666"/>
                          <a:pt x="294362" y="37578"/>
                        </a:cubicBezTo>
                        <a:cubicBezTo>
                          <a:pt x="310894" y="70643"/>
                          <a:pt x="317565" y="78079"/>
                          <a:pt x="325677" y="106471"/>
                        </a:cubicBezTo>
                        <a:cubicBezTo>
                          <a:pt x="325742" y="106699"/>
                          <a:pt x="335200" y="147309"/>
                          <a:pt x="338203" y="150312"/>
                        </a:cubicBezTo>
                        <a:cubicBezTo>
                          <a:pt x="342871" y="154980"/>
                          <a:pt x="350729" y="154487"/>
                          <a:pt x="356992" y="156575"/>
                        </a:cubicBezTo>
                        <a:cubicBezTo>
                          <a:pt x="363255" y="152400"/>
                          <a:pt x="371079" y="149927"/>
                          <a:pt x="375781" y="144049"/>
                        </a:cubicBezTo>
                        <a:cubicBezTo>
                          <a:pt x="379905" y="138894"/>
                          <a:pt x="381387" y="131829"/>
                          <a:pt x="382044" y="125260"/>
                        </a:cubicBezTo>
                        <a:cubicBezTo>
                          <a:pt x="385582" y="89885"/>
                          <a:pt x="386219" y="54279"/>
                          <a:pt x="388307" y="18789"/>
                        </a:cubicBezTo>
                        <a:cubicBezTo>
                          <a:pt x="398745" y="22964"/>
                          <a:pt x="410474" y="24780"/>
                          <a:pt x="419622" y="31315"/>
                        </a:cubicBezTo>
                        <a:cubicBezTo>
                          <a:pt x="428665" y="37774"/>
                          <a:pt x="436034" y="58595"/>
                          <a:pt x="438411" y="68893"/>
                        </a:cubicBezTo>
                        <a:cubicBezTo>
                          <a:pt x="443198" y="89638"/>
                          <a:pt x="450937" y="131523"/>
                          <a:pt x="450937" y="131523"/>
                        </a:cubicBezTo>
                        <a:cubicBezTo>
                          <a:pt x="516630" y="118384"/>
                          <a:pt x="458395" y="140463"/>
                          <a:pt x="488515" y="50104"/>
                        </a:cubicBezTo>
                        <a:cubicBezTo>
                          <a:pt x="490895" y="42963"/>
                          <a:pt x="497675" y="62160"/>
                          <a:pt x="501041" y="68893"/>
                        </a:cubicBezTo>
                        <a:cubicBezTo>
                          <a:pt x="503993" y="74798"/>
                          <a:pt x="502149" y="83558"/>
                          <a:pt x="507304" y="87682"/>
                        </a:cubicBezTo>
                        <a:cubicBezTo>
                          <a:pt x="514025" y="93059"/>
                          <a:pt x="524080" y="91580"/>
                          <a:pt x="532356" y="93945"/>
                        </a:cubicBezTo>
                        <a:cubicBezTo>
                          <a:pt x="538704" y="95759"/>
                          <a:pt x="544882" y="98120"/>
                          <a:pt x="551145" y="100208"/>
                        </a:cubicBezTo>
                        <a:cubicBezTo>
                          <a:pt x="553233" y="93945"/>
                          <a:pt x="555594" y="87767"/>
                          <a:pt x="557408" y="81419"/>
                        </a:cubicBezTo>
                        <a:cubicBezTo>
                          <a:pt x="559773" y="73143"/>
                          <a:pt x="560280" y="64279"/>
                          <a:pt x="563671" y="56367"/>
                        </a:cubicBezTo>
                        <a:cubicBezTo>
                          <a:pt x="566636" y="49448"/>
                          <a:pt x="572022" y="43841"/>
                          <a:pt x="576197" y="37578"/>
                        </a:cubicBezTo>
                        <a:cubicBezTo>
                          <a:pt x="595950" y="44162"/>
                          <a:pt x="613294" y="58294"/>
                          <a:pt x="632565" y="43841"/>
                        </a:cubicBezTo>
                        <a:cubicBezTo>
                          <a:pt x="636300" y="41040"/>
                          <a:pt x="636740" y="35490"/>
                          <a:pt x="638828" y="313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nvGrpSpPr>
                <p:cNvPr id="30" name="Groep 51" hidden="0"/>
                <p:cNvGrpSpPr/>
                <p:nvPr isPhoto="0" userDrawn="0"/>
              </p:nvGrpSpPr>
              <p:grpSpPr bwMode="auto">
                <a:xfrm>
                  <a:off x="5574082" y="2582449"/>
                  <a:ext cx="638828" cy="460331"/>
                  <a:chOff x="5580345" y="2649255"/>
                  <a:chExt cx="638828" cy="263046"/>
                </a:xfrm>
              </p:grpSpPr>
              <p:sp>
                <p:nvSpPr>
                  <p:cNvPr id="31" name="Rechthoek 52" hidden="0"/>
                  <p:cNvSpPr/>
                  <p:nvPr isPhoto="0" userDrawn="0"/>
                </p:nvSpPr>
                <p:spPr bwMode="auto">
                  <a:xfrm>
                    <a:off x="5580345" y="2649255"/>
                    <a:ext cx="632565" cy="263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2" name="Vrije vorm: vorm 53" hidden="0"/>
                  <p:cNvSpPr/>
                  <p:nvPr isPhoto="0" userDrawn="0"/>
                </p:nvSpPr>
                <p:spPr bwMode="auto">
                  <a:xfrm>
                    <a:off x="5580345" y="2705622"/>
                    <a:ext cx="638828" cy="156575"/>
                  </a:xfrm>
                  <a:custGeom>
                    <a:avLst/>
                    <a:gdLst>
                      <a:gd name="connsiteX0" fmla="*/ 0 w 638828"/>
                      <a:gd name="connsiteY0" fmla="*/ 18789 h 156575"/>
                      <a:gd name="connsiteX1" fmla="*/ 31315 w 638828"/>
                      <a:gd name="connsiteY1" fmla="*/ 25052 h 156575"/>
                      <a:gd name="connsiteX2" fmla="*/ 68893 w 638828"/>
                      <a:gd name="connsiteY2" fmla="*/ 0 h 156575"/>
                      <a:gd name="connsiteX3" fmla="*/ 93945 w 638828"/>
                      <a:gd name="connsiteY3" fmla="*/ 6263 h 156575"/>
                      <a:gd name="connsiteX4" fmla="*/ 131523 w 638828"/>
                      <a:gd name="connsiteY4" fmla="*/ 43841 h 156575"/>
                      <a:gd name="connsiteX5" fmla="*/ 156576 w 638828"/>
                      <a:gd name="connsiteY5" fmla="*/ 125260 h 156575"/>
                      <a:gd name="connsiteX6" fmla="*/ 175365 w 638828"/>
                      <a:gd name="connsiteY6" fmla="*/ 118997 h 156575"/>
                      <a:gd name="connsiteX7" fmla="*/ 200417 w 638828"/>
                      <a:gd name="connsiteY7" fmla="*/ 50104 h 156575"/>
                      <a:gd name="connsiteX8" fmla="*/ 231732 w 638828"/>
                      <a:gd name="connsiteY8" fmla="*/ 18789 h 156575"/>
                      <a:gd name="connsiteX9" fmla="*/ 275573 w 638828"/>
                      <a:gd name="connsiteY9" fmla="*/ 43841 h 156575"/>
                      <a:gd name="connsiteX10" fmla="*/ 294362 w 638828"/>
                      <a:gd name="connsiteY10" fmla="*/ 37578 h 156575"/>
                      <a:gd name="connsiteX11" fmla="*/ 325677 w 638828"/>
                      <a:gd name="connsiteY11" fmla="*/ 106471 h 156575"/>
                      <a:gd name="connsiteX12" fmla="*/ 338203 w 638828"/>
                      <a:gd name="connsiteY12" fmla="*/ 150312 h 156575"/>
                      <a:gd name="connsiteX13" fmla="*/ 356992 w 638828"/>
                      <a:gd name="connsiteY13" fmla="*/ 156575 h 156575"/>
                      <a:gd name="connsiteX14" fmla="*/ 375781 w 638828"/>
                      <a:gd name="connsiteY14" fmla="*/ 144049 h 156575"/>
                      <a:gd name="connsiteX15" fmla="*/ 382044 w 638828"/>
                      <a:gd name="connsiteY15" fmla="*/ 125260 h 156575"/>
                      <a:gd name="connsiteX16" fmla="*/ 388307 w 638828"/>
                      <a:gd name="connsiteY16" fmla="*/ 18789 h 156575"/>
                      <a:gd name="connsiteX17" fmla="*/ 419622 w 638828"/>
                      <a:gd name="connsiteY17" fmla="*/ 31315 h 156575"/>
                      <a:gd name="connsiteX18" fmla="*/ 438411 w 638828"/>
                      <a:gd name="connsiteY18" fmla="*/ 68893 h 156575"/>
                      <a:gd name="connsiteX19" fmla="*/ 450937 w 638828"/>
                      <a:gd name="connsiteY19" fmla="*/ 131523 h 156575"/>
                      <a:gd name="connsiteX20" fmla="*/ 488515 w 638828"/>
                      <a:gd name="connsiteY20" fmla="*/ 50104 h 156575"/>
                      <a:gd name="connsiteX21" fmla="*/ 501041 w 638828"/>
                      <a:gd name="connsiteY21" fmla="*/ 68893 h 156575"/>
                      <a:gd name="connsiteX22" fmla="*/ 507304 w 638828"/>
                      <a:gd name="connsiteY22" fmla="*/ 87682 h 156575"/>
                      <a:gd name="connsiteX23" fmla="*/ 532356 w 638828"/>
                      <a:gd name="connsiteY23" fmla="*/ 93945 h 156575"/>
                      <a:gd name="connsiteX24" fmla="*/ 551145 w 638828"/>
                      <a:gd name="connsiteY24" fmla="*/ 100208 h 156575"/>
                      <a:gd name="connsiteX25" fmla="*/ 557408 w 638828"/>
                      <a:gd name="connsiteY25" fmla="*/ 81419 h 156575"/>
                      <a:gd name="connsiteX26" fmla="*/ 563671 w 638828"/>
                      <a:gd name="connsiteY26" fmla="*/ 56367 h 156575"/>
                      <a:gd name="connsiteX27" fmla="*/ 576197 w 638828"/>
                      <a:gd name="connsiteY27" fmla="*/ 37578 h 156575"/>
                      <a:gd name="connsiteX28" fmla="*/ 632565 w 638828"/>
                      <a:gd name="connsiteY28" fmla="*/ 43841 h 156575"/>
                      <a:gd name="connsiteX29" fmla="*/ 638828 w 638828"/>
                      <a:gd name="connsiteY29" fmla="*/ 31315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8828" h="156575" fill="norm" stroke="1" extrusionOk="0">
                        <a:moveTo>
                          <a:pt x="0" y="18789"/>
                        </a:moveTo>
                        <a:cubicBezTo>
                          <a:pt x="10438" y="20877"/>
                          <a:pt x="21045" y="27853"/>
                          <a:pt x="31315" y="25052"/>
                        </a:cubicBezTo>
                        <a:cubicBezTo>
                          <a:pt x="45839" y="21091"/>
                          <a:pt x="68893" y="0"/>
                          <a:pt x="68893" y="0"/>
                        </a:cubicBezTo>
                        <a:cubicBezTo>
                          <a:pt x="77244" y="2088"/>
                          <a:pt x="86033" y="2872"/>
                          <a:pt x="93945" y="6263"/>
                        </a:cubicBezTo>
                        <a:cubicBezTo>
                          <a:pt x="114189" y="14939"/>
                          <a:pt x="118244" y="26136"/>
                          <a:pt x="131523" y="43841"/>
                        </a:cubicBezTo>
                        <a:cubicBezTo>
                          <a:pt x="133098" y="61168"/>
                          <a:pt x="120354" y="119223"/>
                          <a:pt x="156576" y="125260"/>
                        </a:cubicBezTo>
                        <a:cubicBezTo>
                          <a:pt x="163088" y="126345"/>
                          <a:pt x="169102" y="121085"/>
                          <a:pt x="175365" y="118997"/>
                        </a:cubicBezTo>
                        <a:cubicBezTo>
                          <a:pt x="186261" y="31827"/>
                          <a:pt x="167866" y="95675"/>
                          <a:pt x="200417" y="50104"/>
                        </a:cubicBezTo>
                        <a:cubicBezTo>
                          <a:pt x="224602" y="16245"/>
                          <a:pt x="197929" y="30057"/>
                          <a:pt x="231732" y="18789"/>
                        </a:cubicBezTo>
                        <a:cubicBezTo>
                          <a:pt x="266178" y="70459"/>
                          <a:pt x="241648" y="60803"/>
                          <a:pt x="275573" y="43841"/>
                        </a:cubicBezTo>
                        <a:cubicBezTo>
                          <a:pt x="281478" y="40889"/>
                          <a:pt x="288099" y="39666"/>
                          <a:pt x="294362" y="37578"/>
                        </a:cubicBezTo>
                        <a:cubicBezTo>
                          <a:pt x="310894" y="70643"/>
                          <a:pt x="317565" y="78079"/>
                          <a:pt x="325677" y="106471"/>
                        </a:cubicBezTo>
                        <a:cubicBezTo>
                          <a:pt x="325742" y="106699"/>
                          <a:pt x="335200" y="147309"/>
                          <a:pt x="338203" y="150312"/>
                        </a:cubicBezTo>
                        <a:cubicBezTo>
                          <a:pt x="342871" y="154980"/>
                          <a:pt x="350729" y="154487"/>
                          <a:pt x="356992" y="156575"/>
                        </a:cubicBezTo>
                        <a:cubicBezTo>
                          <a:pt x="363255" y="152400"/>
                          <a:pt x="371079" y="149927"/>
                          <a:pt x="375781" y="144049"/>
                        </a:cubicBezTo>
                        <a:cubicBezTo>
                          <a:pt x="379905" y="138894"/>
                          <a:pt x="381387" y="131829"/>
                          <a:pt x="382044" y="125260"/>
                        </a:cubicBezTo>
                        <a:cubicBezTo>
                          <a:pt x="385582" y="89885"/>
                          <a:pt x="386219" y="54279"/>
                          <a:pt x="388307" y="18789"/>
                        </a:cubicBezTo>
                        <a:cubicBezTo>
                          <a:pt x="398745" y="22964"/>
                          <a:pt x="410474" y="24780"/>
                          <a:pt x="419622" y="31315"/>
                        </a:cubicBezTo>
                        <a:cubicBezTo>
                          <a:pt x="428665" y="37774"/>
                          <a:pt x="436034" y="58595"/>
                          <a:pt x="438411" y="68893"/>
                        </a:cubicBezTo>
                        <a:cubicBezTo>
                          <a:pt x="443198" y="89638"/>
                          <a:pt x="450937" y="131523"/>
                          <a:pt x="450937" y="131523"/>
                        </a:cubicBezTo>
                        <a:cubicBezTo>
                          <a:pt x="516630" y="118384"/>
                          <a:pt x="458395" y="140463"/>
                          <a:pt x="488515" y="50104"/>
                        </a:cubicBezTo>
                        <a:cubicBezTo>
                          <a:pt x="490895" y="42963"/>
                          <a:pt x="497675" y="62160"/>
                          <a:pt x="501041" y="68893"/>
                        </a:cubicBezTo>
                        <a:cubicBezTo>
                          <a:pt x="503993" y="74798"/>
                          <a:pt x="502149" y="83558"/>
                          <a:pt x="507304" y="87682"/>
                        </a:cubicBezTo>
                        <a:cubicBezTo>
                          <a:pt x="514025" y="93059"/>
                          <a:pt x="524080" y="91580"/>
                          <a:pt x="532356" y="93945"/>
                        </a:cubicBezTo>
                        <a:cubicBezTo>
                          <a:pt x="538704" y="95759"/>
                          <a:pt x="544882" y="98120"/>
                          <a:pt x="551145" y="100208"/>
                        </a:cubicBezTo>
                        <a:cubicBezTo>
                          <a:pt x="553233" y="93945"/>
                          <a:pt x="555594" y="87767"/>
                          <a:pt x="557408" y="81419"/>
                        </a:cubicBezTo>
                        <a:cubicBezTo>
                          <a:pt x="559773" y="73143"/>
                          <a:pt x="560280" y="64279"/>
                          <a:pt x="563671" y="56367"/>
                        </a:cubicBezTo>
                        <a:cubicBezTo>
                          <a:pt x="566636" y="49448"/>
                          <a:pt x="572022" y="43841"/>
                          <a:pt x="576197" y="37578"/>
                        </a:cubicBezTo>
                        <a:cubicBezTo>
                          <a:pt x="595950" y="44162"/>
                          <a:pt x="613294" y="58294"/>
                          <a:pt x="632565" y="43841"/>
                        </a:cubicBezTo>
                        <a:cubicBezTo>
                          <a:pt x="636300" y="41040"/>
                          <a:pt x="636740" y="35490"/>
                          <a:pt x="638828" y="313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grpSp>
        <p:pic>
          <p:nvPicPr>
            <p:cNvPr id="33" name="Afbeelding 44" hidden="0"/>
            <p:cNvPicPr>
              <a:picLocks noChangeAspect="1"/>
            </p:cNvPicPr>
            <p:nvPr isPhoto="0" userDrawn="0"/>
          </p:nvPicPr>
          <p:blipFill>
            <a:blip r:embed="rId8"/>
            <a:stretch/>
          </p:blipFill>
          <p:spPr bwMode="auto">
            <a:xfrm>
              <a:off x="3594970" y="1350877"/>
              <a:ext cx="541228" cy="684654"/>
            </a:xfrm>
            <a:prstGeom prst="rect">
              <a:avLst/>
            </a:prstGeom>
          </p:spPr>
        </p:pic>
        <p:pic>
          <p:nvPicPr>
            <p:cNvPr id="34" name="Afbeelding 45" hidden="0"/>
            <p:cNvPicPr>
              <a:picLocks noChangeAspect="1"/>
            </p:cNvPicPr>
            <p:nvPr isPhoto="0" userDrawn="0"/>
          </p:nvPicPr>
          <p:blipFill>
            <a:blip r:embed="rId9"/>
            <a:stretch/>
          </p:blipFill>
          <p:spPr bwMode="auto">
            <a:xfrm>
              <a:off x="7347755" y="1335588"/>
              <a:ext cx="567455" cy="547678"/>
            </a:xfrm>
            <a:prstGeom prst="rect">
              <a:avLst/>
            </a:prstGeom>
          </p:spPr>
        </p:pic>
        <p:pic>
          <p:nvPicPr>
            <p:cNvPr id="35" name="Afbeelding 46" descr="... /_tLPpH-a_EEE/SuT4qJx4OKI/AAAAAAAAFqY/9ZmuVN1WUmA/s320/light-bulb.jpg" hidden="0"/>
            <p:cNvPicPr>
              <a:picLocks noChangeAspect="1"/>
            </p:cNvPicPr>
            <p:nvPr isPhoto="0" userDrawn="0"/>
          </p:nvPicPr>
          <p:blipFill>
            <a:blip r:embed="rId10"/>
            <a:stretch/>
          </p:blipFill>
          <p:spPr bwMode="auto">
            <a:xfrm>
              <a:off x="11079272" y="1247906"/>
              <a:ext cx="907203" cy="1038226"/>
            </a:xfrm>
            <a:prstGeom prst="rect">
              <a:avLst/>
            </a:prstGeom>
          </p:spPr>
        </p:pic>
      </p:grpSp>
      <p:sp>
        <p:nvSpPr>
          <p:cNvPr id="36" name="Rechthoek 15" hidden="0"/>
          <p:cNvSpPr/>
          <p:nvPr isPhoto="0" userDrawn="0"/>
        </p:nvSpPr>
        <p:spPr bwMode="auto">
          <a:xfrm>
            <a:off x="4054894" y="2687968"/>
            <a:ext cx="7887538" cy="128875"/>
          </a:xfrm>
          <a:prstGeom prst="rect">
            <a:avLst/>
          </a:prstGeom>
          <a:solidFill>
            <a:srgbClr val="E7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p>
        </p:txBody>
      </p:sp>
      <p:sp>
        <p:nvSpPr>
          <p:cNvPr id="37" name="Rechthoek 63" hidden="0"/>
          <p:cNvSpPr/>
          <p:nvPr isPhoto="0" userDrawn="0"/>
        </p:nvSpPr>
        <p:spPr bwMode="auto">
          <a:xfrm>
            <a:off x="4029908" y="5275565"/>
            <a:ext cx="7887538" cy="128875"/>
          </a:xfrm>
          <a:prstGeom prst="rect">
            <a:avLst/>
          </a:prstGeom>
          <a:solidFill>
            <a:srgbClr val="E7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p>
        </p:txBody>
      </p:sp>
      <p:pic>
        <p:nvPicPr>
          <p:cNvPr id="38" name="Afbeelding 64" descr="Afbeelding met tafel, viskom, vat, binnen&#10;&#10;Automatisch gegenereerde beschrijving" hidden="0"/>
          <p:cNvPicPr>
            <a:picLocks noChangeAspect="1"/>
          </p:cNvPicPr>
          <p:nvPr isPhoto="0" userDrawn="0"/>
        </p:nvPicPr>
        <p:blipFill>
          <a:blip r:embed="rId11"/>
          <a:stretch/>
        </p:blipFill>
        <p:spPr bwMode="auto">
          <a:xfrm>
            <a:off x="7972876" y="1204790"/>
            <a:ext cx="1536274" cy="1152206"/>
          </a:xfrm>
          <a:prstGeom prst="rect">
            <a:avLst/>
          </a:prstGeom>
        </p:spPr>
      </p:pic>
      <p:pic>
        <p:nvPicPr>
          <p:cNvPr id="39" name="Afbeelding 65" hidden="0"/>
          <p:cNvPicPr>
            <a:picLocks noChangeAspect="1"/>
          </p:cNvPicPr>
          <p:nvPr isPhoto="0" userDrawn="0"/>
        </p:nvPicPr>
        <p:blipFill>
          <a:blip r:embed="rId12"/>
          <a:stretch/>
        </p:blipFill>
        <p:spPr bwMode="auto">
          <a:xfrm>
            <a:off x="10050538" y="1068926"/>
            <a:ext cx="1456174" cy="1456174"/>
          </a:xfrm>
          <a:prstGeom prst="rect">
            <a:avLst/>
          </a:prstGeom>
        </p:spPr>
      </p:pic>
      <p:sp>
        <p:nvSpPr>
          <p:cNvPr id="40" name="Rechthoek 66" hidden="0"/>
          <p:cNvSpPr/>
          <p:nvPr isPhoto="0" userDrawn="0"/>
        </p:nvSpPr>
        <p:spPr bwMode="auto">
          <a:xfrm>
            <a:off x="4029908" y="4447200"/>
            <a:ext cx="7887538" cy="128875"/>
          </a:xfrm>
          <a:prstGeom prst="rect">
            <a:avLst/>
          </a:prstGeom>
          <a:solidFill>
            <a:srgbClr val="E7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hoek 9" hidden="0"/>
          <p:cNvSpPr/>
          <p:nvPr isPhoto="0" userDrawn="0"/>
        </p:nvSpPr>
        <p:spPr bwMode="auto">
          <a:xfrm>
            <a:off x="-53387" y="0"/>
            <a:ext cx="4108281" cy="6858000"/>
          </a:xfrm>
          <a:prstGeom prst="rect">
            <a:avLst/>
          </a:prstGeom>
          <a:solidFill>
            <a:srgbClr val="E7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5"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6"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7"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Tekstvak 22" hidden="0"/>
          <p:cNvSpPr>
            <a:spLocks noAdjustHandles="0" noChangeArrowheads="0"/>
          </p:cNvSpPr>
          <p:nvPr isPhoto="0" userDrawn="0"/>
        </p:nvSpPr>
        <p:spPr bwMode="auto">
          <a:xfrm>
            <a:off x="924638" y="816071"/>
            <a:ext cx="2204450" cy="369332"/>
          </a:xfrm>
          <a:prstGeom prst="rect">
            <a:avLst/>
          </a:prstGeom>
          <a:noFill/>
        </p:spPr>
        <p:txBody>
          <a:bodyPr wrap="none" rtlCol="0">
            <a:spAutoFit/>
          </a:bodyPr>
          <a:lstStyle/>
          <a:p>
            <a:pPr>
              <a:defRPr/>
            </a:pPr>
            <a:r>
              <a:rPr lang="en-GB" b="1">
                <a:solidFill>
                  <a:srgbClr val="C00000"/>
                </a:solidFill>
              </a:rPr>
              <a:t>The Double Diamond</a:t>
            </a:r>
            <a:endParaRPr lang="en-GB" sz="1800" b="1">
              <a:solidFill>
                <a:srgbClr val="C00000"/>
              </a:solidFill>
            </a:endParaRPr>
          </a:p>
        </p:txBody>
      </p:sp>
      <p:sp>
        <p:nvSpPr>
          <p:cNvPr id="9" name="Tekstvak 12" hidden="0"/>
          <p:cNvSpPr>
            <a:spLocks noAdjustHandles="0" noChangeArrowheads="0"/>
          </p:cNvSpPr>
          <p:nvPr isPhoto="0" userDrawn="0"/>
        </p:nvSpPr>
        <p:spPr bwMode="auto">
          <a:xfrm>
            <a:off x="183801" y="1717219"/>
            <a:ext cx="3477341" cy="5109091"/>
          </a:xfrm>
          <a:prstGeom prst="rect">
            <a:avLst/>
          </a:prstGeom>
          <a:noFill/>
        </p:spPr>
        <p:txBody>
          <a:bodyPr wrap="square" rtlCol="0">
            <a:spAutoFit/>
          </a:bodyPr>
          <a:lstStyle/>
          <a:p>
            <a:pPr>
              <a:spcAft>
                <a:spcPts val="600"/>
              </a:spcAft>
              <a:defRPr/>
            </a:pPr>
            <a:r>
              <a:rPr lang="en-GB" sz="1100" b="1">
                <a:solidFill>
                  <a:srgbClr val="C00000"/>
                </a:solidFill>
              </a:rPr>
              <a:t>Discussion technique</a:t>
            </a:r>
            <a:endParaRPr lang="en-GB" sz="1100"/>
          </a:p>
          <a:p>
            <a:pPr>
              <a:spcAft>
                <a:spcPts val="600"/>
              </a:spcAft>
              <a:defRPr/>
            </a:pPr>
            <a:r>
              <a:rPr lang="en-GB" sz="1100" i="1"/>
              <a:t>Separate problem space from solutions space</a:t>
            </a:r>
            <a:endParaRPr/>
          </a:p>
          <a:p>
            <a:pPr>
              <a:spcAft>
                <a:spcPts val="600"/>
              </a:spcAft>
              <a:defRPr/>
            </a:pPr>
            <a:r>
              <a:rPr lang="en-GB" sz="1100"/>
              <a:t>De double diamond method is helpful to stay focussed in a group discussion, and to work systematically towards possible solutions to a problem.</a:t>
            </a:r>
            <a:endParaRPr/>
          </a:p>
          <a:p>
            <a:pPr>
              <a:spcAft>
                <a:spcPts val="600"/>
              </a:spcAft>
              <a:defRPr/>
            </a:pPr>
            <a:r>
              <a:rPr lang="en-GB" sz="1100"/>
              <a:t>A common pitfall in many discussions is that participants are so eager to jump into solutions that a good assessment of the problem is not being made. </a:t>
            </a:r>
            <a:endParaRPr/>
          </a:p>
          <a:p>
            <a:pPr>
              <a:spcAft>
                <a:spcPts val="600"/>
              </a:spcAft>
              <a:defRPr/>
            </a:pPr>
            <a:r>
              <a:rPr lang="en-GB" sz="1100"/>
              <a:t>Following the Double Diamond technique you first focus on a proper understanding of the problem. Once there is agreement on a clear understanding of what is at stake, the second part of the discussion focusses on possible solutions.</a:t>
            </a:r>
            <a:endParaRPr/>
          </a:p>
          <a:p>
            <a:pPr>
              <a:spcAft>
                <a:spcPts val="600"/>
              </a:spcAft>
              <a:defRPr/>
            </a:pPr>
            <a:r>
              <a:rPr lang="en-GB" sz="1100"/>
              <a:t>In each section of the discussion, you first let the discussion diverge until the ‘crunch zone’: a stage in which different views and opinions might compete with each other. Then you converge towards a common understanding of the problem (first diamond) or solution (second diamond). </a:t>
            </a:r>
            <a:endParaRPr/>
          </a:p>
          <a:p>
            <a:pPr>
              <a:spcAft>
                <a:spcPts val="600"/>
              </a:spcAft>
              <a:defRPr/>
            </a:pPr>
            <a:endParaRPr lang="en-GB" sz="1000"/>
          </a:p>
          <a:p>
            <a:pPr>
              <a:spcAft>
                <a:spcPts val="600"/>
              </a:spcAft>
              <a:defRPr/>
            </a:pPr>
            <a:r>
              <a:rPr lang="en-GB" sz="1000"/>
              <a:t>Sometimes in the second diamond  new insight appears for which it is necessary to go back to the first one. Then it is important to clearly mark this and get agreement of the group for doing so. </a:t>
            </a:r>
            <a:endParaRPr/>
          </a:p>
          <a:p>
            <a:pPr>
              <a:spcAft>
                <a:spcPts val="600"/>
              </a:spcAft>
              <a:defRPr/>
            </a:pPr>
            <a:endParaRPr lang="en-GB" sz="1100"/>
          </a:p>
          <a:p>
            <a:pPr>
              <a:spcAft>
                <a:spcPts val="600"/>
              </a:spcAft>
              <a:defRPr/>
            </a:pPr>
            <a:endParaRPr lang="en-GB" sz="1100"/>
          </a:p>
        </p:txBody>
      </p:sp>
      <p:sp>
        <p:nvSpPr>
          <p:cNvPr id="10" name="Tekstvak 34" hidden="0"/>
          <p:cNvSpPr>
            <a:spLocks noAdjustHandles="0" noChangeArrowheads="0"/>
          </p:cNvSpPr>
          <p:nvPr isPhoto="0" userDrawn="0"/>
        </p:nvSpPr>
        <p:spPr bwMode="auto">
          <a:xfrm>
            <a:off x="8423117" y="5896959"/>
            <a:ext cx="3535680" cy="646331"/>
          </a:xfrm>
          <a:prstGeom prst="rect">
            <a:avLst/>
          </a:prstGeom>
          <a:noFill/>
        </p:spPr>
        <p:txBody>
          <a:bodyPr wrap="square" rtlCol="0">
            <a:spAutoFit/>
          </a:bodyPr>
          <a:lstStyle/>
          <a:p>
            <a:pPr>
              <a:defRPr/>
            </a:pPr>
            <a:r>
              <a:rPr lang="en-GB" sz="900" b="1">
                <a:solidFill>
                  <a:schemeClr val="accent6">
                    <a:lumMod val="50000"/>
                  </a:schemeClr>
                </a:solidFill>
              </a:rPr>
              <a:t>Courtesy: Ruth Moser 2022</a:t>
            </a:r>
            <a:endParaRPr/>
          </a:p>
          <a:p>
            <a:pPr>
              <a:defRPr/>
            </a:pPr>
            <a:r>
              <a:rPr lang="en-US" sz="900"/>
              <a:t>References</a:t>
            </a:r>
            <a:endParaRPr/>
          </a:p>
          <a:p>
            <a:pPr>
              <a:defRPr/>
            </a:pPr>
            <a:r>
              <a:rPr lang="en-US" sz="900"/>
              <a:t>Sam </a:t>
            </a:r>
            <a:r>
              <a:rPr lang="en-US" sz="900"/>
              <a:t>Kaner</a:t>
            </a:r>
            <a:r>
              <a:rPr lang="en-US" sz="900"/>
              <a:t>, 2014: Facilitator’s Guide to Participatory Decision-Making Ideo.org, 2015: The Field Guide to Human-Centered Design</a:t>
            </a:r>
            <a:endParaRPr lang="en-GB" sz="900"/>
          </a:p>
        </p:txBody>
      </p:sp>
      <p:sp>
        <p:nvSpPr>
          <p:cNvPr id="11" name="Tekstvak 36" hidden="0"/>
          <p:cNvSpPr>
            <a:spLocks noAdjustHandles="0" noChangeArrowheads="0"/>
          </p:cNvSpPr>
          <p:nvPr isPhoto="0" userDrawn="0"/>
        </p:nvSpPr>
        <p:spPr bwMode="auto">
          <a:xfrm rot="20151312">
            <a:off x="7816348" y="2894213"/>
            <a:ext cx="1341304" cy="261610"/>
          </a:xfrm>
          <a:prstGeom prst="rect">
            <a:avLst/>
          </a:prstGeom>
          <a:noFill/>
        </p:spPr>
        <p:txBody>
          <a:bodyPr wrap="square" rtlCol="0">
            <a:spAutoFit/>
          </a:bodyPr>
          <a:lstStyle/>
          <a:p>
            <a:pPr algn="ctr">
              <a:defRPr/>
            </a:pPr>
            <a:r>
              <a:rPr lang="en-GB" sz="1100">
                <a:solidFill>
                  <a:srgbClr val="0000FF"/>
                </a:solidFill>
              </a:rPr>
              <a:t>Develop ideas</a:t>
            </a:r>
            <a:endParaRPr/>
          </a:p>
        </p:txBody>
      </p:sp>
      <p:sp>
        <p:nvSpPr>
          <p:cNvPr id="12" name="Tekstvak 39" hidden="0"/>
          <p:cNvSpPr>
            <a:spLocks noAdjustHandles="0" noChangeArrowheads="0"/>
          </p:cNvSpPr>
          <p:nvPr isPhoto="0" userDrawn="0"/>
        </p:nvSpPr>
        <p:spPr bwMode="auto">
          <a:xfrm rot="20208201">
            <a:off x="4913498" y="2884589"/>
            <a:ext cx="1341304" cy="261610"/>
          </a:xfrm>
          <a:prstGeom prst="rect">
            <a:avLst/>
          </a:prstGeom>
          <a:noFill/>
        </p:spPr>
        <p:txBody>
          <a:bodyPr wrap="square" rtlCol="0">
            <a:spAutoFit/>
          </a:bodyPr>
          <a:lstStyle/>
          <a:p>
            <a:pPr algn="ctr">
              <a:defRPr/>
            </a:pPr>
            <a:r>
              <a:rPr lang="en-GB" sz="1100">
                <a:solidFill>
                  <a:srgbClr val="0000FF"/>
                </a:solidFill>
              </a:rPr>
              <a:t>Explore</a:t>
            </a:r>
            <a:endParaRPr/>
          </a:p>
        </p:txBody>
      </p:sp>
      <p:sp>
        <p:nvSpPr>
          <p:cNvPr id="13" name="Tekstvak 42" hidden="0"/>
          <p:cNvSpPr>
            <a:spLocks noAdjustHandles="0" noChangeArrowheads="0"/>
          </p:cNvSpPr>
          <p:nvPr isPhoto="0" userDrawn="0"/>
        </p:nvSpPr>
        <p:spPr bwMode="auto">
          <a:xfrm rot="1348846">
            <a:off x="9515427" y="2799950"/>
            <a:ext cx="1341304" cy="430887"/>
          </a:xfrm>
          <a:prstGeom prst="rect">
            <a:avLst/>
          </a:prstGeom>
          <a:noFill/>
        </p:spPr>
        <p:txBody>
          <a:bodyPr wrap="square" rtlCol="0">
            <a:spAutoFit/>
          </a:bodyPr>
          <a:lstStyle/>
          <a:p>
            <a:pPr algn="ctr">
              <a:defRPr/>
            </a:pPr>
            <a:r>
              <a:rPr lang="en-GB" sz="1100">
                <a:solidFill>
                  <a:srgbClr val="0000FF"/>
                </a:solidFill>
              </a:rPr>
              <a:t>Develop concrete solutions</a:t>
            </a:r>
            <a:endParaRPr/>
          </a:p>
        </p:txBody>
      </p:sp>
      <p:sp>
        <p:nvSpPr>
          <p:cNvPr id="14" name="Tekstvak 43" hidden="0"/>
          <p:cNvSpPr>
            <a:spLocks noAdjustHandles="0" noChangeArrowheads="0"/>
          </p:cNvSpPr>
          <p:nvPr isPhoto="0" userDrawn="0"/>
        </p:nvSpPr>
        <p:spPr bwMode="auto">
          <a:xfrm rot="1405734">
            <a:off x="6483276" y="2868650"/>
            <a:ext cx="1341304" cy="261610"/>
          </a:xfrm>
          <a:prstGeom prst="rect">
            <a:avLst/>
          </a:prstGeom>
          <a:noFill/>
        </p:spPr>
        <p:txBody>
          <a:bodyPr wrap="square" rtlCol="0">
            <a:spAutoFit/>
          </a:bodyPr>
          <a:lstStyle/>
          <a:p>
            <a:pPr algn="ctr">
              <a:defRPr/>
            </a:pPr>
            <a:r>
              <a:rPr lang="en-GB" sz="1100">
                <a:solidFill>
                  <a:srgbClr val="0000FF"/>
                </a:solidFill>
              </a:rPr>
              <a:t>Concentrate</a:t>
            </a:r>
            <a:endParaRPr/>
          </a:p>
        </p:txBody>
      </p:sp>
      <p:grpSp>
        <p:nvGrpSpPr>
          <p:cNvPr id="15" name="Groep 3" hidden="0"/>
          <p:cNvGrpSpPr/>
          <p:nvPr isPhoto="0" userDrawn="0"/>
        </p:nvGrpSpPr>
        <p:grpSpPr bwMode="auto">
          <a:xfrm>
            <a:off x="4565553" y="2024487"/>
            <a:ext cx="6865582" cy="2475684"/>
            <a:chOff x="4565553" y="2024487"/>
            <a:chExt cx="6865582" cy="2475684"/>
          </a:xfrm>
        </p:grpSpPr>
        <p:grpSp>
          <p:nvGrpSpPr>
            <p:cNvPr id="16" name="Groep 11" hidden="0"/>
            <p:cNvGrpSpPr/>
            <p:nvPr isPhoto="0" userDrawn="0"/>
          </p:nvGrpSpPr>
          <p:grpSpPr bwMode="auto">
            <a:xfrm>
              <a:off x="4565553" y="2818039"/>
              <a:ext cx="6865582" cy="1392911"/>
              <a:chOff x="3594970" y="875257"/>
              <a:chExt cx="8391506" cy="1702495"/>
            </a:xfrm>
          </p:grpSpPr>
          <p:grpSp>
            <p:nvGrpSpPr>
              <p:cNvPr id="17" name="Groep 13" hidden="0"/>
              <p:cNvGrpSpPr/>
              <p:nvPr isPhoto="0" userDrawn="0"/>
            </p:nvGrpSpPr>
            <p:grpSpPr bwMode="auto">
              <a:xfrm>
                <a:off x="4183693" y="875257"/>
                <a:ext cx="6883053" cy="1702495"/>
                <a:chOff x="4183693" y="1340285"/>
                <a:chExt cx="6883053" cy="1702495"/>
              </a:xfrm>
            </p:grpSpPr>
            <p:grpSp>
              <p:nvGrpSpPr>
                <p:cNvPr id="18" name="Groep 17" hidden="0"/>
                <p:cNvGrpSpPr/>
                <p:nvPr isPhoto="0" userDrawn="0"/>
              </p:nvGrpSpPr>
              <p:grpSpPr bwMode="auto">
                <a:xfrm>
                  <a:off x="4183693" y="1340285"/>
                  <a:ext cx="3444658" cy="1702495"/>
                  <a:chOff x="4183693" y="1340285"/>
                  <a:chExt cx="3444658" cy="1702495"/>
                </a:xfrm>
              </p:grpSpPr>
              <p:sp>
                <p:nvSpPr>
                  <p:cNvPr id="19" name="Ruit 27" hidden="0"/>
                  <p:cNvSpPr/>
                  <p:nvPr isPhoto="0" userDrawn="0"/>
                </p:nvSpPr>
                <p:spPr bwMode="auto">
                  <a:xfrm>
                    <a:off x="4183693" y="1346548"/>
                    <a:ext cx="3444658" cy="152191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20" name="Groep 28" hidden="0"/>
                  <p:cNvGrpSpPr/>
                  <p:nvPr isPhoto="0" userDrawn="0"/>
                </p:nvGrpSpPr>
                <p:grpSpPr bwMode="auto">
                  <a:xfrm>
                    <a:off x="5586608" y="1340285"/>
                    <a:ext cx="638828" cy="460331"/>
                    <a:chOff x="5580345" y="2649255"/>
                    <a:chExt cx="638828" cy="263046"/>
                  </a:xfrm>
                </p:grpSpPr>
                <p:sp>
                  <p:nvSpPr>
                    <p:cNvPr id="21" name="Rechthoek 32" hidden="0"/>
                    <p:cNvSpPr/>
                    <p:nvPr isPhoto="0" userDrawn="0"/>
                  </p:nvSpPr>
                  <p:spPr bwMode="auto">
                    <a:xfrm>
                      <a:off x="5580345" y="2649255"/>
                      <a:ext cx="632565" cy="263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2" name="Vrije vorm: vorm 33" hidden="0"/>
                    <p:cNvSpPr/>
                    <p:nvPr isPhoto="0" userDrawn="0"/>
                  </p:nvSpPr>
                  <p:spPr bwMode="auto">
                    <a:xfrm>
                      <a:off x="5580345" y="2705622"/>
                      <a:ext cx="638828" cy="156575"/>
                    </a:xfrm>
                    <a:custGeom>
                      <a:avLst/>
                      <a:gdLst>
                        <a:gd name="connsiteX0" fmla="*/ 0 w 638828"/>
                        <a:gd name="connsiteY0" fmla="*/ 18789 h 156575"/>
                        <a:gd name="connsiteX1" fmla="*/ 31315 w 638828"/>
                        <a:gd name="connsiteY1" fmla="*/ 25052 h 156575"/>
                        <a:gd name="connsiteX2" fmla="*/ 68893 w 638828"/>
                        <a:gd name="connsiteY2" fmla="*/ 0 h 156575"/>
                        <a:gd name="connsiteX3" fmla="*/ 93945 w 638828"/>
                        <a:gd name="connsiteY3" fmla="*/ 6263 h 156575"/>
                        <a:gd name="connsiteX4" fmla="*/ 131523 w 638828"/>
                        <a:gd name="connsiteY4" fmla="*/ 43841 h 156575"/>
                        <a:gd name="connsiteX5" fmla="*/ 156576 w 638828"/>
                        <a:gd name="connsiteY5" fmla="*/ 125260 h 156575"/>
                        <a:gd name="connsiteX6" fmla="*/ 175365 w 638828"/>
                        <a:gd name="connsiteY6" fmla="*/ 118997 h 156575"/>
                        <a:gd name="connsiteX7" fmla="*/ 200417 w 638828"/>
                        <a:gd name="connsiteY7" fmla="*/ 50104 h 156575"/>
                        <a:gd name="connsiteX8" fmla="*/ 231732 w 638828"/>
                        <a:gd name="connsiteY8" fmla="*/ 18789 h 156575"/>
                        <a:gd name="connsiteX9" fmla="*/ 275573 w 638828"/>
                        <a:gd name="connsiteY9" fmla="*/ 43841 h 156575"/>
                        <a:gd name="connsiteX10" fmla="*/ 294362 w 638828"/>
                        <a:gd name="connsiteY10" fmla="*/ 37578 h 156575"/>
                        <a:gd name="connsiteX11" fmla="*/ 325677 w 638828"/>
                        <a:gd name="connsiteY11" fmla="*/ 106471 h 156575"/>
                        <a:gd name="connsiteX12" fmla="*/ 338203 w 638828"/>
                        <a:gd name="connsiteY12" fmla="*/ 150312 h 156575"/>
                        <a:gd name="connsiteX13" fmla="*/ 356992 w 638828"/>
                        <a:gd name="connsiteY13" fmla="*/ 156575 h 156575"/>
                        <a:gd name="connsiteX14" fmla="*/ 375781 w 638828"/>
                        <a:gd name="connsiteY14" fmla="*/ 144049 h 156575"/>
                        <a:gd name="connsiteX15" fmla="*/ 382044 w 638828"/>
                        <a:gd name="connsiteY15" fmla="*/ 125260 h 156575"/>
                        <a:gd name="connsiteX16" fmla="*/ 388307 w 638828"/>
                        <a:gd name="connsiteY16" fmla="*/ 18789 h 156575"/>
                        <a:gd name="connsiteX17" fmla="*/ 419622 w 638828"/>
                        <a:gd name="connsiteY17" fmla="*/ 31315 h 156575"/>
                        <a:gd name="connsiteX18" fmla="*/ 438411 w 638828"/>
                        <a:gd name="connsiteY18" fmla="*/ 68893 h 156575"/>
                        <a:gd name="connsiteX19" fmla="*/ 450937 w 638828"/>
                        <a:gd name="connsiteY19" fmla="*/ 131523 h 156575"/>
                        <a:gd name="connsiteX20" fmla="*/ 488515 w 638828"/>
                        <a:gd name="connsiteY20" fmla="*/ 50104 h 156575"/>
                        <a:gd name="connsiteX21" fmla="*/ 501041 w 638828"/>
                        <a:gd name="connsiteY21" fmla="*/ 68893 h 156575"/>
                        <a:gd name="connsiteX22" fmla="*/ 507304 w 638828"/>
                        <a:gd name="connsiteY22" fmla="*/ 87682 h 156575"/>
                        <a:gd name="connsiteX23" fmla="*/ 532356 w 638828"/>
                        <a:gd name="connsiteY23" fmla="*/ 93945 h 156575"/>
                        <a:gd name="connsiteX24" fmla="*/ 551145 w 638828"/>
                        <a:gd name="connsiteY24" fmla="*/ 100208 h 156575"/>
                        <a:gd name="connsiteX25" fmla="*/ 557408 w 638828"/>
                        <a:gd name="connsiteY25" fmla="*/ 81419 h 156575"/>
                        <a:gd name="connsiteX26" fmla="*/ 563671 w 638828"/>
                        <a:gd name="connsiteY26" fmla="*/ 56367 h 156575"/>
                        <a:gd name="connsiteX27" fmla="*/ 576197 w 638828"/>
                        <a:gd name="connsiteY27" fmla="*/ 37578 h 156575"/>
                        <a:gd name="connsiteX28" fmla="*/ 632565 w 638828"/>
                        <a:gd name="connsiteY28" fmla="*/ 43841 h 156575"/>
                        <a:gd name="connsiteX29" fmla="*/ 638828 w 638828"/>
                        <a:gd name="connsiteY29" fmla="*/ 31315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8828" h="156575" fill="norm" stroke="1" extrusionOk="0">
                          <a:moveTo>
                            <a:pt x="0" y="18789"/>
                          </a:moveTo>
                          <a:cubicBezTo>
                            <a:pt x="10438" y="20877"/>
                            <a:pt x="21045" y="27853"/>
                            <a:pt x="31315" y="25052"/>
                          </a:cubicBezTo>
                          <a:cubicBezTo>
                            <a:pt x="45839" y="21091"/>
                            <a:pt x="68893" y="0"/>
                            <a:pt x="68893" y="0"/>
                          </a:cubicBezTo>
                          <a:cubicBezTo>
                            <a:pt x="77244" y="2088"/>
                            <a:pt x="86033" y="2872"/>
                            <a:pt x="93945" y="6263"/>
                          </a:cubicBezTo>
                          <a:cubicBezTo>
                            <a:pt x="114189" y="14939"/>
                            <a:pt x="118244" y="26136"/>
                            <a:pt x="131523" y="43841"/>
                          </a:cubicBezTo>
                          <a:cubicBezTo>
                            <a:pt x="133098" y="61168"/>
                            <a:pt x="120354" y="119223"/>
                            <a:pt x="156576" y="125260"/>
                          </a:cubicBezTo>
                          <a:cubicBezTo>
                            <a:pt x="163088" y="126345"/>
                            <a:pt x="169102" y="121085"/>
                            <a:pt x="175365" y="118997"/>
                          </a:cubicBezTo>
                          <a:cubicBezTo>
                            <a:pt x="186261" y="31827"/>
                            <a:pt x="167866" y="95675"/>
                            <a:pt x="200417" y="50104"/>
                          </a:cubicBezTo>
                          <a:cubicBezTo>
                            <a:pt x="224602" y="16245"/>
                            <a:pt x="197929" y="30057"/>
                            <a:pt x="231732" y="18789"/>
                          </a:cubicBezTo>
                          <a:cubicBezTo>
                            <a:pt x="266178" y="70459"/>
                            <a:pt x="241648" y="60803"/>
                            <a:pt x="275573" y="43841"/>
                          </a:cubicBezTo>
                          <a:cubicBezTo>
                            <a:pt x="281478" y="40889"/>
                            <a:pt x="288099" y="39666"/>
                            <a:pt x="294362" y="37578"/>
                          </a:cubicBezTo>
                          <a:cubicBezTo>
                            <a:pt x="310894" y="70643"/>
                            <a:pt x="317565" y="78079"/>
                            <a:pt x="325677" y="106471"/>
                          </a:cubicBezTo>
                          <a:cubicBezTo>
                            <a:pt x="325742" y="106699"/>
                            <a:pt x="335200" y="147309"/>
                            <a:pt x="338203" y="150312"/>
                          </a:cubicBezTo>
                          <a:cubicBezTo>
                            <a:pt x="342871" y="154980"/>
                            <a:pt x="350729" y="154487"/>
                            <a:pt x="356992" y="156575"/>
                          </a:cubicBezTo>
                          <a:cubicBezTo>
                            <a:pt x="363255" y="152400"/>
                            <a:pt x="371079" y="149927"/>
                            <a:pt x="375781" y="144049"/>
                          </a:cubicBezTo>
                          <a:cubicBezTo>
                            <a:pt x="379905" y="138894"/>
                            <a:pt x="381387" y="131829"/>
                            <a:pt x="382044" y="125260"/>
                          </a:cubicBezTo>
                          <a:cubicBezTo>
                            <a:pt x="385582" y="89885"/>
                            <a:pt x="386219" y="54279"/>
                            <a:pt x="388307" y="18789"/>
                          </a:cubicBezTo>
                          <a:cubicBezTo>
                            <a:pt x="398745" y="22964"/>
                            <a:pt x="410474" y="24780"/>
                            <a:pt x="419622" y="31315"/>
                          </a:cubicBezTo>
                          <a:cubicBezTo>
                            <a:pt x="428665" y="37774"/>
                            <a:pt x="436034" y="58595"/>
                            <a:pt x="438411" y="68893"/>
                          </a:cubicBezTo>
                          <a:cubicBezTo>
                            <a:pt x="443198" y="89638"/>
                            <a:pt x="450937" y="131523"/>
                            <a:pt x="450937" y="131523"/>
                          </a:cubicBezTo>
                          <a:cubicBezTo>
                            <a:pt x="516630" y="118384"/>
                            <a:pt x="458395" y="140463"/>
                            <a:pt x="488515" y="50104"/>
                          </a:cubicBezTo>
                          <a:cubicBezTo>
                            <a:pt x="490895" y="42963"/>
                            <a:pt x="497675" y="62160"/>
                            <a:pt x="501041" y="68893"/>
                          </a:cubicBezTo>
                          <a:cubicBezTo>
                            <a:pt x="503993" y="74798"/>
                            <a:pt x="502149" y="83558"/>
                            <a:pt x="507304" y="87682"/>
                          </a:cubicBezTo>
                          <a:cubicBezTo>
                            <a:pt x="514025" y="93059"/>
                            <a:pt x="524080" y="91580"/>
                            <a:pt x="532356" y="93945"/>
                          </a:cubicBezTo>
                          <a:cubicBezTo>
                            <a:pt x="538704" y="95759"/>
                            <a:pt x="544882" y="98120"/>
                            <a:pt x="551145" y="100208"/>
                          </a:cubicBezTo>
                          <a:cubicBezTo>
                            <a:pt x="553233" y="93945"/>
                            <a:pt x="555594" y="87767"/>
                            <a:pt x="557408" y="81419"/>
                          </a:cubicBezTo>
                          <a:cubicBezTo>
                            <a:pt x="559773" y="73143"/>
                            <a:pt x="560280" y="64279"/>
                            <a:pt x="563671" y="56367"/>
                          </a:cubicBezTo>
                          <a:cubicBezTo>
                            <a:pt x="566636" y="49448"/>
                            <a:pt x="572022" y="43841"/>
                            <a:pt x="576197" y="37578"/>
                          </a:cubicBezTo>
                          <a:cubicBezTo>
                            <a:pt x="595950" y="44162"/>
                            <a:pt x="613294" y="58294"/>
                            <a:pt x="632565" y="43841"/>
                          </a:cubicBezTo>
                          <a:cubicBezTo>
                            <a:pt x="636300" y="41040"/>
                            <a:pt x="636740" y="35490"/>
                            <a:pt x="638828" y="313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nvGrpSpPr>
                  <p:cNvPr id="23" name="Groep 29" hidden="0"/>
                  <p:cNvGrpSpPr/>
                  <p:nvPr isPhoto="0" userDrawn="0"/>
                </p:nvGrpSpPr>
                <p:grpSpPr bwMode="auto">
                  <a:xfrm>
                    <a:off x="5574082" y="2582449"/>
                    <a:ext cx="638828" cy="460331"/>
                    <a:chOff x="5580345" y="2649255"/>
                    <a:chExt cx="638828" cy="263046"/>
                  </a:xfrm>
                </p:grpSpPr>
                <p:sp>
                  <p:nvSpPr>
                    <p:cNvPr id="24" name="Rechthoek 30" hidden="0"/>
                    <p:cNvSpPr/>
                    <p:nvPr isPhoto="0" userDrawn="0"/>
                  </p:nvSpPr>
                  <p:spPr bwMode="auto">
                    <a:xfrm>
                      <a:off x="5580345" y="2649255"/>
                      <a:ext cx="632565" cy="263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5" name="Vrije vorm: vorm 31" hidden="0"/>
                    <p:cNvSpPr/>
                    <p:nvPr isPhoto="0" userDrawn="0"/>
                  </p:nvSpPr>
                  <p:spPr bwMode="auto">
                    <a:xfrm>
                      <a:off x="5580345" y="2705622"/>
                      <a:ext cx="638828" cy="156575"/>
                    </a:xfrm>
                    <a:custGeom>
                      <a:avLst/>
                      <a:gdLst>
                        <a:gd name="connsiteX0" fmla="*/ 0 w 638828"/>
                        <a:gd name="connsiteY0" fmla="*/ 18789 h 156575"/>
                        <a:gd name="connsiteX1" fmla="*/ 31315 w 638828"/>
                        <a:gd name="connsiteY1" fmla="*/ 25052 h 156575"/>
                        <a:gd name="connsiteX2" fmla="*/ 68893 w 638828"/>
                        <a:gd name="connsiteY2" fmla="*/ 0 h 156575"/>
                        <a:gd name="connsiteX3" fmla="*/ 93945 w 638828"/>
                        <a:gd name="connsiteY3" fmla="*/ 6263 h 156575"/>
                        <a:gd name="connsiteX4" fmla="*/ 131523 w 638828"/>
                        <a:gd name="connsiteY4" fmla="*/ 43841 h 156575"/>
                        <a:gd name="connsiteX5" fmla="*/ 156576 w 638828"/>
                        <a:gd name="connsiteY5" fmla="*/ 125260 h 156575"/>
                        <a:gd name="connsiteX6" fmla="*/ 175365 w 638828"/>
                        <a:gd name="connsiteY6" fmla="*/ 118997 h 156575"/>
                        <a:gd name="connsiteX7" fmla="*/ 200417 w 638828"/>
                        <a:gd name="connsiteY7" fmla="*/ 50104 h 156575"/>
                        <a:gd name="connsiteX8" fmla="*/ 231732 w 638828"/>
                        <a:gd name="connsiteY8" fmla="*/ 18789 h 156575"/>
                        <a:gd name="connsiteX9" fmla="*/ 275573 w 638828"/>
                        <a:gd name="connsiteY9" fmla="*/ 43841 h 156575"/>
                        <a:gd name="connsiteX10" fmla="*/ 294362 w 638828"/>
                        <a:gd name="connsiteY10" fmla="*/ 37578 h 156575"/>
                        <a:gd name="connsiteX11" fmla="*/ 325677 w 638828"/>
                        <a:gd name="connsiteY11" fmla="*/ 106471 h 156575"/>
                        <a:gd name="connsiteX12" fmla="*/ 338203 w 638828"/>
                        <a:gd name="connsiteY12" fmla="*/ 150312 h 156575"/>
                        <a:gd name="connsiteX13" fmla="*/ 356992 w 638828"/>
                        <a:gd name="connsiteY13" fmla="*/ 156575 h 156575"/>
                        <a:gd name="connsiteX14" fmla="*/ 375781 w 638828"/>
                        <a:gd name="connsiteY14" fmla="*/ 144049 h 156575"/>
                        <a:gd name="connsiteX15" fmla="*/ 382044 w 638828"/>
                        <a:gd name="connsiteY15" fmla="*/ 125260 h 156575"/>
                        <a:gd name="connsiteX16" fmla="*/ 388307 w 638828"/>
                        <a:gd name="connsiteY16" fmla="*/ 18789 h 156575"/>
                        <a:gd name="connsiteX17" fmla="*/ 419622 w 638828"/>
                        <a:gd name="connsiteY17" fmla="*/ 31315 h 156575"/>
                        <a:gd name="connsiteX18" fmla="*/ 438411 w 638828"/>
                        <a:gd name="connsiteY18" fmla="*/ 68893 h 156575"/>
                        <a:gd name="connsiteX19" fmla="*/ 450937 w 638828"/>
                        <a:gd name="connsiteY19" fmla="*/ 131523 h 156575"/>
                        <a:gd name="connsiteX20" fmla="*/ 488515 w 638828"/>
                        <a:gd name="connsiteY20" fmla="*/ 50104 h 156575"/>
                        <a:gd name="connsiteX21" fmla="*/ 501041 w 638828"/>
                        <a:gd name="connsiteY21" fmla="*/ 68893 h 156575"/>
                        <a:gd name="connsiteX22" fmla="*/ 507304 w 638828"/>
                        <a:gd name="connsiteY22" fmla="*/ 87682 h 156575"/>
                        <a:gd name="connsiteX23" fmla="*/ 532356 w 638828"/>
                        <a:gd name="connsiteY23" fmla="*/ 93945 h 156575"/>
                        <a:gd name="connsiteX24" fmla="*/ 551145 w 638828"/>
                        <a:gd name="connsiteY24" fmla="*/ 100208 h 156575"/>
                        <a:gd name="connsiteX25" fmla="*/ 557408 w 638828"/>
                        <a:gd name="connsiteY25" fmla="*/ 81419 h 156575"/>
                        <a:gd name="connsiteX26" fmla="*/ 563671 w 638828"/>
                        <a:gd name="connsiteY26" fmla="*/ 56367 h 156575"/>
                        <a:gd name="connsiteX27" fmla="*/ 576197 w 638828"/>
                        <a:gd name="connsiteY27" fmla="*/ 37578 h 156575"/>
                        <a:gd name="connsiteX28" fmla="*/ 632565 w 638828"/>
                        <a:gd name="connsiteY28" fmla="*/ 43841 h 156575"/>
                        <a:gd name="connsiteX29" fmla="*/ 638828 w 638828"/>
                        <a:gd name="connsiteY29" fmla="*/ 31315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8828" h="156575" fill="norm" stroke="1" extrusionOk="0">
                          <a:moveTo>
                            <a:pt x="0" y="18789"/>
                          </a:moveTo>
                          <a:cubicBezTo>
                            <a:pt x="10438" y="20877"/>
                            <a:pt x="21045" y="27853"/>
                            <a:pt x="31315" y="25052"/>
                          </a:cubicBezTo>
                          <a:cubicBezTo>
                            <a:pt x="45839" y="21091"/>
                            <a:pt x="68893" y="0"/>
                            <a:pt x="68893" y="0"/>
                          </a:cubicBezTo>
                          <a:cubicBezTo>
                            <a:pt x="77244" y="2088"/>
                            <a:pt x="86033" y="2872"/>
                            <a:pt x="93945" y="6263"/>
                          </a:cubicBezTo>
                          <a:cubicBezTo>
                            <a:pt x="114189" y="14939"/>
                            <a:pt x="118244" y="26136"/>
                            <a:pt x="131523" y="43841"/>
                          </a:cubicBezTo>
                          <a:cubicBezTo>
                            <a:pt x="133098" y="61168"/>
                            <a:pt x="120354" y="119223"/>
                            <a:pt x="156576" y="125260"/>
                          </a:cubicBezTo>
                          <a:cubicBezTo>
                            <a:pt x="163088" y="126345"/>
                            <a:pt x="169102" y="121085"/>
                            <a:pt x="175365" y="118997"/>
                          </a:cubicBezTo>
                          <a:cubicBezTo>
                            <a:pt x="186261" y="31827"/>
                            <a:pt x="167866" y="95675"/>
                            <a:pt x="200417" y="50104"/>
                          </a:cubicBezTo>
                          <a:cubicBezTo>
                            <a:pt x="224602" y="16245"/>
                            <a:pt x="197929" y="30057"/>
                            <a:pt x="231732" y="18789"/>
                          </a:cubicBezTo>
                          <a:cubicBezTo>
                            <a:pt x="266178" y="70459"/>
                            <a:pt x="241648" y="60803"/>
                            <a:pt x="275573" y="43841"/>
                          </a:cubicBezTo>
                          <a:cubicBezTo>
                            <a:pt x="281478" y="40889"/>
                            <a:pt x="288099" y="39666"/>
                            <a:pt x="294362" y="37578"/>
                          </a:cubicBezTo>
                          <a:cubicBezTo>
                            <a:pt x="310894" y="70643"/>
                            <a:pt x="317565" y="78079"/>
                            <a:pt x="325677" y="106471"/>
                          </a:cubicBezTo>
                          <a:cubicBezTo>
                            <a:pt x="325742" y="106699"/>
                            <a:pt x="335200" y="147309"/>
                            <a:pt x="338203" y="150312"/>
                          </a:cubicBezTo>
                          <a:cubicBezTo>
                            <a:pt x="342871" y="154980"/>
                            <a:pt x="350729" y="154487"/>
                            <a:pt x="356992" y="156575"/>
                          </a:cubicBezTo>
                          <a:cubicBezTo>
                            <a:pt x="363255" y="152400"/>
                            <a:pt x="371079" y="149927"/>
                            <a:pt x="375781" y="144049"/>
                          </a:cubicBezTo>
                          <a:cubicBezTo>
                            <a:pt x="379905" y="138894"/>
                            <a:pt x="381387" y="131829"/>
                            <a:pt x="382044" y="125260"/>
                          </a:cubicBezTo>
                          <a:cubicBezTo>
                            <a:pt x="385582" y="89885"/>
                            <a:pt x="386219" y="54279"/>
                            <a:pt x="388307" y="18789"/>
                          </a:cubicBezTo>
                          <a:cubicBezTo>
                            <a:pt x="398745" y="22964"/>
                            <a:pt x="410474" y="24780"/>
                            <a:pt x="419622" y="31315"/>
                          </a:cubicBezTo>
                          <a:cubicBezTo>
                            <a:pt x="428665" y="37774"/>
                            <a:pt x="436034" y="58595"/>
                            <a:pt x="438411" y="68893"/>
                          </a:cubicBezTo>
                          <a:cubicBezTo>
                            <a:pt x="443198" y="89638"/>
                            <a:pt x="450937" y="131523"/>
                            <a:pt x="450937" y="131523"/>
                          </a:cubicBezTo>
                          <a:cubicBezTo>
                            <a:pt x="516630" y="118384"/>
                            <a:pt x="458395" y="140463"/>
                            <a:pt x="488515" y="50104"/>
                          </a:cubicBezTo>
                          <a:cubicBezTo>
                            <a:pt x="490895" y="42963"/>
                            <a:pt x="497675" y="62160"/>
                            <a:pt x="501041" y="68893"/>
                          </a:cubicBezTo>
                          <a:cubicBezTo>
                            <a:pt x="503993" y="74798"/>
                            <a:pt x="502149" y="83558"/>
                            <a:pt x="507304" y="87682"/>
                          </a:cubicBezTo>
                          <a:cubicBezTo>
                            <a:pt x="514025" y="93059"/>
                            <a:pt x="524080" y="91580"/>
                            <a:pt x="532356" y="93945"/>
                          </a:cubicBezTo>
                          <a:cubicBezTo>
                            <a:pt x="538704" y="95759"/>
                            <a:pt x="544882" y="98120"/>
                            <a:pt x="551145" y="100208"/>
                          </a:cubicBezTo>
                          <a:cubicBezTo>
                            <a:pt x="553233" y="93945"/>
                            <a:pt x="555594" y="87767"/>
                            <a:pt x="557408" y="81419"/>
                          </a:cubicBezTo>
                          <a:cubicBezTo>
                            <a:pt x="559773" y="73143"/>
                            <a:pt x="560280" y="64279"/>
                            <a:pt x="563671" y="56367"/>
                          </a:cubicBezTo>
                          <a:cubicBezTo>
                            <a:pt x="566636" y="49448"/>
                            <a:pt x="572022" y="43841"/>
                            <a:pt x="576197" y="37578"/>
                          </a:cubicBezTo>
                          <a:cubicBezTo>
                            <a:pt x="595950" y="44162"/>
                            <a:pt x="613294" y="58294"/>
                            <a:pt x="632565" y="43841"/>
                          </a:cubicBezTo>
                          <a:cubicBezTo>
                            <a:pt x="636300" y="41040"/>
                            <a:pt x="636740" y="35490"/>
                            <a:pt x="638828" y="313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grpSp>
              <p:nvGrpSpPr>
                <p:cNvPr id="26" name="Groep 18" hidden="0"/>
                <p:cNvGrpSpPr/>
                <p:nvPr isPhoto="0" userDrawn="0"/>
              </p:nvGrpSpPr>
              <p:grpSpPr bwMode="auto">
                <a:xfrm>
                  <a:off x="7622088" y="1340285"/>
                  <a:ext cx="3444658" cy="1702495"/>
                  <a:chOff x="4183693" y="1340285"/>
                  <a:chExt cx="3444658" cy="1702495"/>
                </a:xfrm>
              </p:grpSpPr>
              <p:sp>
                <p:nvSpPr>
                  <p:cNvPr id="27" name="Ruit 19" hidden="0"/>
                  <p:cNvSpPr/>
                  <p:nvPr isPhoto="0" userDrawn="0"/>
                </p:nvSpPr>
                <p:spPr bwMode="auto">
                  <a:xfrm>
                    <a:off x="4183693" y="1346548"/>
                    <a:ext cx="3444658" cy="152191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28" name="Groep 20" hidden="0"/>
                  <p:cNvGrpSpPr/>
                  <p:nvPr isPhoto="0" userDrawn="0"/>
                </p:nvGrpSpPr>
                <p:grpSpPr bwMode="auto">
                  <a:xfrm>
                    <a:off x="5586608" y="1340285"/>
                    <a:ext cx="638828" cy="460331"/>
                    <a:chOff x="5580345" y="2649255"/>
                    <a:chExt cx="638828" cy="263046"/>
                  </a:xfrm>
                </p:grpSpPr>
                <p:sp>
                  <p:nvSpPr>
                    <p:cNvPr id="29" name="Rechthoek 25" hidden="0"/>
                    <p:cNvSpPr/>
                    <p:nvPr isPhoto="0" userDrawn="0"/>
                  </p:nvSpPr>
                  <p:spPr bwMode="auto">
                    <a:xfrm>
                      <a:off x="5580345" y="2649255"/>
                      <a:ext cx="632565" cy="263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0" name="Vrije vorm: vorm 26" hidden="0"/>
                    <p:cNvSpPr/>
                    <p:nvPr isPhoto="0" userDrawn="0"/>
                  </p:nvSpPr>
                  <p:spPr bwMode="auto">
                    <a:xfrm>
                      <a:off x="5580345" y="2705622"/>
                      <a:ext cx="638828" cy="156575"/>
                    </a:xfrm>
                    <a:custGeom>
                      <a:avLst/>
                      <a:gdLst>
                        <a:gd name="connsiteX0" fmla="*/ 0 w 638828"/>
                        <a:gd name="connsiteY0" fmla="*/ 18789 h 156575"/>
                        <a:gd name="connsiteX1" fmla="*/ 31315 w 638828"/>
                        <a:gd name="connsiteY1" fmla="*/ 25052 h 156575"/>
                        <a:gd name="connsiteX2" fmla="*/ 68893 w 638828"/>
                        <a:gd name="connsiteY2" fmla="*/ 0 h 156575"/>
                        <a:gd name="connsiteX3" fmla="*/ 93945 w 638828"/>
                        <a:gd name="connsiteY3" fmla="*/ 6263 h 156575"/>
                        <a:gd name="connsiteX4" fmla="*/ 131523 w 638828"/>
                        <a:gd name="connsiteY4" fmla="*/ 43841 h 156575"/>
                        <a:gd name="connsiteX5" fmla="*/ 156576 w 638828"/>
                        <a:gd name="connsiteY5" fmla="*/ 125260 h 156575"/>
                        <a:gd name="connsiteX6" fmla="*/ 175365 w 638828"/>
                        <a:gd name="connsiteY6" fmla="*/ 118997 h 156575"/>
                        <a:gd name="connsiteX7" fmla="*/ 200417 w 638828"/>
                        <a:gd name="connsiteY7" fmla="*/ 50104 h 156575"/>
                        <a:gd name="connsiteX8" fmla="*/ 231732 w 638828"/>
                        <a:gd name="connsiteY8" fmla="*/ 18789 h 156575"/>
                        <a:gd name="connsiteX9" fmla="*/ 275573 w 638828"/>
                        <a:gd name="connsiteY9" fmla="*/ 43841 h 156575"/>
                        <a:gd name="connsiteX10" fmla="*/ 294362 w 638828"/>
                        <a:gd name="connsiteY10" fmla="*/ 37578 h 156575"/>
                        <a:gd name="connsiteX11" fmla="*/ 325677 w 638828"/>
                        <a:gd name="connsiteY11" fmla="*/ 106471 h 156575"/>
                        <a:gd name="connsiteX12" fmla="*/ 338203 w 638828"/>
                        <a:gd name="connsiteY12" fmla="*/ 150312 h 156575"/>
                        <a:gd name="connsiteX13" fmla="*/ 356992 w 638828"/>
                        <a:gd name="connsiteY13" fmla="*/ 156575 h 156575"/>
                        <a:gd name="connsiteX14" fmla="*/ 375781 w 638828"/>
                        <a:gd name="connsiteY14" fmla="*/ 144049 h 156575"/>
                        <a:gd name="connsiteX15" fmla="*/ 382044 w 638828"/>
                        <a:gd name="connsiteY15" fmla="*/ 125260 h 156575"/>
                        <a:gd name="connsiteX16" fmla="*/ 388307 w 638828"/>
                        <a:gd name="connsiteY16" fmla="*/ 18789 h 156575"/>
                        <a:gd name="connsiteX17" fmla="*/ 419622 w 638828"/>
                        <a:gd name="connsiteY17" fmla="*/ 31315 h 156575"/>
                        <a:gd name="connsiteX18" fmla="*/ 438411 w 638828"/>
                        <a:gd name="connsiteY18" fmla="*/ 68893 h 156575"/>
                        <a:gd name="connsiteX19" fmla="*/ 450937 w 638828"/>
                        <a:gd name="connsiteY19" fmla="*/ 131523 h 156575"/>
                        <a:gd name="connsiteX20" fmla="*/ 488515 w 638828"/>
                        <a:gd name="connsiteY20" fmla="*/ 50104 h 156575"/>
                        <a:gd name="connsiteX21" fmla="*/ 501041 w 638828"/>
                        <a:gd name="connsiteY21" fmla="*/ 68893 h 156575"/>
                        <a:gd name="connsiteX22" fmla="*/ 507304 w 638828"/>
                        <a:gd name="connsiteY22" fmla="*/ 87682 h 156575"/>
                        <a:gd name="connsiteX23" fmla="*/ 532356 w 638828"/>
                        <a:gd name="connsiteY23" fmla="*/ 93945 h 156575"/>
                        <a:gd name="connsiteX24" fmla="*/ 551145 w 638828"/>
                        <a:gd name="connsiteY24" fmla="*/ 100208 h 156575"/>
                        <a:gd name="connsiteX25" fmla="*/ 557408 w 638828"/>
                        <a:gd name="connsiteY25" fmla="*/ 81419 h 156575"/>
                        <a:gd name="connsiteX26" fmla="*/ 563671 w 638828"/>
                        <a:gd name="connsiteY26" fmla="*/ 56367 h 156575"/>
                        <a:gd name="connsiteX27" fmla="*/ 576197 w 638828"/>
                        <a:gd name="connsiteY27" fmla="*/ 37578 h 156575"/>
                        <a:gd name="connsiteX28" fmla="*/ 632565 w 638828"/>
                        <a:gd name="connsiteY28" fmla="*/ 43841 h 156575"/>
                        <a:gd name="connsiteX29" fmla="*/ 638828 w 638828"/>
                        <a:gd name="connsiteY29" fmla="*/ 31315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8828" h="156575" fill="norm" stroke="1" extrusionOk="0">
                          <a:moveTo>
                            <a:pt x="0" y="18789"/>
                          </a:moveTo>
                          <a:cubicBezTo>
                            <a:pt x="10438" y="20877"/>
                            <a:pt x="21045" y="27853"/>
                            <a:pt x="31315" y="25052"/>
                          </a:cubicBezTo>
                          <a:cubicBezTo>
                            <a:pt x="45839" y="21091"/>
                            <a:pt x="68893" y="0"/>
                            <a:pt x="68893" y="0"/>
                          </a:cubicBezTo>
                          <a:cubicBezTo>
                            <a:pt x="77244" y="2088"/>
                            <a:pt x="86033" y="2872"/>
                            <a:pt x="93945" y="6263"/>
                          </a:cubicBezTo>
                          <a:cubicBezTo>
                            <a:pt x="114189" y="14939"/>
                            <a:pt x="118244" y="26136"/>
                            <a:pt x="131523" y="43841"/>
                          </a:cubicBezTo>
                          <a:cubicBezTo>
                            <a:pt x="133098" y="61168"/>
                            <a:pt x="120354" y="119223"/>
                            <a:pt x="156576" y="125260"/>
                          </a:cubicBezTo>
                          <a:cubicBezTo>
                            <a:pt x="163088" y="126345"/>
                            <a:pt x="169102" y="121085"/>
                            <a:pt x="175365" y="118997"/>
                          </a:cubicBezTo>
                          <a:cubicBezTo>
                            <a:pt x="186261" y="31827"/>
                            <a:pt x="167866" y="95675"/>
                            <a:pt x="200417" y="50104"/>
                          </a:cubicBezTo>
                          <a:cubicBezTo>
                            <a:pt x="224602" y="16245"/>
                            <a:pt x="197929" y="30057"/>
                            <a:pt x="231732" y="18789"/>
                          </a:cubicBezTo>
                          <a:cubicBezTo>
                            <a:pt x="266178" y="70459"/>
                            <a:pt x="241648" y="60803"/>
                            <a:pt x="275573" y="43841"/>
                          </a:cubicBezTo>
                          <a:cubicBezTo>
                            <a:pt x="281478" y="40889"/>
                            <a:pt x="288099" y="39666"/>
                            <a:pt x="294362" y="37578"/>
                          </a:cubicBezTo>
                          <a:cubicBezTo>
                            <a:pt x="310894" y="70643"/>
                            <a:pt x="317565" y="78079"/>
                            <a:pt x="325677" y="106471"/>
                          </a:cubicBezTo>
                          <a:cubicBezTo>
                            <a:pt x="325742" y="106699"/>
                            <a:pt x="335200" y="147309"/>
                            <a:pt x="338203" y="150312"/>
                          </a:cubicBezTo>
                          <a:cubicBezTo>
                            <a:pt x="342871" y="154980"/>
                            <a:pt x="350729" y="154487"/>
                            <a:pt x="356992" y="156575"/>
                          </a:cubicBezTo>
                          <a:cubicBezTo>
                            <a:pt x="363255" y="152400"/>
                            <a:pt x="371079" y="149927"/>
                            <a:pt x="375781" y="144049"/>
                          </a:cubicBezTo>
                          <a:cubicBezTo>
                            <a:pt x="379905" y="138894"/>
                            <a:pt x="381387" y="131829"/>
                            <a:pt x="382044" y="125260"/>
                          </a:cubicBezTo>
                          <a:cubicBezTo>
                            <a:pt x="385582" y="89885"/>
                            <a:pt x="386219" y="54279"/>
                            <a:pt x="388307" y="18789"/>
                          </a:cubicBezTo>
                          <a:cubicBezTo>
                            <a:pt x="398745" y="22964"/>
                            <a:pt x="410474" y="24780"/>
                            <a:pt x="419622" y="31315"/>
                          </a:cubicBezTo>
                          <a:cubicBezTo>
                            <a:pt x="428665" y="37774"/>
                            <a:pt x="436034" y="58595"/>
                            <a:pt x="438411" y="68893"/>
                          </a:cubicBezTo>
                          <a:cubicBezTo>
                            <a:pt x="443198" y="89638"/>
                            <a:pt x="450937" y="131523"/>
                            <a:pt x="450937" y="131523"/>
                          </a:cubicBezTo>
                          <a:cubicBezTo>
                            <a:pt x="516630" y="118384"/>
                            <a:pt x="458395" y="140463"/>
                            <a:pt x="488515" y="50104"/>
                          </a:cubicBezTo>
                          <a:cubicBezTo>
                            <a:pt x="490895" y="42963"/>
                            <a:pt x="497675" y="62160"/>
                            <a:pt x="501041" y="68893"/>
                          </a:cubicBezTo>
                          <a:cubicBezTo>
                            <a:pt x="503993" y="74798"/>
                            <a:pt x="502149" y="83558"/>
                            <a:pt x="507304" y="87682"/>
                          </a:cubicBezTo>
                          <a:cubicBezTo>
                            <a:pt x="514025" y="93059"/>
                            <a:pt x="524080" y="91580"/>
                            <a:pt x="532356" y="93945"/>
                          </a:cubicBezTo>
                          <a:cubicBezTo>
                            <a:pt x="538704" y="95759"/>
                            <a:pt x="544882" y="98120"/>
                            <a:pt x="551145" y="100208"/>
                          </a:cubicBezTo>
                          <a:cubicBezTo>
                            <a:pt x="553233" y="93945"/>
                            <a:pt x="555594" y="87767"/>
                            <a:pt x="557408" y="81419"/>
                          </a:cubicBezTo>
                          <a:cubicBezTo>
                            <a:pt x="559773" y="73143"/>
                            <a:pt x="560280" y="64279"/>
                            <a:pt x="563671" y="56367"/>
                          </a:cubicBezTo>
                          <a:cubicBezTo>
                            <a:pt x="566636" y="49448"/>
                            <a:pt x="572022" y="43841"/>
                            <a:pt x="576197" y="37578"/>
                          </a:cubicBezTo>
                          <a:cubicBezTo>
                            <a:pt x="595950" y="44162"/>
                            <a:pt x="613294" y="58294"/>
                            <a:pt x="632565" y="43841"/>
                          </a:cubicBezTo>
                          <a:cubicBezTo>
                            <a:pt x="636300" y="41040"/>
                            <a:pt x="636740" y="35490"/>
                            <a:pt x="638828" y="313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nvGrpSpPr>
                  <p:cNvPr id="31" name="Groep 21" hidden="0"/>
                  <p:cNvGrpSpPr/>
                  <p:nvPr isPhoto="0" userDrawn="0"/>
                </p:nvGrpSpPr>
                <p:grpSpPr bwMode="auto">
                  <a:xfrm>
                    <a:off x="5574082" y="2582449"/>
                    <a:ext cx="638828" cy="460331"/>
                    <a:chOff x="5580345" y="2649255"/>
                    <a:chExt cx="638828" cy="263046"/>
                  </a:xfrm>
                </p:grpSpPr>
                <p:sp>
                  <p:nvSpPr>
                    <p:cNvPr id="32" name="Rechthoek 23" hidden="0"/>
                    <p:cNvSpPr/>
                    <p:nvPr isPhoto="0" userDrawn="0"/>
                  </p:nvSpPr>
                  <p:spPr bwMode="auto">
                    <a:xfrm>
                      <a:off x="5580345" y="2649255"/>
                      <a:ext cx="632565" cy="263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3" name="Vrije vorm: vorm 24" hidden="0"/>
                    <p:cNvSpPr/>
                    <p:nvPr isPhoto="0" userDrawn="0"/>
                  </p:nvSpPr>
                  <p:spPr bwMode="auto">
                    <a:xfrm>
                      <a:off x="5580345" y="2705622"/>
                      <a:ext cx="638828" cy="156575"/>
                    </a:xfrm>
                    <a:custGeom>
                      <a:avLst/>
                      <a:gdLst>
                        <a:gd name="connsiteX0" fmla="*/ 0 w 638828"/>
                        <a:gd name="connsiteY0" fmla="*/ 18789 h 156575"/>
                        <a:gd name="connsiteX1" fmla="*/ 31315 w 638828"/>
                        <a:gd name="connsiteY1" fmla="*/ 25052 h 156575"/>
                        <a:gd name="connsiteX2" fmla="*/ 68893 w 638828"/>
                        <a:gd name="connsiteY2" fmla="*/ 0 h 156575"/>
                        <a:gd name="connsiteX3" fmla="*/ 93945 w 638828"/>
                        <a:gd name="connsiteY3" fmla="*/ 6263 h 156575"/>
                        <a:gd name="connsiteX4" fmla="*/ 131523 w 638828"/>
                        <a:gd name="connsiteY4" fmla="*/ 43841 h 156575"/>
                        <a:gd name="connsiteX5" fmla="*/ 156576 w 638828"/>
                        <a:gd name="connsiteY5" fmla="*/ 125260 h 156575"/>
                        <a:gd name="connsiteX6" fmla="*/ 175365 w 638828"/>
                        <a:gd name="connsiteY6" fmla="*/ 118997 h 156575"/>
                        <a:gd name="connsiteX7" fmla="*/ 200417 w 638828"/>
                        <a:gd name="connsiteY7" fmla="*/ 50104 h 156575"/>
                        <a:gd name="connsiteX8" fmla="*/ 231732 w 638828"/>
                        <a:gd name="connsiteY8" fmla="*/ 18789 h 156575"/>
                        <a:gd name="connsiteX9" fmla="*/ 275573 w 638828"/>
                        <a:gd name="connsiteY9" fmla="*/ 43841 h 156575"/>
                        <a:gd name="connsiteX10" fmla="*/ 294362 w 638828"/>
                        <a:gd name="connsiteY10" fmla="*/ 37578 h 156575"/>
                        <a:gd name="connsiteX11" fmla="*/ 325677 w 638828"/>
                        <a:gd name="connsiteY11" fmla="*/ 106471 h 156575"/>
                        <a:gd name="connsiteX12" fmla="*/ 338203 w 638828"/>
                        <a:gd name="connsiteY12" fmla="*/ 150312 h 156575"/>
                        <a:gd name="connsiteX13" fmla="*/ 356992 w 638828"/>
                        <a:gd name="connsiteY13" fmla="*/ 156575 h 156575"/>
                        <a:gd name="connsiteX14" fmla="*/ 375781 w 638828"/>
                        <a:gd name="connsiteY14" fmla="*/ 144049 h 156575"/>
                        <a:gd name="connsiteX15" fmla="*/ 382044 w 638828"/>
                        <a:gd name="connsiteY15" fmla="*/ 125260 h 156575"/>
                        <a:gd name="connsiteX16" fmla="*/ 388307 w 638828"/>
                        <a:gd name="connsiteY16" fmla="*/ 18789 h 156575"/>
                        <a:gd name="connsiteX17" fmla="*/ 419622 w 638828"/>
                        <a:gd name="connsiteY17" fmla="*/ 31315 h 156575"/>
                        <a:gd name="connsiteX18" fmla="*/ 438411 w 638828"/>
                        <a:gd name="connsiteY18" fmla="*/ 68893 h 156575"/>
                        <a:gd name="connsiteX19" fmla="*/ 450937 w 638828"/>
                        <a:gd name="connsiteY19" fmla="*/ 131523 h 156575"/>
                        <a:gd name="connsiteX20" fmla="*/ 488515 w 638828"/>
                        <a:gd name="connsiteY20" fmla="*/ 50104 h 156575"/>
                        <a:gd name="connsiteX21" fmla="*/ 501041 w 638828"/>
                        <a:gd name="connsiteY21" fmla="*/ 68893 h 156575"/>
                        <a:gd name="connsiteX22" fmla="*/ 507304 w 638828"/>
                        <a:gd name="connsiteY22" fmla="*/ 87682 h 156575"/>
                        <a:gd name="connsiteX23" fmla="*/ 532356 w 638828"/>
                        <a:gd name="connsiteY23" fmla="*/ 93945 h 156575"/>
                        <a:gd name="connsiteX24" fmla="*/ 551145 w 638828"/>
                        <a:gd name="connsiteY24" fmla="*/ 100208 h 156575"/>
                        <a:gd name="connsiteX25" fmla="*/ 557408 w 638828"/>
                        <a:gd name="connsiteY25" fmla="*/ 81419 h 156575"/>
                        <a:gd name="connsiteX26" fmla="*/ 563671 w 638828"/>
                        <a:gd name="connsiteY26" fmla="*/ 56367 h 156575"/>
                        <a:gd name="connsiteX27" fmla="*/ 576197 w 638828"/>
                        <a:gd name="connsiteY27" fmla="*/ 37578 h 156575"/>
                        <a:gd name="connsiteX28" fmla="*/ 632565 w 638828"/>
                        <a:gd name="connsiteY28" fmla="*/ 43841 h 156575"/>
                        <a:gd name="connsiteX29" fmla="*/ 638828 w 638828"/>
                        <a:gd name="connsiteY29" fmla="*/ 31315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8828" h="156575" fill="norm" stroke="1" extrusionOk="0">
                          <a:moveTo>
                            <a:pt x="0" y="18789"/>
                          </a:moveTo>
                          <a:cubicBezTo>
                            <a:pt x="10438" y="20877"/>
                            <a:pt x="21045" y="27853"/>
                            <a:pt x="31315" y="25052"/>
                          </a:cubicBezTo>
                          <a:cubicBezTo>
                            <a:pt x="45839" y="21091"/>
                            <a:pt x="68893" y="0"/>
                            <a:pt x="68893" y="0"/>
                          </a:cubicBezTo>
                          <a:cubicBezTo>
                            <a:pt x="77244" y="2088"/>
                            <a:pt x="86033" y="2872"/>
                            <a:pt x="93945" y="6263"/>
                          </a:cubicBezTo>
                          <a:cubicBezTo>
                            <a:pt x="114189" y="14939"/>
                            <a:pt x="118244" y="26136"/>
                            <a:pt x="131523" y="43841"/>
                          </a:cubicBezTo>
                          <a:cubicBezTo>
                            <a:pt x="133098" y="61168"/>
                            <a:pt x="120354" y="119223"/>
                            <a:pt x="156576" y="125260"/>
                          </a:cubicBezTo>
                          <a:cubicBezTo>
                            <a:pt x="163088" y="126345"/>
                            <a:pt x="169102" y="121085"/>
                            <a:pt x="175365" y="118997"/>
                          </a:cubicBezTo>
                          <a:cubicBezTo>
                            <a:pt x="186261" y="31827"/>
                            <a:pt x="167866" y="95675"/>
                            <a:pt x="200417" y="50104"/>
                          </a:cubicBezTo>
                          <a:cubicBezTo>
                            <a:pt x="224602" y="16245"/>
                            <a:pt x="197929" y="30057"/>
                            <a:pt x="231732" y="18789"/>
                          </a:cubicBezTo>
                          <a:cubicBezTo>
                            <a:pt x="266178" y="70459"/>
                            <a:pt x="241648" y="60803"/>
                            <a:pt x="275573" y="43841"/>
                          </a:cubicBezTo>
                          <a:cubicBezTo>
                            <a:pt x="281478" y="40889"/>
                            <a:pt x="288099" y="39666"/>
                            <a:pt x="294362" y="37578"/>
                          </a:cubicBezTo>
                          <a:cubicBezTo>
                            <a:pt x="310894" y="70643"/>
                            <a:pt x="317565" y="78079"/>
                            <a:pt x="325677" y="106471"/>
                          </a:cubicBezTo>
                          <a:cubicBezTo>
                            <a:pt x="325742" y="106699"/>
                            <a:pt x="335200" y="147309"/>
                            <a:pt x="338203" y="150312"/>
                          </a:cubicBezTo>
                          <a:cubicBezTo>
                            <a:pt x="342871" y="154980"/>
                            <a:pt x="350729" y="154487"/>
                            <a:pt x="356992" y="156575"/>
                          </a:cubicBezTo>
                          <a:cubicBezTo>
                            <a:pt x="363255" y="152400"/>
                            <a:pt x="371079" y="149927"/>
                            <a:pt x="375781" y="144049"/>
                          </a:cubicBezTo>
                          <a:cubicBezTo>
                            <a:pt x="379905" y="138894"/>
                            <a:pt x="381387" y="131829"/>
                            <a:pt x="382044" y="125260"/>
                          </a:cubicBezTo>
                          <a:cubicBezTo>
                            <a:pt x="385582" y="89885"/>
                            <a:pt x="386219" y="54279"/>
                            <a:pt x="388307" y="18789"/>
                          </a:cubicBezTo>
                          <a:cubicBezTo>
                            <a:pt x="398745" y="22964"/>
                            <a:pt x="410474" y="24780"/>
                            <a:pt x="419622" y="31315"/>
                          </a:cubicBezTo>
                          <a:cubicBezTo>
                            <a:pt x="428665" y="37774"/>
                            <a:pt x="436034" y="58595"/>
                            <a:pt x="438411" y="68893"/>
                          </a:cubicBezTo>
                          <a:cubicBezTo>
                            <a:pt x="443198" y="89638"/>
                            <a:pt x="450937" y="131523"/>
                            <a:pt x="450937" y="131523"/>
                          </a:cubicBezTo>
                          <a:cubicBezTo>
                            <a:pt x="516630" y="118384"/>
                            <a:pt x="458395" y="140463"/>
                            <a:pt x="488515" y="50104"/>
                          </a:cubicBezTo>
                          <a:cubicBezTo>
                            <a:pt x="490895" y="42963"/>
                            <a:pt x="497675" y="62160"/>
                            <a:pt x="501041" y="68893"/>
                          </a:cubicBezTo>
                          <a:cubicBezTo>
                            <a:pt x="503993" y="74798"/>
                            <a:pt x="502149" y="83558"/>
                            <a:pt x="507304" y="87682"/>
                          </a:cubicBezTo>
                          <a:cubicBezTo>
                            <a:pt x="514025" y="93059"/>
                            <a:pt x="524080" y="91580"/>
                            <a:pt x="532356" y="93945"/>
                          </a:cubicBezTo>
                          <a:cubicBezTo>
                            <a:pt x="538704" y="95759"/>
                            <a:pt x="544882" y="98120"/>
                            <a:pt x="551145" y="100208"/>
                          </a:cubicBezTo>
                          <a:cubicBezTo>
                            <a:pt x="553233" y="93945"/>
                            <a:pt x="555594" y="87767"/>
                            <a:pt x="557408" y="81419"/>
                          </a:cubicBezTo>
                          <a:cubicBezTo>
                            <a:pt x="559773" y="73143"/>
                            <a:pt x="560280" y="64279"/>
                            <a:pt x="563671" y="56367"/>
                          </a:cubicBezTo>
                          <a:cubicBezTo>
                            <a:pt x="566636" y="49448"/>
                            <a:pt x="572022" y="43841"/>
                            <a:pt x="576197" y="37578"/>
                          </a:cubicBezTo>
                          <a:cubicBezTo>
                            <a:pt x="595950" y="44162"/>
                            <a:pt x="613294" y="58294"/>
                            <a:pt x="632565" y="43841"/>
                          </a:cubicBezTo>
                          <a:cubicBezTo>
                            <a:pt x="636300" y="41040"/>
                            <a:pt x="636740" y="35490"/>
                            <a:pt x="638828" y="313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grpSp>
          <p:pic>
            <p:nvPicPr>
              <p:cNvPr id="34" name="Afbeelding 14" hidden="0"/>
              <p:cNvPicPr>
                <a:picLocks noChangeAspect="1"/>
              </p:cNvPicPr>
              <p:nvPr isPhoto="0" userDrawn="0"/>
            </p:nvPicPr>
            <p:blipFill>
              <a:blip r:embed="rId4"/>
              <a:stretch/>
            </p:blipFill>
            <p:spPr bwMode="auto">
              <a:xfrm>
                <a:off x="3594970" y="1350877"/>
                <a:ext cx="541228" cy="684654"/>
              </a:xfrm>
              <a:prstGeom prst="rect">
                <a:avLst/>
              </a:prstGeom>
            </p:spPr>
          </p:pic>
          <p:pic>
            <p:nvPicPr>
              <p:cNvPr id="35" name="Afbeelding 15" hidden="0"/>
              <p:cNvPicPr>
                <a:picLocks noChangeAspect="1"/>
              </p:cNvPicPr>
              <p:nvPr isPhoto="0" userDrawn="0"/>
            </p:nvPicPr>
            <p:blipFill>
              <a:blip r:embed="rId5"/>
              <a:stretch/>
            </p:blipFill>
            <p:spPr bwMode="auto">
              <a:xfrm>
                <a:off x="7347755" y="1335588"/>
                <a:ext cx="567455" cy="547678"/>
              </a:xfrm>
              <a:prstGeom prst="rect">
                <a:avLst/>
              </a:prstGeom>
            </p:spPr>
          </p:pic>
          <p:pic>
            <p:nvPicPr>
              <p:cNvPr id="36" name="Afbeelding 16" descr="... /_tLPpH-a_EEE/SuT4qJx4OKI/AAAAAAAAFqY/9ZmuVN1WUmA/s320/light-bulb.jpg" hidden="0"/>
              <p:cNvPicPr>
                <a:picLocks noChangeAspect="1"/>
              </p:cNvPicPr>
              <p:nvPr isPhoto="0" userDrawn="0"/>
            </p:nvPicPr>
            <p:blipFill>
              <a:blip r:embed="rId6"/>
              <a:stretch/>
            </p:blipFill>
            <p:spPr bwMode="auto">
              <a:xfrm>
                <a:off x="11079272" y="1247906"/>
                <a:ext cx="907203" cy="1038226"/>
              </a:xfrm>
              <a:prstGeom prst="rect">
                <a:avLst/>
              </a:prstGeom>
            </p:spPr>
          </p:pic>
        </p:grpSp>
        <p:sp>
          <p:nvSpPr>
            <p:cNvPr id="37" name="Tekstvak 2" hidden="0"/>
            <p:cNvSpPr>
              <a:spLocks noAdjustHandles="0" noChangeArrowheads="0"/>
            </p:cNvSpPr>
            <p:nvPr isPhoto="0" userDrawn="0"/>
          </p:nvSpPr>
          <p:spPr bwMode="auto">
            <a:xfrm>
              <a:off x="5814336" y="2038207"/>
              <a:ext cx="1341304" cy="307777"/>
            </a:xfrm>
            <a:prstGeom prst="rect">
              <a:avLst/>
            </a:prstGeom>
            <a:noFill/>
          </p:spPr>
          <p:txBody>
            <a:bodyPr wrap="square" rtlCol="0">
              <a:spAutoFit/>
            </a:bodyPr>
            <a:lstStyle/>
            <a:p>
              <a:pPr algn="ctr">
                <a:defRPr/>
              </a:pPr>
              <a:r>
                <a:rPr lang="en-GB" sz="1400" b="1">
                  <a:solidFill>
                    <a:srgbClr val="0000FF"/>
                  </a:solidFill>
                </a:rPr>
                <a:t>Problem space</a:t>
              </a:r>
              <a:endParaRPr/>
            </a:p>
          </p:txBody>
        </p:sp>
        <p:sp>
          <p:nvSpPr>
            <p:cNvPr id="38" name="Tekstvak 35" hidden="0"/>
            <p:cNvSpPr>
              <a:spLocks noAdjustHandles="0" noChangeArrowheads="0"/>
            </p:cNvSpPr>
            <p:nvPr isPhoto="0" userDrawn="0"/>
          </p:nvSpPr>
          <p:spPr bwMode="auto">
            <a:xfrm>
              <a:off x="8586049" y="2024487"/>
              <a:ext cx="1341304" cy="307777"/>
            </a:xfrm>
            <a:prstGeom prst="rect">
              <a:avLst/>
            </a:prstGeom>
            <a:noFill/>
          </p:spPr>
          <p:txBody>
            <a:bodyPr wrap="square" rtlCol="0">
              <a:spAutoFit/>
            </a:bodyPr>
            <a:lstStyle/>
            <a:p>
              <a:pPr algn="ctr">
                <a:defRPr/>
              </a:pPr>
              <a:r>
                <a:rPr lang="en-GB" sz="1400" b="1">
                  <a:solidFill>
                    <a:srgbClr val="0000FF"/>
                  </a:solidFill>
                </a:rPr>
                <a:t>Solution space</a:t>
              </a:r>
              <a:endParaRPr/>
            </a:p>
          </p:txBody>
        </p:sp>
        <p:sp>
          <p:nvSpPr>
            <p:cNvPr id="39" name="Tekstvak 44" hidden="0"/>
            <p:cNvSpPr>
              <a:spLocks noAdjustHandles="0" noChangeArrowheads="0"/>
            </p:cNvSpPr>
            <p:nvPr isPhoto="0" userDrawn="0"/>
          </p:nvSpPr>
          <p:spPr bwMode="auto">
            <a:xfrm>
              <a:off x="5814336" y="4223172"/>
              <a:ext cx="1341304" cy="276999"/>
            </a:xfrm>
            <a:prstGeom prst="rect">
              <a:avLst/>
            </a:prstGeom>
            <a:noFill/>
          </p:spPr>
          <p:txBody>
            <a:bodyPr wrap="square" rtlCol="0">
              <a:spAutoFit/>
            </a:bodyPr>
            <a:lstStyle/>
            <a:p>
              <a:pPr algn="ctr">
                <a:defRPr/>
              </a:pPr>
              <a:r>
                <a:rPr lang="en-GB" sz="1200">
                  <a:solidFill>
                    <a:srgbClr val="C00000"/>
                  </a:solidFill>
                </a:rPr>
                <a:t>Crunch zone</a:t>
              </a:r>
              <a:endParaRPr/>
            </a:p>
          </p:txBody>
        </p:sp>
        <p:sp>
          <p:nvSpPr>
            <p:cNvPr id="40" name="Tekstvak 45" hidden="0"/>
            <p:cNvSpPr>
              <a:spLocks noAdjustHandles="0" noChangeArrowheads="0"/>
            </p:cNvSpPr>
            <p:nvPr isPhoto="0" userDrawn="0"/>
          </p:nvSpPr>
          <p:spPr bwMode="auto">
            <a:xfrm>
              <a:off x="8596298" y="4213321"/>
              <a:ext cx="1341304" cy="276999"/>
            </a:xfrm>
            <a:prstGeom prst="rect">
              <a:avLst/>
            </a:prstGeom>
            <a:noFill/>
          </p:spPr>
          <p:txBody>
            <a:bodyPr wrap="square" rtlCol="0">
              <a:spAutoFit/>
            </a:bodyPr>
            <a:lstStyle/>
            <a:p>
              <a:pPr algn="ctr">
                <a:defRPr/>
              </a:pPr>
              <a:r>
                <a:rPr lang="en-GB" sz="1200">
                  <a:solidFill>
                    <a:srgbClr val="C00000"/>
                  </a:solidFill>
                </a:rPr>
                <a:t>Crunch zone</a:t>
              </a:r>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4" hidden="0"/>
          <p:cNvGrpSpPr/>
          <p:nvPr isPhoto="0" userDrawn="0"/>
        </p:nvGrpSpPr>
        <p:grpSpPr bwMode="auto">
          <a:xfrm>
            <a:off x="-18364" y="0"/>
            <a:ext cx="12210364" cy="6858000"/>
            <a:chOff x="-18364" y="0"/>
            <a:chExt cx="12210364" cy="6858000"/>
          </a:xfrm>
        </p:grpSpPr>
        <p:sp>
          <p:nvSpPr>
            <p:cNvPr id="5" name="Rechthoek 20" hidden="0"/>
            <p:cNvSpPr/>
            <p:nvPr isPhoto="0" userDrawn="0"/>
          </p:nvSpPr>
          <p:spPr bwMode="auto">
            <a:xfrm>
              <a:off x="8628600"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6" name="Rechthoek 19" hidden="0"/>
            <p:cNvSpPr/>
            <p:nvPr isPhoto="0" userDrawn="0"/>
          </p:nvSpPr>
          <p:spPr bwMode="auto">
            <a:xfrm>
              <a:off x="-18364"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7" name="Groep 1" hidden="0"/>
            <p:cNvGrpSpPr/>
            <p:nvPr isPhoto="0" userDrawn="0"/>
          </p:nvGrpSpPr>
          <p:grpSpPr bwMode="auto">
            <a:xfrm>
              <a:off x="0" y="20698"/>
              <a:ext cx="1849276" cy="929728"/>
              <a:chOff x="0" y="20698"/>
              <a:chExt cx="1849276" cy="929728"/>
            </a:xfrm>
          </p:grpSpPr>
          <p:pic>
            <p:nvPicPr>
              <p:cNvPr id="8" name="Afbeelding 2" hidden="0"/>
              <p:cNvPicPr>
                <a:picLocks noChangeAspect="1"/>
              </p:cNvPicPr>
              <p:nvPr isPhoto="0" userDrawn="0"/>
            </p:nvPicPr>
            <p:blipFill>
              <a:blip r:embed="rId2"/>
              <a:stretch/>
            </p:blipFill>
            <p:spPr bwMode="auto">
              <a:xfrm>
                <a:off x="0" y="20698"/>
                <a:ext cx="1849276" cy="493396"/>
              </a:xfrm>
              <a:prstGeom prst="rect">
                <a:avLst/>
              </a:prstGeom>
            </p:spPr>
          </p:pic>
          <p:sp>
            <p:nvSpPr>
              <p:cNvPr id="9" name="Actieknop: Startpagina 3"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grpSp>
        <p:grpSp>
          <p:nvGrpSpPr>
            <p:cNvPr id="10" name="Groep 8" hidden="0"/>
            <p:cNvGrpSpPr/>
            <p:nvPr isPhoto="0" userDrawn="0"/>
          </p:nvGrpSpPr>
          <p:grpSpPr bwMode="auto">
            <a:xfrm>
              <a:off x="288585" y="1166244"/>
              <a:ext cx="3202406" cy="727862"/>
              <a:chOff x="5696153" y="3590825"/>
              <a:chExt cx="2568981" cy="528565"/>
            </a:xfrm>
          </p:grpSpPr>
          <p:sp>
            <p:nvSpPr>
              <p:cNvPr id="11" name="Rechthoek: afgeronde hoeken 9" hidden="0"/>
              <p:cNvSpPr/>
              <p:nvPr isPhoto="0" userDrawn="0"/>
            </p:nvSpPr>
            <p:spPr bwMode="auto">
              <a:xfrm>
                <a:off x="5696153" y="3590825"/>
                <a:ext cx="2568981" cy="528565"/>
              </a:xfrm>
              <a:prstGeom prst="roundRect">
                <a:avLst>
                  <a:gd name="adj" fmla="val 16667"/>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2" name="Tekstvak 10" hidden="0"/>
              <p:cNvSpPr>
                <a:spLocks noAdjustHandles="0" noChangeArrowheads="0"/>
              </p:cNvSpPr>
              <p:nvPr isPhoto="0" userDrawn="0"/>
            </p:nvSpPr>
            <p:spPr bwMode="auto">
              <a:xfrm>
                <a:off x="5696153" y="3590825"/>
                <a:ext cx="1134231" cy="201152"/>
              </a:xfrm>
              <a:prstGeom prst="rect">
                <a:avLst/>
              </a:prstGeom>
              <a:noFill/>
            </p:spPr>
            <p:txBody>
              <a:bodyPr wrap="square" rtlCol="0">
                <a:spAutoFit/>
              </a:bodyPr>
              <a:lstStyle/>
              <a:p>
                <a:pPr>
                  <a:defRPr/>
                </a:pPr>
                <a:r>
                  <a:rPr lang="en-GB" sz="1200" b="1">
                    <a:solidFill>
                      <a:srgbClr val="C00000"/>
                    </a:solidFill>
                  </a:rPr>
                  <a:t>ASSUMPTION</a:t>
                </a:r>
                <a:endParaRPr/>
              </a:p>
            </p:txBody>
          </p:sp>
          <p:sp>
            <p:nvSpPr>
              <p:cNvPr id="13" name="Tekstvak 11" hidden="0"/>
              <p:cNvSpPr>
                <a:spLocks noAdjustHandles="0" noChangeArrowheads="0"/>
              </p:cNvSpPr>
              <p:nvPr isPhoto="0" userDrawn="0"/>
            </p:nvSpPr>
            <p:spPr bwMode="auto">
              <a:xfrm>
                <a:off x="5696153" y="3769697"/>
                <a:ext cx="2479792" cy="335256"/>
              </a:xfrm>
              <a:prstGeom prst="rect">
                <a:avLst/>
              </a:prstGeom>
              <a:noFill/>
            </p:spPr>
            <p:txBody>
              <a:bodyPr wrap="square" rtlCol="0">
                <a:spAutoFit/>
              </a:bodyPr>
              <a:lstStyle/>
              <a:p>
                <a:pPr>
                  <a:defRPr/>
                </a:pPr>
                <a:r>
                  <a:rPr lang="en-GB" sz="1200"/>
                  <a:t>It is useful to distinguish different communication approaches</a:t>
                </a:r>
                <a:endParaRPr/>
              </a:p>
            </p:txBody>
          </p:sp>
        </p:grpSp>
        <p:sp>
          <p:nvSpPr>
            <p:cNvPr id="14" name="Actieknop: Terug of Vorige 12" hidden="0">
              <a:hlinkClick r:id="rId4" action="ppaction://hlinksldjump" highlightClick="1"/>
            </p:cNvPr>
            <p:cNvSpPr/>
            <p:nvPr isPhoto="0" userDrawn="0"/>
          </p:nvSpPr>
          <p:spPr bwMode="auto">
            <a:xfrm>
              <a:off x="643175" y="697990"/>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5" name="Tekstvak 13" hidden="0"/>
            <p:cNvSpPr>
              <a:spLocks noAdjustHandles="0" noChangeArrowheads="0"/>
            </p:cNvSpPr>
            <p:nvPr isPhoto="0" userDrawn="0"/>
          </p:nvSpPr>
          <p:spPr bwMode="auto">
            <a:xfrm>
              <a:off x="293302" y="1901226"/>
              <a:ext cx="3260776" cy="430887"/>
            </a:xfrm>
            <a:prstGeom prst="rect">
              <a:avLst/>
            </a:prstGeom>
            <a:noFill/>
          </p:spPr>
          <p:txBody>
            <a:bodyPr wrap="square" rtlCol="0">
              <a:spAutoFit/>
            </a:bodyPr>
            <a:lstStyle/>
            <a:p>
              <a:pPr>
                <a:defRPr/>
              </a:pPr>
              <a:r>
                <a:rPr lang="en-GB" sz="1100"/>
                <a:t>Each approach has its value. It is important to know which approach fits into which situation.</a:t>
              </a:r>
              <a:endParaRPr/>
            </a:p>
          </p:txBody>
        </p:sp>
        <p:sp>
          <p:nvSpPr>
            <p:cNvPr id="16" name="Tekstvak 14" hidden="0"/>
            <p:cNvSpPr>
              <a:spLocks noAdjustHandles="0" noChangeArrowheads="0"/>
            </p:cNvSpPr>
            <p:nvPr isPhoto="0" userDrawn="0"/>
          </p:nvSpPr>
          <p:spPr bwMode="auto">
            <a:xfrm>
              <a:off x="293302" y="2485655"/>
              <a:ext cx="2883492" cy="600164"/>
            </a:xfrm>
            <a:prstGeom prst="rect">
              <a:avLst/>
            </a:prstGeom>
            <a:noFill/>
          </p:spPr>
          <p:txBody>
            <a:bodyPr wrap="square" rtlCol="0">
              <a:spAutoFit/>
            </a:bodyPr>
            <a:lstStyle/>
            <a:p>
              <a:pPr>
                <a:defRPr/>
              </a:pPr>
              <a:r>
                <a:rPr lang="en-GB" sz="1100" b="1"/>
                <a:t>Transfer</a:t>
              </a:r>
              <a:r>
                <a:rPr lang="en-GB" sz="1100"/>
                <a:t>: </a:t>
              </a:r>
              <a:r>
                <a:rPr lang="en-GB" sz="1100" i="1"/>
                <a:t>The desired outcome is fixed. </a:t>
              </a:r>
              <a:endParaRPr/>
            </a:p>
            <a:p>
              <a:pPr>
                <a:defRPr/>
              </a:pPr>
              <a:r>
                <a:rPr lang="en-GB" sz="1100"/>
                <a:t>You are successful if others understand and do what you wish them to do.</a:t>
              </a:r>
              <a:endParaRPr/>
            </a:p>
          </p:txBody>
        </p:sp>
        <p:sp>
          <p:nvSpPr>
            <p:cNvPr id="17" name="Tekstvak 15" hidden="0"/>
            <p:cNvSpPr>
              <a:spLocks noAdjustHandles="0" noChangeArrowheads="0"/>
            </p:cNvSpPr>
            <p:nvPr isPhoto="0" userDrawn="0"/>
          </p:nvSpPr>
          <p:spPr bwMode="auto">
            <a:xfrm>
              <a:off x="293302" y="3446929"/>
              <a:ext cx="3206734" cy="600164"/>
            </a:xfrm>
            <a:prstGeom prst="rect">
              <a:avLst/>
            </a:prstGeom>
            <a:noFill/>
          </p:spPr>
          <p:txBody>
            <a:bodyPr wrap="square" rtlCol="0">
              <a:spAutoFit/>
            </a:bodyPr>
            <a:lstStyle/>
            <a:p>
              <a:pPr>
                <a:defRPr/>
              </a:pPr>
              <a:r>
                <a:rPr lang="en-GB" sz="1100" b="1"/>
                <a:t>Exchange</a:t>
              </a:r>
              <a:r>
                <a:rPr lang="en-GB" sz="1100"/>
                <a:t>: </a:t>
              </a:r>
              <a:r>
                <a:rPr lang="en-GB" sz="1100" i="1"/>
                <a:t>The outcome is the result of negotiations.</a:t>
              </a:r>
              <a:endParaRPr/>
            </a:p>
            <a:p>
              <a:pPr>
                <a:defRPr/>
              </a:pPr>
              <a:r>
                <a:rPr lang="en-GB" sz="1100"/>
                <a:t>You want something, but others want something in return for their collaboration. </a:t>
              </a:r>
              <a:endParaRPr/>
            </a:p>
          </p:txBody>
        </p:sp>
        <p:sp>
          <p:nvSpPr>
            <p:cNvPr id="18" name="Tekstvak 16" hidden="0"/>
            <p:cNvSpPr>
              <a:spLocks noAdjustHandles="0" noChangeArrowheads="0"/>
            </p:cNvSpPr>
            <p:nvPr isPhoto="0" userDrawn="0"/>
          </p:nvSpPr>
          <p:spPr bwMode="auto">
            <a:xfrm>
              <a:off x="288585" y="4525888"/>
              <a:ext cx="3029912" cy="938719"/>
            </a:xfrm>
            <a:prstGeom prst="rect">
              <a:avLst/>
            </a:prstGeom>
            <a:noFill/>
          </p:spPr>
          <p:txBody>
            <a:bodyPr wrap="square" rtlCol="0">
              <a:spAutoFit/>
            </a:bodyPr>
            <a:lstStyle/>
            <a:p>
              <a:pPr>
                <a:defRPr/>
              </a:pPr>
              <a:r>
                <a:rPr lang="en-GB" sz="1100" b="1"/>
                <a:t>Co-creation</a:t>
              </a:r>
              <a:r>
                <a:rPr lang="en-GB" sz="1100"/>
                <a:t>: </a:t>
              </a:r>
              <a:r>
                <a:rPr lang="en-GB" sz="1100" i="1"/>
                <a:t>The outcome is a surprise.</a:t>
              </a:r>
              <a:endParaRPr/>
            </a:p>
            <a:p>
              <a:pPr>
                <a:defRPr/>
              </a:pPr>
              <a:r>
                <a:rPr lang="en-GB" sz="1100"/>
                <a:t>You have a reason to seek allies. You share an ambition for which you embark on the discovery journey. Where the journey will lead to cannot be known at the start.</a:t>
              </a:r>
              <a:endParaRPr/>
            </a:p>
          </p:txBody>
        </p:sp>
        <p:sp>
          <p:nvSpPr>
            <p:cNvPr id="19" name="Tekstvak 17" hidden="0"/>
            <p:cNvSpPr>
              <a:spLocks noAdjustHandles="0" noChangeArrowheads="0"/>
            </p:cNvSpPr>
            <p:nvPr isPhoto="0" userDrawn="0"/>
          </p:nvSpPr>
          <p:spPr bwMode="auto">
            <a:xfrm>
              <a:off x="8831654" y="1738778"/>
              <a:ext cx="3131449" cy="1015663"/>
            </a:xfrm>
            <a:prstGeom prst="rect">
              <a:avLst/>
            </a:prstGeom>
            <a:noFill/>
          </p:spPr>
          <p:txBody>
            <a:bodyPr wrap="square" rtlCol="0">
              <a:spAutoFit/>
            </a:bodyPr>
            <a:lstStyle/>
            <a:p>
              <a:pPr>
                <a:defRPr/>
              </a:pPr>
              <a:r>
                <a:rPr lang="en-GB" sz="1000" b="1"/>
                <a:t>Apply if:</a:t>
              </a:r>
              <a:r>
                <a:rPr lang="en-GB" sz="1000"/>
                <a:t> </a:t>
              </a:r>
              <a:r>
                <a:rPr lang="en-GB" sz="1000" i="1"/>
                <a:t>the message is precisely what the others are looking for.</a:t>
              </a:r>
              <a:endParaRPr/>
            </a:p>
            <a:p>
              <a:pPr>
                <a:defRPr/>
              </a:pPr>
              <a:r>
                <a:rPr lang="en-GB" sz="1000" b="1"/>
                <a:t>Risk</a:t>
              </a:r>
              <a:r>
                <a:rPr lang="en-GB" sz="1000"/>
                <a:t>: You meet resistance, because people feel pushed into a direction they do not want.  </a:t>
              </a:r>
              <a:endParaRPr/>
            </a:p>
            <a:p>
              <a:pPr>
                <a:defRPr/>
              </a:pPr>
              <a:r>
                <a:rPr lang="en-GB" sz="1000"/>
                <a:t>This can result in fighting over solutions, limiting the options for satisfactory outcomes.</a:t>
              </a:r>
              <a:endParaRPr/>
            </a:p>
          </p:txBody>
        </p:sp>
        <p:sp>
          <p:nvSpPr>
            <p:cNvPr id="20" name="Tekstvak 18" hidden="0"/>
            <p:cNvSpPr>
              <a:spLocks noAdjustHandles="0" noChangeArrowheads="0"/>
            </p:cNvSpPr>
            <p:nvPr isPhoto="0" userDrawn="0"/>
          </p:nvSpPr>
          <p:spPr bwMode="auto">
            <a:xfrm>
              <a:off x="8831653" y="3276751"/>
              <a:ext cx="3131449" cy="1015663"/>
            </a:xfrm>
            <a:prstGeom prst="rect">
              <a:avLst/>
            </a:prstGeom>
            <a:noFill/>
          </p:spPr>
          <p:txBody>
            <a:bodyPr wrap="square" rtlCol="0">
              <a:spAutoFit/>
            </a:bodyPr>
            <a:lstStyle/>
            <a:p>
              <a:pPr>
                <a:defRPr/>
              </a:pPr>
              <a:r>
                <a:rPr lang="en-GB" sz="1000" b="1"/>
                <a:t>Apply if:</a:t>
              </a:r>
              <a:r>
                <a:rPr lang="en-GB" sz="1000"/>
                <a:t> </a:t>
              </a:r>
              <a:r>
                <a:rPr lang="en-GB" sz="1000" i="1"/>
                <a:t>you cannot expect others to join you unless you offer them something in return.</a:t>
              </a:r>
              <a:endParaRPr/>
            </a:p>
            <a:p>
              <a:pPr>
                <a:defRPr/>
              </a:pPr>
              <a:r>
                <a:rPr lang="en-GB" sz="1000" b="1"/>
                <a:t>Risk</a:t>
              </a:r>
              <a:r>
                <a:rPr lang="en-GB" sz="1000"/>
                <a:t>: You cannot reach all your targets.</a:t>
              </a:r>
              <a:endParaRPr/>
            </a:p>
            <a:p>
              <a:pPr>
                <a:defRPr/>
              </a:pPr>
              <a:r>
                <a:rPr lang="en-GB" sz="1000" b="1"/>
                <a:t>Smart negotiation: </a:t>
              </a:r>
              <a:r>
                <a:rPr lang="en-GB" sz="1000"/>
                <a:t>When both parties know more about each others wishes and interests, more possibilities become visible for making win-win deals.  </a:t>
              </a:r>
              <a:endParaRPr/>
            </a:p>
          </p:txBody>
        </p:sp>
        <p:sp>
          <p:nvSpPr>
            <p:cNvPr id="21" name="Tekstvak 22" hidden="0"/>
            <p:cNvSpPr>
              <a:spLocks noAdjustHandles="0" noChangeArrowheads="0"/>
            </p:cNvSpPr>
            <p:nvPr isPhoto="0" userDrawn="0"/>
          </p:nvSpPr>
          <p:spPr bwMode="auto">
            <a:xfrm>
              <a:off x="8831652" y="4888804"/>
              <a:ext cx="3131449" cy="1015663"/>
            </a:xfrm>
            <a:prstGeom prst="rect">
              <a:avLst/>
            </a:prstGeom>
            <a:noFill/>
          </p:spPr>
          <p:txBody>
            <a:bodyPr wrap="square" rtlCol="0">
              <a:spAutoFit/>
            </a:bodyPr>
            <a:lstStyle/>
            <a:p>
              <a:pPr>
                <a:defRPr/>
              </a:pPr>
              <a:r>
                <a:rPr lang="en-GB" sz="1000" b="1"/>
                <a:t>Apply if:</a:t>
              </a:r>
              <a:r>
                <a:rPr lang="en-GB" sz="1000"/>
                <a:t> </a:t>
              </a:r>
              <a:r>
                <a:rPr lang="en-GB" sz="1000" i="1"/>
                <a:t>you need allies to get things done.</a:t>
              </a:r>
              <a:endParaRPr/>
            </a:p>
            <a:p>
              <a:pPr>
                <a:defRPr/>
              </a:pPr>
              <a:r>
                <a:rPr lang="en-GB" sz="1000" b="1"/>
                <a:t>Key question: </a:t>
              </a:r>
              <a:r>
                <a:rPr lang="en-GB" sz="1000"/>
                <a:t>“What can we make possible if we would pool our resources?”</a:t>
              </a:r>
              <a:endParaRPr/>
            </a:p>
            <a:p>
              <a:pPr>
                <a:defRPr/>
              </a:pPr>
              <a:r>
                <a:rPr lang="en-GB" sz="1000"/>
                <a:t>Focus on ambitions you share, rather than the outcome you have in mind. Co-creation can lead to results that are better than you could have imagined beforehand.</a:t>
              </a:r>
              <a:endParaRPr/>
            </a:p>
          </p:txBody>
        </p:sp>
        <p:sp>
          <p:nvSpPr>
            <p:cNvPr id="22" name="Tekstvak 23" hidden="0"/>
            <p:cNvSpPr>
              <a:spLocks noAdjustHandles="0" noChangeArrowheads="0"/>
            </p:cNvSpPr>
            <p:nvPr isPhoto="0" userDrawn="0"/>
          </p:nvSpPr>
          <p:spPr bwMode="auto">
            <a:xfrm>
              <a:off x="8831652" y="375036"/>
              <a:ext cx="2392761" cy="430887"/>
            </a:xfrm>
            <a:prstGeom prst="rect">
              <a:avLst/>
            </a:prstGeom>
            <a:noFill/>
          </p:spPr>
          <p:txBody>
            <a:bodyPr wrap="square" rtlCol="0">
              <a:spAutoFit/>
            </a:bodyPr>
            <a:lstStyle/>
            <a:p>
              <a:pPr>
                <a:defRPr/>
              </a:pPr>
              <a:r>
                <a:rPr lang="en-GB" sz="1100" i="1">
                  <a:solidFill>
                    <a:srgbClr val="C00000"/>
                  </a:solidFill>
                </a:rPr>
                <a:t>Many people are willing to change, </a:t>
              </a:r>
              <a:endParaRPr/>
            </a:p>
            <a:p>
              <a:pPr>
                <a:defRPr/>
              </a:pPr>
              <a:r>
                <a:rPr lang="en-GB" sz="1100" i="1">
                  <a:solidFill>
                    <a:srgbClr val="C00000"/>
                  </a:solidFill>
                </a:rPr>
                <a:t>but few want to be changed.</a:t>
              </a:r>
              <a:endParaRPr/>
            </a:p>
          </p:txBody>
        </p:sp>
        <p:pic>
          <p:nvPicPr>
            <p:cNvPr id="23" name="Afbeelding 25" descr="Afbeelding met tekst, elektronica&#10;&#10;Automatisch gegenereerde beschrijving" hidden="0"/>
            <p:cNvPicPr>
              <a:picLocks noChangeAspect="1"/>
            </p:cNvPicPr>
            <p:nvPr isPhoto="0" userDrawn="0"/>
          </p:nvPicPr>
          <p:blipFill>
            <a:blip r:embed="rId5"/>
            <a:stretch/>
          </p:blipFill>
          <p:spPr bwMode="auto">
            <a:xfrm>
              <a:off x="3797942" y="295813"/>
              <a:ext cx="4462416" cy="6084086"/>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4" hidden="0"/>
          <p:cNvGrpSpPr/>
          <p:nvPr isPhoto="0" userDrawn="0"/>
        </p:nvGrpSpPr>
        <p:grpSpPr bwMode="auto">
          <a:xfrm>
            <a:off x="-18365" y="0"/>
            <a:ext cx="12204874" cy="6859116"/>
            <a:chOff x="-18365" y="0"/>
            <a:chExt cx="12204874" cy="6859116"/>
          </a:xfrm>
        </p:grpSpPr>
        <p:pic>
          <p:nvPicPr>
            <p:cNvPr id="5" name="Afbeelding 5" hidden="0"/>
            <p:cNvPicPr>
              <a:picLocks noChangeAspect="1"/>
            </p:cNvPicPr>
            <p:nvPr isPhoto="0" userDrawn="0"/>
          </p:nvPicPr>
          <p:blipFill>
            <a:blip r:embed="rId2"/>
            <a:stretch/>
          </p:blipFill>
          <p:spPr bwMode="auto">
            <a:xfrm>
              <a:off x="4290591" y="827102"/>
              <a:ext cx="3965819" cy="5624885"/>
            </a:xfrm>
            <a:prstGeom prst="rect">
              <a:avLst/>
            </a:prstGeom>
          </p:spPr>
        </p:pic>
        <p:sp>
          <p:nvSpPr>
            <p:cNvPr id="6" name="Rechthoek 33" hidden="0"/>
            <p:cNvSpPr/>
            <p:nvPr isPhoto="0" userDrawn="0"/>
          </p:nvSpPr>
          <p:spPr bwMode="auto">
            <a:xfrm>
              <a:off x="8473398" y="1116"/>
              <a:ext cx="371311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7" name="Rechthoek 32" hidden="0"/>
            <p:cNvSpPr/>
            <p:nvPr isPhoto="0" userDrawn="0"/>
          </p:nvSpPr>
          <p:spPr bwMode="auto">
            <a:xfrm>
              <a:off x="-18365"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8" name="Groep 1" hidden="0"/>
            <p:cNvGrpSpPr/>
            <p:nvPr isPhoto="0" userDrawn="0"/>
          </p:nvGrpSpPr>
          <p:grpSpPr bwMode="auto">
            <a:xfrm>
              <a:off x="0" y="20698"/>
              <a:ext cx="1849276" cy="929728"/>
              <a:chOff x="0" y="20698"/>
              <a:chExt cx="1849276" cy="929728"/>
            </a:xfrm>
          </p:grpSpPr>
          <p:pic>
            <p:nvPicPr>
              <p:cNvPr id="9" name="Afbeelding 2" hidden="0"/>
              <p:cNvPicPr>
                <a:picLocks noChangeAspect="1"/>
              </p:cNvPicPr>
              <p:nvPr isPhoto="0" userDrawn="0"/>
            </p:nvPicPr>
            <p:blipFill>
              <a:blip r:embed="rId3"/>
              <a:stretch/>
            </p:blipFill>
            <p:spPr bwMode="auto">
              <a:xfrm>
                <a:off x="0" y="20698"/>
                <a:ext cx="1849276" cy="493396"/>
              </a:xfrm>
              <a:prstGeom prst="rect">
                <a:avLst/>
              </a:prstGeom>
            </p:spPr>
          </p:pic>
          <p:sp>
            <p:nvSpPr>
              <p:cNvPr id="10" name="Actieknop: Startpagina 3" hidden="0">
                <a:hlinkClick r:id="rId4"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grpSp>
        <p:sp>
          <p:nvSpPr>
            <p:cNvPr id="11" name="Tekstvak 7" hidden="0"/>
            <p:cNvSpPr>
              <a:spLocks noAdjustHandles="0" noChangeArrowheads="0"/>
            </p:cNvSpPr>
            <p:nvPr isPhoto="0" userDrawn="0"/>
          </p:nvSpPr>
          <p:spPr bwMode="auto">
            <a:xfrm>
              <a:off x="924638" y="1653592"/>
              <a:ext cx="3102426" cy="1277273"/>
            </a:xfrm>
            <a:prstGeom prst="rect">
              <a:avLst/>
            </a:prstGeom>
            <a:noFill/>
          </p:spPr>
          <p:txBody>
            <a:bodyPr wrap="square" rtlCol="0">
              <a:spAutoFit/>
            </a:bodyPr>
            <a:lstStyle/>
            <a:p>
              <a:pPr>
                <a:defRPr/>
              </a:pPr>
              <a:r>
                <a:rPr lang="en-GB" sz="1100"/>
                <a:t>Projects and organisations have goals and targets. In initiative-based networks people are connected through ambitions they share. </a:t>
              </a:r>
              <a:endParaRPr/>
            </a:p>
            <a:p>
              <a:pPr>
                <a:defRPr/>
              </a:pPr>
              <a:endParaRPr lang="en-GB" sz="1100"/>
            </a:p>
            <a:p>
              <a:pPr>
                <a:defRPr/>
              </a:pPr>
              <a:r>
                <a:rPr lang="en-GB" sz="1100"/>
                <a:t>Managers and project leaders assign tasks to employees. In networks people drop out when they run out of energy.</a:t>
              </a:r>
              <a:endParaRPr/>
            </a:p>
          </p:txBody>
        </p:sp>
        <p:grpSp>
          <p:nvGrpSpPr>
            <p:cNvPr id="12" name="Groep 8" hidden="0"/>
            <p:cNvGrpSpPr/>
            <p:nvPr isPhoto="0" userDrawn="0"/>
          </p:nvGrpSpPr>
          <p:grpSpPr bwMode="auto">
            <a:xfrm>
              <a:off x="870693" y="827102"/>
              <a:ext cx="3477787" cy="727862"/>
              <a:chOff x="5696153" y="3590825"/>
              <a:chExt cx="2568981" cy="528565"/>
            </a:xfrm>
          </p:grpSpPr>
          <p:sp>
            <p:nvSpPr>
              <p:cNvPr id="13" name="Rechthoek: afgeronde hoeken 9" hidden="0"/>
              <p:cNvSpPr/>
              <p:nvPr isPhoto="0" userDrawn="0"/>
            </p:nvSpPr>
            <p:spPr bwMode="auto">
              <a:xfrm>
                <a:off x="5696153" y="3590825"/>
                <a:ext cx="2568981" cy="528565"/>
              </a:xfrm>
              <a:prstGeom prst="roundRect">
                <a:avLst>
                  <a:gd name="adj" fmla="val 16667"/>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4" name="Tekstvak 10" hidden="0"/>
              <p:cNvSpPr>
                <a:spLocks noAdjustHandles="0" noChangeArrowheads="0"/>
              </p:cNvSpPr>
              <p:nvPr isPhoto="0" userDrawn="0"/>
            </p:nvSpPr>
            <p:spPr bwMode="auto">
              <a:xfrm>
                <a:off x="5696153" y="3590825"/>
                <a:ext cx="1134231" cy="201152"/>
              </a:xfrm>
              <a:prstGeom prst="rect">
                <a:avLst/>
              </a:prstGeom>
              <a:noFill/>
            </p:spPr>
            <p:txBody>
              <a:bodyPr wrap="square" rtlCol="0">
                <a:spAutoFit/>
              </a:bodyPr>
              <a:lstStyle/>
              <a:p>
                <a:pPr>
                  <a:defRPr/>
                </a:pPr>
                <a:r>
                  <a:rPr lang="en-GB" sz="1200" b="1">
                    <a:solidFill>
                      <a:srgbClr val="C00000"/>
                    </a:solidFill>
                  </a:rPr>
                  <a:t>ASSUMPTION</a:t>
                </a:r>
                <a:endParaRPr/>
              </a:p>
            </p:txBody>
          </p:sp>
          <p:sp>
            <p:nvSpPr>
              <p:cNvPr id="15" name="Tekstvak 11" hidden="0"/>
              <p:cNvSpPr>
                <a:spLocks noAdjustHandles="0" noChangeArrowheads="0"/>
              </p:cNvSpPr>
              <p:nvPr isPhoto="0" userDrawn="0"/>
            </p:nvSpPr>
            <p:spPr bwMode="auto">
              <a:xfrm>
                <a:off x="5696153" y="3769697"/>
                <a:ext cx="2479792" cy="335256"/>
              </a:xfrm>
              <a:prstGeom prst="rect">
                <a:avLst/>
              </a:prstGeom>
              <a:noFill/>
            </p:spPr>
            <p:txBody>
              <a:bodyPr wrap="square" rtlCol="0">
                <a:spAutoFit/>
              </a:bodyPr>
              <a:lstStyle/>
              <a:p>
                <a:pPr>
                  <a:defRPr/>
                </a:pPr>
                <a:r>
                  <a:rPr lang="en-US" sz="1200"/>
                  <a:t>Networks around initiatives differ from projects of </a:t>
                </a:r>
                <a:r>
                  <a:rPr lang="en-GB" sz="1200"/>
                  <a:t>organisations</a:t>
                </a:r>
                <a:r>
                  <a:rPr lang="en-US" sz="1200"/>
                  <a:t>.</a:t>
                </a:r>
                <a:endParaRPr lang="en-GB" sz="1200"/>
              </a:p>
            </p:txBody>
          </p:sp>
        </p:grpSp>
        <p:grpSp>
          <p:nvGrpSpPr>
            <p:cNvPr id="16" name="Groep 12" hidden="0"/>
            <p:cNvGrpSpPr/>
            <p:nvPr isPhoto="0" userDrawn="0"/>
          </p:nvGrpSpPr>
          <p:grpSpPr bwMode="auto">
            <a:xfrm>
              <a:off x="870692" y="3065069"/>
              <a:ext cx="3477787" cy="727862"/>
              <a:chOff x="5696153" y="3590825"/>
              <a:chExt cx="2568981" cy="528565"/>
            </a:xfrm>
          </p:grpSpPr>
          <p:sp>
            <p:nvSpPr>
              <p:cNvPr id="17" name="Rechthoek: afgeronde hoeken 13" hidden="0"/>
              <p:cNvSpPr/>
              <p:nvPr isPhoto="0" userDrawn="0"/>
            </p:nvSpPr>
            <p:spPr bwMode="auto">
              <a:xfrm>
                <a:off x="5696153" y="3590825"/>
                <a:ext cx="2568981" cy="528565"/>
              </a:xfrm>
              <a:prstGeom prst="roundRect">
                <a:avLst>
                  <a:gd name="adj" fmla="val 16667"/>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8" name="Tekstvak 14" hidden="0"/>
              <p:cNvSpPr>
                <a:spLocks noAdjustHandles="0" noChangeArrowheads="0"/>
              </p:cNvSpPr>
              <p:nvPr isPhoto="0" userDrawn="0"/>
            </p:nvSpPr>
            <p:spPr bwMode="auto">
              <a:xfrm>
                <a:off x="5696153" y="3590825"/>
                <a:ext cx="1134231" cy="201152"/>
              </a:xfrm>
              <a:prstGeom prst="rect">
                <a:avLst/>
              </a:prstGeom>
              <a:noFill/>
            </p:spPr>
            <p:txBody>
              <a:bodyPr wrap="square" rtlCol="0">
                <a:spAutoFit/>
              </a:bodyPr>
              <a:lstStyle/>
              <a:p>
                <a:pPr>
                  <a:defRPr/>
                </a:pPr>
                <a:r>
                  <a:rPr lang="en-GB" sz="1200" b="1">
                    <a:solidFill>
                      <a:srgbClr val="C00000"/>
                    </a:solidFill>
                  </a:rPr>
                  <a:t>ASSUMPTION</a:t>
                </a:r>
                <a:endParaRPr/>
              </a:p>
            </p:txBody>
          </p:sp>
          <p:sp>
            <p:nvSpPr>
              <p:cNvPr id="19" name="Tekstvak 15" hidden="0"/>
              <p:cNvSpPr>
                <a:spLocks noAdjustHandles="0" noChangeArrowheads="0"/>
              </p:cNvSpPr>
              <p:nvPr isPhoto="0" userDrawn="0"/>
            </p:nvSpPr>
            <p:spPr bwMode="auto">
              <a:xfrm>
                <a:off x="5696153" y="3769697"/>
                <a:ext cx="2479792" cy="335256"/>
              </a:xfrm>
              <a:prstGeom prst="rect">
                <a:avLst/>
              </a:prstGeom>
              <a:noFill/>
            </p:spPr>
            <p:txBody>
              <a:bodyPr wrap="square" rtlCol="0">
                <a:spAutoFit/>
              </a:bodyPr>
              <a:lstStyle/>
              <a:p>
                <a:pPr>
                  <a:defRPr/>
                </a:pPr>
                <a:r>
                  <a:rPr lang="en-GB" sz="1200"/>
                  <a:t>It is useful to distinguish the </a:t>
                </a:r>
                <a:r>
                  <a:rPr lang="en-GB" sz="1200">
                    <a:solidFill>
                      <a:srgbClr val="C00000"/>
                    </a:solidFill>
                  </a:rPr>
                  <a:t>warm process </a:t>
                </a:r>
                <a:r>
                  <a:rPr lang="en-GB" sz="1200"/>
                  <a:t>from the </a:t>
                </a:r>
                <a:r>
                  <a:rPr lang="en-GB" sz="1200">
                    <a:solidFill>
                      <a:srgbClr val="0000FF"/>
                    </a:solidFill>
                  </a:rPr>
                  <a:t>cold process</a:t>
                </a:r>
                <a:r>
                  <a:rPr lang="en-GB" sz="1200"/>
                  <a:t>.</a:t>
                </a:r>
                <a:endParaRPr/>
              </a:p>
            </p:txBody>
          </p:sp>
        </p:grpSp>
        <p:sp>
          <p:nvSpPr>
            <p:cNvPr id="20" name="Tekstvak 16" hidden="0"/>
            <p:cNvSpPr>
              <a:spLocks noAdjustHandles="0" noChangeArrowheads="0"/>
            </p:cNvSpPr>
            <p:nvPr isPhoto="0" userDrawn="0"/>
          </p:nvSpPr>
          <p:spPr bwMode="auto">
            <a:xfrm>
              <a:off x="924638" y="3924400"/>
              <a:ext cx="3102426" cy="1954381"/>
            </a:xfrm>
            <a:prstGeom prst="rect">
              <a:avLst/>
            </a:prstGeom>
            <a:noFill/>
          </p:spPr>
          <p:txBody>
            <a:bodyPr wrap="square" rtlCol="0">
              <a:spAutoFit/>
            </a:bodyPr>
            <a:lstStyle/>
            <a:p>
              <a:pPr>
                <a:defRPr/>
              </a:pPr>
              <a:r>
                <a:rPr lang="en-GB" sz="1100"/>
                <a:t>The</a:t>
              </a:r>
              <a:r>
                <a:rPr lang="en-GB" sz="1100">
                  <a:solidFill>
                    <a:srgbClr val="0000FF"/>
                  </a:solidFill>
                </a:rPr>
                <a:t> </a:t>
              </a:r>
              <a:r>
                <a:rPr lang="en-GB" sz="1100" b="1">
                  <a:solidFill>
                    <a:srgbClr val="0000FF"/>
                  </a:solidFill>
                </a:rPr>
                <a:t>cold process </a:t>
              </a:r>
              <a:r>
                <a:rPr lang="en-GB" sz="1100"/>
                <a:t>is about who does what, when, how, and with what instruments and competences. It is also about being accountable to others.</a:t>
              </a:r>
              <a:endParaRPr/>
            </a:p>
            <a:p>
              <a:pPr>
                <a:defRPr/>
              </a:pPr>
              <a:endParaRPr lang="en-GB" sz="1100"/>
            </a:p>
            <a:p>
              <a:pPr>
                <a:defRPr/>
              </a:pPr>
              <a:r>
                <a:rPr lang="en-GB" sz="1100"/>
                <a:t>The </a:t>
              </a:r>
              <a:r>
                <a:rPr lang="en-GB" sz="1100" b="1">
                  <a:solidFill>
                    <a:srgbClr val="C00000"/>
                  </a:solidFill>
                </a:rPr>
                <a:t>warm process </a:t>
              </a:r>
              <a:r>
                <a:rPr lang="en-GB" sz="1100"/>
                <a:t>is about people with ambitions. When they connect, this releases energy because it feeds the hope that together they can do more. </a:t>
              </a:r>
              <a:endParaRPr/>
            </a:p>
            <a:p>
              <a:pPr>
                <a:defRPr/>
              </a:pPr>
              <a:endParaRPr lang="en-GB" sz="1100"/>
            </a:p>
            <a:p>
              <a:pPr>
                <a:defRPr/>
              </a:pPr>
              <a:r>
                <a:rPr lang="en-GB" sz="1100"/>
                <a:t>Both processes need each other, like the flow in the river needs a bedding. But if the warm process is overlooked, the cold process leads to nothing.</a:t>
              </a:r>
              <a:endParaRPr/>
            </a:p>
          </p:txBody>
        </p:sp>
        <p:sp>
          <p:nvSpPr>
            <p:cNvPr id="21" name="Tekstvak 20" hidden="0"/>
            <p:cNvSpPr>
              <a:spLocks noAdjustHandles="0" noChangeArrowheads="0"/>
            </p:cNvSpPr>
            <p:nvPr isPhoto="0" userDrawn="0"/>
          </p:nvSpPr>
          <p:spPr bwMode="auto">
            <a:xfrm>
              <a:off x="8536251" y="1418559"/>
              <a:ext cx="3102426" cy="938719"/>
            </a:xfrm>
            <a:prstGeom prst="rect">
              <a:avLst/>
            </a:prstGeom>
            <a:noFill/>
          </p:spPr>
          <p:txBody>
            <a:bodyPr wrap="square" rtlCol="0">
              <a:spAutoFit/>
            </a:bodyPr>
            <a:lstStyle/>
            <a:p>
              <a:pPr>
                <a:defRPr/>
              </a:pPr>
              <a:r>
                <a:rPr lang="en-GB" sz="1100"/>
                <a:t>The people who find each other in something they want to achieve is called the </a:t>
              </a:r>
              <a:r>
                <a:rPr lang="en-GB" sz="1100" b="1">
                  <a:solidFill>
                    <a:srgbClr val="C00000"/>
                  </a:solidFill>
                </a:rPr>
                <a:t>warm network.</a:t>
              </a:r>
              <a:endParaRPr/>
            </a:p>
            <a:p>
              <a:pPr>
                <a:defRPr/>
              </a:pPr>
              <a:r>
                <a:rPr lang="en-GB" sz="1100"/>
                <a:t>Such a network is always informal, and it can cross the borders of teams, institutions or cultural groups. </a:t>
              </a:r>
              <a:endParaRPr/>
            </a:p>
          </p:txBody>
        </p:sp>
        <p:grpSp>
          <p:nvGrpSpPr>
            <p:cNvPr id="22" name="Groep 21" hidden="0"/>
            <p:cNvGrpSpPr/>
            <p:nvPr isPhoto="0" userDrawn="0"/>
          </p:nvGrpSpPr>
          <p:grpSpPr bwMode="auto">
            <a:xfrm>
              <a:off x="8432063" y="2475706"/>
              <a:ext cx="3477787" cy="727862"/>
              <a:chOff x="5696153" y="3590825"/>
              <a:chExt cx="2568981" cy="528565"/>
            </a:xfrm>
          </p:grpSpPr>
          <p:sp>
            <p:nvSpPr>
              <p:cNvPr id="23" name="Rechthoek: afgeronde hoeken 22" hidden="0"/>
              <p:cNvSpPr/>
              <p:nvPr isPhoto="0" userDrawn="0"/>
            </p:nvSpPr>
            <p:spPr bwMode="auto">
              <a:xfrm>
                <a:off x="5696153" y="3590825"/>
                <a:ext cx="2568981" cy="528565"/>
              </a:xfrm>
              <a:prstGeom prst="roundRect">
                <a:avLst>
                  <a:gd name="adj" fmla="val 16667"/>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4" name="Tekstvak 23" hidden="0"/>
              <p:cNvSpPr>
                <a:spLocks noAdjustHandles="0" noChangeArrowheads="0"/>
              </p:cNvSpPr>
              <p:nvPr isPhoto="0" userDrawn="0"/>
            </p:nvSpPr>
            <p:spPr bwMode="auto">
              <a:xfrm>
                <a:off x="5696153" y="3590825"/>
                <a:ext cx="1134231" cy="201152"/>
              </a:xfrm>
              <a:prstGeom prst="rect">
                <a:avLst/>
              </a:prstGeom>
              <a:noFill/>
            </p:spPr>
            <p:txBody>
              <a:bodyPr wrap="square" rtlCol="0">
                <a:spAutoFit/>
              </a:bodyPr>
              <a:lstStyle/>
              <a:p>
                <a:pPr>
                  <a:defRPr/>
                </a:pPr>
                <a:r>
                  <a:rPr lang="en-GB" sz="1200" b="1">
                    <a:solidFill>
                      <a:srgbClr val="C00000"/>
                    </a:solidFill>
                  </a:rPr>
                  <a:t>ASSUMPTION</a:t>
                </a:r>
                <a:endParaRPr/>
              </a:p>
            </p:txBody>
          </p:sp>
          <p:sp>
            <p:nvSpPr>
              <p:cNvPr id="25" name="Tekstvak 24" hidden="0"/>
              <p:cNvSpPr>
                <a:spLocks noAdjustHandles="0" noChangeArrowheads="0"/>
              </p:cNvSpPr>
              <p:nvPr isPhoto="0" userDrawn="0"/>
            </p:nvSpPr>
            <p:spPr bwMode="auto">
              <a:xfrm>
                <a:off x="5696153" y="3769697"/>
                <a:ext cx="2479792" cy="335256"/>
              </a:xfrm>
              <a:prstGeom prst="rect">
                <a:avLst/>
              </a:prstGeom>
              <a:noFill/>
            </p:spPr>
            <p:txBody>
              <a:bodyPr wrap="square" rtlCol="0">
                <a:spAutoFit/>
              </a:bodyPr>
              <a:lstStyle/>
              <a:p>
                <a:pPr>
                  <a:defRPr/>
                </a:pPr>
                <a:r>
                  <a:rPr lang="en-GB" sz="1200"/>
                  <a:t>A warm network is the driving force for movement and change.  </a:t>
                </a:r>
                <a:endParaRPr/>
              </a:p>
            </p:txBody>
          </p:sp>
        </p:grpSp>
        <p:sp>
          <p:nvSpPr>
            <p:cNvPr id="26" name="Tekstvak 25" hidden="0"/>
            <p:cNvSpPr>
              <a:spLocks noAdjustHandles="0" noChangeArrowheads="0"/>
            </p:cNvSpPr>
            <p:nvPr isPhoto="0" userDrawn="0"/>
          </p:nvSpPr>
          <p:spPr bwMode="auto">
            <a:xfrm>
              <a:off x="8599556" y="3490984"/>
              <a:ext cx="3023723" cy="1800493"/>
            </a:xfrm>
            <a:prstGeom prst="rect">
              <a:avLst/>
            </a:prstGeom>
            <a:solidFill>
              <a:schemeClr val="accent4">
                <a:lumMod val="20000"/>
                <a:lumOff val="80000"/>
              </a:schemeClr>
            </a:solidFill>
          </p:spPr>
          <p:txBody>
            <a:bodyPr wrap="square" rtlCol="0">
              <a:spAutoFit/>
            </a:bodyPr>
            <a:lstStyle/>
            <a:p>
              <a:pPr>
                <a:defRPr/>
              </a:pPr>
              <a:r>
                <a:rPr lang="en-GB" sz="1100" b="1">
                  <a:solidFill>
                    <a:srgbClr val="7030A0"/>
                  </a:solidFill>
                </a:rPr>
                <a:t>Operational questions:</a:t>
              </a:r>
              <a:endParaRPr/>
            </a:p>
            <a:p>
              <a:pPr>
                <a:defRPr/>
              </a:pPr>
              <a:endParaRPr lang="en-GB" sz="1000"/>
            </a:p>
            <a:p>
              <a:pPr marL="171450" indent="-171450">
                <a:buFont typeface="Arial"/>
                <a:buChar char="•"/>
                <a:defRPr/>
              </a:pPr>
              <a:r>
                <a:rPr lang="en-GB" sz="1000" b="1" i="1"/>
                <a:t>Do you follow your job or your ambition?</a:t>
              </a:r>
              <a:r>
                <a:rPr lang="en-GB" sz="1000" b="1"/>
                <a:t> </a:t>
              </a:r>
              <a:r>
                <a:rPr lang="en-GB" sz="1000"/>
                <a:t>Are you performing a task to fulfil, or do you believe in what you are doing and use the space you have to work on it? </a:t>
              </a:r>
              <a:endParaRPr/>
            </a:p>
            <a:p>
              <a:pPr marL="171450" indent="-171450">
                <a:buFont typeface="Arial"/>
                <a:buChar char="•"/>
                <a:defRPr/>
              </a:pPr>
              <a:r>
                <a:rPr lang="en-GB" sz="1000" b="1" i="1"/>
                <a:t>Who is part of your warm network? </a:t>
              </a:r>
              <a:r>
                <a:rPr lang="en-GB" sz="1000"/>
                <a:t>With whom do you share your ambition? Who are your allies?</a:t>
              </a:r>
              <a:endParaRPr/>
            </a:p>
            <a:p>
              <a:pPr marL="171450" indent="-171450">
                <a:buFont typeface="Arial"/>
                <a:buChar char="•"/>
                <a:defRPr/>
              </a:pPr>
              <a:r>
                <a:rPr lang="en-GB" sz="1000" b="1" i="1"/>
                <a:t>In which relations could you invest </a:t>
              </a:r>
              <a:r>
                <a:rPr lang="en-GB" sz="1000"/>
                <a:t>in order to make your warm network stronger and more supportive?</a:t>
              </a:r>
              <a:endParaRPr/>
            </a:p>
          </p:txBody>
        </p:sp>
        <p:grpSp>
          <p:nvGrpSpPr>
            <p:cNvPr id="27" name="Groep 28" hidden="0"/>
            <p:cNvGrpSpPr/>
            <p:nvPr isPhoto="0" userDrawn="0"/>
          </p:nvGrpSpPr>
          <p:grpSpPr bwMode="auto">
            <a:xfrm>
              <a:off x="267935" y="6444933"/>
              <a:ext cx="3535680" cy="297497"/>
              <a:chOff x="8599556" y="5794558"/>
              <a:chExt cx="3535680" cy="297497"/>
            </a:xfrm>
          </p:grpSpPr>
          <p:sp>
            <p:nvSpPr>
              <p:cNvPr id="28" name="Pijl: vijfhoek 26" hidden="0"/>
              <p:cNvSpPr/>
              <p:nvPr isPhoto="0" userDrawn="0"/>
            </p:nvSpPr>
            <p:spPr bwMode="auto">
              <a:xfrm>
                <a:off x="8628502" y="5794558"/>
                <a:ext cx="3477787" cy="297497"/>
              </a:xfrm>
              <a:prstGeom prst="homePlate">
                <a:avLst>
                  <a:gd name="adj" fmla="val 50000"/>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9" name="Tekstvak 27" hidden="0"/>
              <p:cNvSpPr>
                <a:spLocks noAdjustHandles="0" noChangeArrowheads="0"/>
              </p:cNvSpPr>
              <p:nvPr isPhoto="0" userDrawn="0"/>
            </p:nvSpPr>
            <p:spPr bwMode="auto">
              <a:xfrm>
                <a:off x="8599556" y="5831307"/>
                <a:ext cx="3535680" cy="230832"/>
              </a:xfrm>
              <a:prstGeom prst="rect">
                <a:avLst/>
              </a:prstGeom>
              <a:noFill/>
            </p:spPr>
            <p:txBody>
              <a:bodyPr wrap="square" rtlCol="0">
                <a:spAutoFit/>
              </a:bodyPr>
              <a:lstStyle/>
              <a:p>
                <a:pPr>
                  <a:defRPr/>
                </a:pPr>
                <a:r>
                  <a:rPr lang="en-GB" sz="900" b="1">
                    <a:solidFill>
                      <a:schemeClr val="accent6">
                        <a:lumMod val="50000"/>
                      </a:schemeClr>
                    </a:solidFill>
                  </a:rPr>
                  <a:t>Further reading: </a:t>
                </a:r>
                <a:r>
                  <a:rPr lang="en-GB" sz="900"/>
                  <a:t>Wielinga and </a:t>
                </a:r>
                <a:r>
                  <a:rPr lang="en-GB" sz="900"/>
                  <a:t>Robijn</a:t>
                </a:r>
                <a:r>
                  <a:rPr lang="en-GB" sz="900"/>
                  <a:t> 2020: </a:t>
                </a:r>
                <a:r>
                  <a:rPr lang="en-GB" sz="900" i="1"/>
                  <a:t>Energising Networks </a:t>
                </a:r>
                <a:r>
                  <a:rPr lang="en-GB" sz="900"/>
                  <a:t>p.81</a:t>
                </a:r>
                <a:endParaRPr/>
              </a:p>
            </p:txBody>
          </p:sp>
        </p:grpSp>
        <p:sp>
          <p:nvSpPr>
            <p:cNvPr id="30" name="Actieknop: Terug of Vorige 29" hidden="0">
              <a:hlinkClick r:id="" action="ppaction://hlinkshowjump?jump=firstslide" highlightClick="1"/>
            </p:cNvPr>
            <p:cNvSpPr/>
            <p:nvPr isPhoto="0" userDrawn="0"/>
          </p:nvSpPr>
          <p:spPr bwMode="auto">
            <a:xfrm>
              <a:off x="251836" y="1016786"/>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87" hidden="0"/>
          <p:cNvGrpSpPr/>
          <p:nvPr isPhoto="0" userDrawn="0"/>
        </p:nvGrpSpPr>
        <p:grpSpPr bwMode="auto">
          <a:xfrm>
            <a:off x="-53387" y="0"/>
            <a:ext cx="11662011" cy="6858000"/>
            <a:chOff x="-53387" y="0"/>
            <a:chExt cx="11662011" cy="6858000"/>
          </a:xfrm>
        </p:grpSpPr>
        <p:sp>
          <p:nvSpPr>
            <p:cNvPr id="5" name="Rechthoek 9" hidden="0"/>
            <p:cNvSpPr/>
            <p:nvPr isPhoto="0" userDrawn="0"/>
          </p:nvSpPr>
          <p:spPr bwMode="auto">
            <a:xfrm>
              <a:off x="-53387"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6"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7"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Tekstvak 22" hidden="0"/>
            <p:cNvSpPr>
              <a:spLocks noAdjustHandles="0" noChangeArrowheads="0"/>
            </p:cNvSpPr>
            <p:nvPr isPhoto="0" userDrawn="0"/>
          </p:nvSpPr>
          <p:spPr bwMode="auto">
            <a:xfrm>
              <a:off x="234179" y="1535632"/>
              <a:ext cx="1906548" cy="646331"/>
            </a:xfrm>
            <a:prstGeom prst="rect">
              <a:avLst/>
            </a:prstGeom>
            <a:noFill/>
          </p:spPr>
          <p:txBody>
            <a:bodyPr wrap="none" rtlCol="0">
              <a:spAutoFit/>
            </a:bodyPr>
            <a:lstStyle/>
            <a:p>
              <a:pPr>
                <a:defRPr/>
              </a:pPr>
              <a:r>
                <a:rPr lang="en-US">
                  <a:solidFill>
                    <a:srgbClr val="C00000"/>
                  </a:solidFill>
                </a:rPr>
                <a:t>Tools for diagnosis</a:t>
              </a:r>
              <a:endParaRPr/>
            </a:p>
            <a:p>
              <a:pPr>
                <a:defRPr/>
              </a:pPr>
              <a:endParaRPr lang="en-GB">
                <a:solidFill>
                  <a:srgbClr val="C00000"/>
                </a:solidFill>
              </a:endParaRPr>
            </a:p>
          </p:txBody>
        </p:sp>
        <p:sp>
          <p:nvSpPr>
            <p:cNvPr id="10" name="Tekstvak 12" hidden="0"/>
            <p:cNvSpPr>
              <a:spLocks noAdjustHandles="0" noChangeArrowheads="0"/>
            </p:cNvSpPr>
            <p:nvPr isPhoto="0" userDrawn="0"/>
          </p:nvSpPr>
          <p:spPr bwMode="auto">
            <a:xfrm>
              <a:off x="255900" y="1974168"/>
              <a:ext cx="3205684" cy="1277273"/>
            </a:xfrm>
            <a:prstGeom prst="rect">
              <a:avLst/>
            </a:prstGeom>
            <a:noFill/>
          </p:spPr>
          <p:txBody>
            <a:bodyPr wrap="square" rtlCol="0">
              <a:spAutoFit/>
            </a:bodyPr>
            <a:lstStyle/>
            <a:p>
              <a:pPr>
                <a:defRPr/>
              </a:pPr>
              <a:r>
                <a:rPr lang="en-GB" sz="1100" b="1">
                  <a:solidFill>
                    <a:srgbClr val="C00000"/>
                  </a:solidFill>
                </a:rPr>
                <a:t>Recognise patterns</a:t>
              </a:r>
              <a:endParaRPr/>
            </a:p>
            <a:p>
              <a:pPr>
                <a:defRPr/>
              </a:pPr>
              <a:r>
                <a:rPr lang="en-GB" sz="1100"/>
                <a:t>Innovation processes are unpredictable, as they are part of complex systems.</a:t>
              </a:r>
              <a:endParaRPr/>
            </a:p>
            <a:p>
              <a:pPr>
                <a:defRPr/>
              </a:pPr>
              <a:r>
                <a:rPr lang="en-GB" sz="1100"/>
                <a:t>Yet, there are certain patterns that frequently occur. </a:t>
              </a:r>
              <a:endParaRPr/>
            </a:p>
            <a:p>
              <a:pPr>
                <a:defRPr/>
              </a:pPr>
              <a:r>
                <a:rPr lang="en-GB" sz="1100"/>
                <a:t>The analysis tools have been designed to </a:t>
              </a:r>
              <a:r>
                <a:rPr lang="en-GB" sz="1100">
                  <a:solidFill>
                    <a:srgbClr val="C00000"/>
                  </a:solidFill>
                </a:rPr>
                <a:t>recognise</a:t>
              </a:r>
              <a:r>
                <a:rPr lang="en-GB" sz="1100"/>
                <a:t> those patterns, to </a:t>
              </a:r>
              <a:r>
                <a:rPr lang="en-GB" sz="1100">
                  <a:solidFill>
                    <a:srgbClr val="C00000"/>
                  </a:solidFill>
                </a:rPr>
                <a:t>understand the logic </a:t>
              </a:r>
              <a:r>
                <a:rPr lang="en-GB" sz="1100"/>
                <a:t>behind them, and to see options to </a:t>
              </a:r>
              <a:r>
                <a:rPr lang="en-GB" sz="1100">
                  <a:solidFill>
                    <a:srgbClr val="C00000"/>
                  </a:solidFill>
                </a:rPr>
                <a:t>act effectively </a:t>
              </a:r>
              <a:r>
                <a:rPr lang="en-GB" sz="1100"/>
                <a:t>in the situation.</a:t>
              </a:r>
              <a:endParaRPr/>
            </a:p>
          </p:txBody>
        </p:sp>
        <p:sp>
          <p:nvSpPr>
            <p:cNvPr id="11" name="Rechthoek: afgeronde hoeken 7" hidden="0"/>
            <p:cNvSpPr/>
            <p:nvPr isPhoto="0" userDrawn="0"/>
          </p:nvSpPr>
          <p:spPr bwMode="auto">
            <a:xfrm>
              <a:off x="313671" y="3304727"/>
              <a:ext cx="2414568" cy="530771"/>
            </a:xfrm>
            <a:prstGeom prst="roundRect">
              <a:avLst>
                <a:gd name="adj" fmla="val 16667"/>
              </a:avLst>
            </a:prstGeom>
            <a:gradFill>
              <a:gsLst>
                <a:gs pos="0">
                  <a:schemeClr val="bg1"/>
                </a:gs>
                <a:gs pos="19000">
                  <a:schemeClr val="accent4">
                    <a:lumMod val="20000"/>
                    <a:lumOff val="80000"/>
                  </a:schemeClr>
                </a:gs>
                <a:gs pos="87000">
                  <a:schemeClr val="accent4">
                    <a:lumMod val="20000"/>
                    <a:lumOff val="80000"/>
                  </a:schemeClr>
                </a:gs>
                <a:gs pos="100000">
                  <a:schemeClr val="accent4">
                    <a:lumMod val="75000"/>
                  </a:schemeClr>
                </a:gs>
              </a:gsLst>
              <a:lin ang="5400000" scaled="1"/>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endParaRPr lang="en-GB"/>
            </a:p>
          </p:txBody>
        </p:sp>
        <p:sp>
          <p:nvSpPr>
            <p:cNvPr id="12" name="Tekstvak 8" hidden="0"/>
            <p:cNvSpPr>
              <a:spLocks noAdjustHandles="0" noChangeArrowheads="0"/>
            </p:cNvSpPr>
            <p:nvPr isPhoto="0" userDrawn="0"/>
          </p:nvSpPr>
          <p:spPr bwMode="auto">
            <a:xfrm>
              <a:off x="321242" y="3357606"/>
              <a:ext cx="2260414" cy="430887"/>
            </a:xfrm>
            <a:prstGeom prst="rect">
              <a:avLst/>
            </a:prstGeom>
            <a:noFill/>
          </p:spPr>
          <p:txBody>
            <a:bodyPr wrap="square" rtlCol="0">
              <a:spAutoFit/>
            </a:bodyPr>
            <a:lstStyle/>
            <a:p>
              <a:pPr>
                <a:defRPr/>
              </a:pPr>
              <a:r>
                <a:rPr lang="en-GB" sz="1100"/>
                <a:t>Development of the </a:t>
              </a:r>
              <a:r>
                <a:rPr lang="en-GB" sz="1100">
                  <a:solidFill>
                    <a:srgbClr val="C00000"/>
                  </a:solidFill>
                </a:rPr>
                <a:t>content</a:t>
              </a:r>
              <a:r>
                <a:rPr lang="en-GB" sz="1100"/>
                <a:t>: </a:t>
              </a:r>
              <a:endParaRPr/>
            </a:p>
            <a:p>
              <a:pPr>
                <a:defRPr/>
              </a:pPr>
              <a:r>
                <a:rPr lang="en-GB" sz="1100"/>
                <a:t>from idea to realisation and further.</a:t>
              </a:r>
              <a:endParaRPr/>
            </a:p>
          </p:txBody>
        </p:sp>
        <p:sp>
          <p:nvSpPr>
            <p:cNvPr id="13" name="Rechthoek: afgeronde hoeken 11" hidden="0"/>
            <p:cNvSpPr/>
            <p:nvPr isPhoto="0" userDrawn="0"/>
          </p:nvSpPr>
          <p:spPr bwMode="auto">
            <a:xfrm>
              <a:off x="313671" y="3967023"/>
              <a:ext cx="2414568" cy="530771"/>
            </a:xfrm>
            <a:prstGeom prst="roundRect">
              <a:avLst>
                <a:gd name="adj" fmla="val 16667"/>
              </a:avLst>
            </a:prstGeom>
            <a:gradFill>
              <a:gsLst>
                <a:gs pos="0">
                  <a:schemeClr val="bg1"/>
                </a:gs>
                <a:gs pos="19000">
                  <a:schemeClr val="accent4">
                    <a:lumMod val="20000"/>
                    <a:lumOff val="80000"/>
                  </a:schemeClr>
                </a:gs>
                <a:gs pos="87000">
                  <a:schemeClr val="accent4">
                    <a:lumMod val="20000"/>
                    <a:lumOff val="80000"/>
                  </a:schemeClr>
                </a:gs>
                <a:gs pos="100000">
                  <a:schemeClr val="accent4">
                    <a:lumMod val="75000"/>
                  </a:schemeClr>
                </a:gs>
              </a:gsLst>
              <a:lin ang="5400000" scaled="1"/>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endParaRPr lang="en-GB"/>
            </a:p>
          </p:txBody>
        </p:sp>
        <p:sp>
          <p:nvSpPr>
            <p:cNvPr id="14" name="Tekstvak 13" hidden="0"/>
            <p:cNvSpPr>
              <a:spLocks noAdjustHandles="0" noChangeArrowheads="0"/>
            </p:cNvSpPr>
            <p:nvPr isPhoto="0" userDrawn="0"/>
          </p:nvSpPr>
          <p:spPr bwMode="auto">
            <a:xfrm>
              <a:off x="321242" y="4020807"/>
              <a:ext cx="2358136" cy="430887"/>
            </a:xfrm>
            <a:prstGeom prst="rect">
              <a:avLst/>
            </a:prstGeom>
            <a:noFill/>
          </p:spPr>
          <p:txBody>
            <a:bodyPr wrap="square" rtlCol="0">
              <a:spAutoFit/>
            </a:bodyPr>
            <a:lstStyle/>
            <a:p>
              <a:pPr>
                <a:defRPr/>
              </a:pPr>
              <a:r>
                <a:rPr lang="en-GB" sz="1100"/>
                <a:t>Analysis of </a:t>
              </a:r>
              <a:r>
                <a:rPr lang="en-GB" sz="1100">
                  <a:solidFill>
                    <a:srgbClr val="C00000"/>
                  </a:solidFill>
                </a:rPr>
                <a:t>interaction patterns:</a:t>
              </a:r>
              <a:r>
                <a:rPr lang="en-GB" sz="1100"/>
                <a:t> </a:t>
              </a:r>
              <a:endParaRPr/>
            </a:p>
            <a:p>
              <a:pPr>
                <a:defRPr/>
              </a:pPr>
              <a:r>
                <a:rPr lang="en-GB" sz="1100"/>
                <a:t>how to feed energy in the network?</a:t>
              </a:r>
              <a:endParaRPr/>
            </a:p>
          </p:txBody>
        </p:sp>
        <p:sp>
          <p:nvSpPr>
            <p:cNvPr id="15" name="Rechthoek: afgeronde hoeken 14" hidden="0"/>
            <p:cNvSpPr/>
            <p:nvPr isPhoto="0" userDrawn="0"/>
          </p:nvSpPr>
          <p:spPr bwMode="auto">
            <a:xfrm>
              <a:off x="313671" y="4655347"/>
              <a:ext cx="2414568" cy="535169"/>
            </a:xfrm>
            <a:prstGeom prst="roundRect">
              <a:avLst>
                <a:gd name="adj" fmla="val 16667"/>
              </a:avLst>
            </a:prstGeom>
            <a:gradFill>
              <a:gsLst>
                <a:gs pos="0">
                  <a:schemeClr val="bg1"/>
                </a:gs>
                <a:gs pos="19000">
                  <a:schemeClr val="accent4">
                    <a:lumMod val="20000"/>
                    <a:lumOff val="80000"/>
                  </a:schemeClr>
                </a:gs>
                <a:gs pos="87000">
                  <a:schemeClr val="accent4">
                    <a:lumMod val="20000"/>
                    <a:lumOff val="80000"/>
                  </a:schemeClr>
                </a:gs>
                <a:gs pos="100000">
                  <a:schemeClr val="accent4">
                    <a:lumMod val="75000"/>
                  </a:schemeClr>
                </a:gs>
              </a:gsLst>
              <a:lin ang="5400000" scaled="1"/>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endParaRPr lang="en-GB"/>
            </a:p>
          </p:txBody>
        </p:sp>
        <p:sp>
          <p:nvSpPr>
            <p:cNvPr id="16" name="Tekstvak 15" hidden="0"/>
            <p:cNvSpPr>
              <a:spLocks noAdjustHandles="0" noChangeArrowheads="0"/>
            </p:cNvSpPr>
            <p:nvPr isPhoto="0" userDrawn="0"/>
          </p:nvSpPr>
          <p:spPr bwMode="auto">
            <a:xfrm>
              <a:off x="313671" y="4707487"/>
              <a:ext cx="2454940" cy="430887"/>
            </a:xfrm>
            <a:prstGeom prst="rect">
              <a:avLst/>
            </a:prstGeom>
            <a:noFill/>
          </p:spPr>
          <p:txBody>
            <a:bodyPr wrap="square" rtlCol="0">
              <a:spAutoFit/>
            </a:bodyPr>
            <a:lstStyle/>
            <a:p>
              <a:pPr>
                <a:defRPr/>
              </a:pPr>
              <a:r>
                <a:rPr lang="en-GB" sz="1100"/>
                <a:t>Analysis of </a:t>
              </a:r>
              <a:r>
                <a:rPr lang="en-GB" sz="1100">
                  <a:solidFill>
                    <a:srgbClr val="C00000"/>
                  </a:solidFill>
                </a:rPr>
                <a:t>involvement of actors</a:t>
              </a:r>
              <a:r>
                <a:rPr lang="en-GB" sz="1100"/>
                <a:t>: </a:t>
              </a:r>
              <a:endParaRPr/>
            </a:p>
            <a:p>
              <a:pPr>
                <a:defRPr/>
              </a:pPr>
              <a:r>
                <a:rPr lang="en-GB" sz="1100"/>
                <a:t>whom to connect with, how and when?</a:t>
              </a:r>
              <a:endParaRPr/>
            </a:p>
          </p:txBody>
        </p:sp>
        <p:sp>
          <p:nvSpPr>
            <p:cNvPr id="17" name="Rechthoek: afgeronde hoeken 16" hidden="0"/>
            <p:cNvSpPr/>
            <p:nvPr isPhoto="0" userDrawn="0"/>
          </p:nvSpPr>
          <p:spPr bwMode="auto">
            <a:xfrm>
              <a:off x="286419" y="6010362"/>
              <a:ext cx="2599410" cy="605109"/>
            </a:xfrm>
            <a:prstGeom prst="roundRect">
              <a:avLst>
                <a:gd name="adj" fmla="val 16667"/>
              </a:avLst>
            </a:prstGeom>
            <a:gradFill>
              <a:gsLst>
                <a:gs pos="0">
                  <a:schemeClr val="bg1"/>
                </a:gs>
                <a:gs pos="19000">
                  <a:schemeClr val="accent4">
                    <a:lumMod val="20000"/>
                    <a:lumOff val="80000"/>
                  </a:schemeClr>
                </a:gs>
                <a:gs pos="87000">
                  <a:schemeClr val="accent4">
                    <a:lumMod val="20000"/>
                    <a:lumOff val="80000"/>
                  </a:schemeClr>
                </a:gs>
                <a:gs pos="100000">
                  <a:schemeClr val="accent4">
                    <a:lumMod val="75000"/>
                  </a:schemeClr>
                </a:gs>
              </a:gsLst>
              <a:lin ang="5400000" scaled="1"/>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endParaRPr lang="en-GB"/>
            </a:p>
          </p:txBody>
        </p:sp>
        <p:grpSp>
          <p:nvGrpSpPr>
            <p:cNvPr id="18" name="Groep 17" hidden="0"/>
            <p:cNvGrpSpPr/>
            <p:nvPr isPhoto="0" userDrawn="0"/>
          </p:nvGrpSpPr>
          <p:grpSpPr bwMode="auto">
            <a:xfrm>
              <a:off x="640717" y="5128356"/>
              <a:ext cx="2245112" cy="707732"/>
              <a:chOff x="1627858" y="5024342"/>
              <a:chExt cx="2245112" cy="707732"/>
            </a:xfrm>
          </p:grpSpPr>
          <p:sp>
            <p:nvSpPr>
              <p:cNvPr id="19" name="Rechthoek: afgeronde hoeken 18" hidden="0"/>
              <p:cNvSpPr/>
              <p:nvPr isPhoto="0" userDrawn="0"/>
            </p:nvSpPr>
            <p:spPr bwMode="auto">
              <a:xfrm>
                <a:off x="1627858" y="5024342"/>
                <a:ext cx="2245112" cy="707732"/>
              </a:xfrm>
              <a:prstGeom prst="roundRect">
                <a:avLst>
                  <a:gd name="adj" fmla="val 16667"/>
                </a:avLst>
              </a:prstGeom>
              <a:gradFill>
                <a:gsLst>
                  <a:gs pos="0">
                    <a:schemeClr val="bg1"/>
                  </a:gs>
                  <a:gs pos="19000">
                    <a:schemeClr val="accent4">
                      <a:lumMod val="20000"/>
                      <a:lumOff val="80000"/>
                    </a:schemeClr>
                  </a:gs>
                  <a:gs pos="87000">
                    <a:schemeClr val="accent4">
                      <a:lumMod val="20000"/>
                      <a:lumOff val="80000"/>
                    </a:schemeClr>
                  </a:gs>
                  <a:gs pos="100000">
                    <a:schemeClr val="accent4">
                      <a:lumMod val="75000"/>
                    </a:schemeClr>
                  </a:gs>
                </a:gsLst>
                <a:lin ang="5400000" scaled="1"/>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endParaRPr lang="en-GB"/>
              </a:p>
            </p:txBody>
          </p:sp>
          <p:sp>
            <p:nvSpPr>
              <p:cNvPr id="20" name="Tekstvak 19" hidden="0"/>
              <p:cNvSpPr>
                <a:spLocks noAdjustHandles="0" noChangeArrowheads="0"/>
              </p:cNvSpPr>
              <p:nvPr isPhoto="0" userDrawn="0"/>
            </p:nvSpPr>
            <p:spPr bwMode="auto">
              <a:xfrm>
                <a:off x="1662916" y="5072188"/>
                <a:ext cx="2174995" cy="600164"/>
              </a:xfrm>
              <a:prstGeom prst="rect">
                <a:avLst/>
              </a:prstGeom>
              <a:noFill/>
            </p:spPr>
            <p:txBody>
              <a:bodyPr wrap="square" rtlCol="0">
                <a:spAutoFit/>
              </a:bodyPr>
              <a:lstStyle/>
              <a:p>
                <a:pPr>
                  <a:defRPr/>
                </a:pPr>
                <a:r>
                  <a:rPr lang="en-GB" sz="1100"/>
                  <a:t>Analysis of </a:t>
                </a:r>
                <a:r>
                  <a:rPr lang="en-GB" sz="1100">
                    <a:solidFill>
                      <a:srgbClr val="C00000"/>
                    </a:solidFill>
                  </a:rPr>
                  <a:t>quality of relationships:</a:t>
                </a:r>
                <a:r>
                  <a:rPr lang="en-GB" sz="1100"/>
                  <a:t> What to do to create a healthy human ecosystem?</a:t>
                </a:r>
                <a:endParaRPr/>
              </a:p>
            </p:txBody>
          </p:sp>
        </p:grpSp>
        <p:sp>
          <p:nvSpPr>
            <p:cNvPr id="21" name="Tekstvak 20" hidden="0"/>
            <p:cNvSpPr>
              <a:spLocks noAdjustHandles="0" noChangeArrowheads="0"/>
            </p:cNvSpPr>
            <p:nvPr isPhoto="0" userDrawn="0"/>
          </p:nvSpPr>
          <p:spPr bwMode="auto">
            <a:xfrm>
              <a:off x="313671" y="6062504"/>
              <a:ext cx="2572158" cy="430887"/>
            </a:xfrm>
            <a:prstGeom prst="rect">
              <a:avLst/>
            </a:prstGeom>
            <a:noFill/>
          </p:spPr>
          <p:txBody>
            <a:bodyPr wrap="square" rtlCol="0">
              <a:spAutoFit/>
            </a:bodyPr>
            <a:lstStyle/>
            <a:p>
              <a:pPr>
                <a:defRPr/>
              </a:pPr>
              <a:r>
                <a:rPr lang="en-GB" sz="1100"/>
                <a:t>Analysis of </a:t>
              </a:r>
              <a:r>
                <a:rPr lang="en-GB" sz="1100">
                  <a:solidFill>
                    <a:srgbClr val="C00000"/>
                  </a:solidFill>
                </a:rPr>
                <a:t>positions: </a:t>
              </a:r>
              <a:r>
                <a:rPr lang="en-GB" sz="1100"/>
                <a:t>how to create complementary positions for co-creation?</a:t>
              </a:r>
              <a:endParaRPr/>
            </a:p>
          </p:txBody>
        </p:sp>
        <p:sp>
          <p:nvSpPr>
            <p:cNvPr id="22" name="Actieknop: Vooruit of Volgende 44" hidden="0">
              <a:hlinkClick r:id="rId4" action="ppaction://hlinksldjump" highlightClick="1"/>
            </p:cNvPr>
            <p:cNvSpPr/>
            <p:nvPr isPhoto="0" userDrawn="0"/>
          </p:nvSpPr>
          <p:spPr bwMode="auto">
            <a:xfrm>
              <a:off x="6216151" y="804482"/>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3" name="Tekstvak 57" hidden="0"/>
            <p:cNvSpPr>
              <a:spLocks noAdjustHandles="0" noChangeArrowheads="0"/>
            </p:cNvSpPr>
            <p:nvPr isPhoto="0" userDrawn="0"/>
          </p:nvSpPr>
          <p:spPr bwMode="auto">
            <a:xfrm>
              <a:off x="4208861" y="2383709"/>
              <a:ext cx="1865473" cy="307777"/>
            </a:xfrm>
            <a:prstGeom prst="rect">
              <a:avLst/>
            </a:prstGeom>
            <a:noFill/>
          </p:spPr>
          <p:txBody>
            <a:bodyPr wrap="square" rtlCol="0">
              <a:spAutoFit/>
            </a:bodyPr>
            <a:lstStyle/>
            <a:p>
              <a:pPr algn="ctr">
                <a:defRPr/>
              </a:pPr>
              <a:r>
                <a:rPr lang="en-GB" sz="1400" b="1">
                  <a:solidFill>
                    <a:srgbClr val="83BA40"/>
                  </a:solidFill>
                </a:rPr>
                <a:t>The Innovation Spiral</a:t>
              </a:r>
              <a:endParaRPr lang="en-GB" sz="1400">
                <a:solidFill>
                  <a:srgbClr val="83BA40"/>
                </a:solidFill>
              </a:endParaRPr>
            </a:p>
          </p:txBody>
        </p:sp>
        <p:sp>
          <p:nvSpPr>
            <p:cNvPr id="24" name="Tekstvak 58" hidden="0"/>
            <p:cNvSpPr>
              <a:spLocks noAdjustHandles="0" noChangeArrowheads="0"/>
            </p:cNvSpPr>
            <p:nvPr isPhoto="0" userDrawn="0"/>
          </p:nvSpPr>
          <p:spPr bwMode="auto">
            <a:xfrm>
              <a:off x="6845255" y="2751379"/>
              <a:ext cx="1940064" cy="307777"/>
            </a:xfrm>
            <a:prstGeom prst="rect">
              <a:avLst/>
            </a:prstGeom>
            <a:noFill/>
          </p:spPr>
          <p:txBody>
            <a:bodyPr wrap="square" rtlCol="0">
              <a:spAutoFit/>
            </a:bodyPr>
            <a:lstStyle/>
            <a:p>
              <a:pPr algn="ctr">
                <a:defRPr/>
              </a:pPr>
              <a:r>
                <a:rPr lang="en-GB" sz="1400" b="1">
                  <a:solidFill>
                    <a:srgbClr val="83BA40"/>
                  </a:solidFill>
                </a:rPr>
                <a:t>The Circle of Coherence</a:t>
              </a:r>
              <a:endParaRPr lang="en-GB" sz="1400">
                <a:solidFill>
                  <a:srgbClr val="83BA40"/>
                </a:solidFill>
              </a:endParaRPr>
            </a:p>
          </p:txBody>
        </p:sp>
        <p:sp>
          <p:nvSpPr>
            <p:cNvPr id="25" name="Tekstvak 60" hidden="0"/>
            <p:cNvSpPr>
              <a:spLocks noAdjustHandles="0" noChangeArrowheads="0"/>
            </p:cNvSpPr>
            <p:nvPr isPhoto="0" userDrawn="0"/>
          </p:nvSpPr>
          <p:spPr bwMode="auto">
            <a:xfrm>
              <a:off x="7673657" y="3812708"/>
              <a:ext cx="1940064" cy="307777"/>
            </a:xfrm>
            <a:prstGeom prst="rect">
              <a:avLst/>
            </a:prstGeom>
            <a:noFill/>
          </p:spPr>
          <p:txBody>
            <a:bodyPr wrap="square" rtlCol="0">
              <a:spAutoFit/>
            </a:bodyPr>
            <a:lstStyle/>
            <a:p>
              <a:pPr algn="ctr">
                <a:defRPr/>
              </a:pPr>
              <a:r>
                <a:rPr lang="en-GB" sz="1400" b="1">
                  <a:solidFill>
                    <a:srgbClr val="83BA40"/>
                  </a:solidFill>
                </a:rPr>
                <a:t>The Eco Analysis</a:t>
              </a:r>
              <a:endParaRPr lang="en-GB" sz="1400">
                <a:solidFill>
                  <a:srgbClr val="83BA40"/>
                </a:solidFill>
              </a:endParaRPr>
            </a:p>
          </p:txBody>
        </p:sp>
        <p:cxnSp>
          <p:nvCxnSpPr>
            <p:cNvPr id="26" name="Verbindingslijn: gekromd 62" hidden="0"/>
            <p:cNvCxnSpPr>
              <a:cxnSpLocks/>
              <a:stCxn id="11" idx="3"/>
              <a:endCxn id="23" idx="2"/>
            </p:cNvCxnSpPr>
            <p:nvPr isPhoto="0" userDrawn="0"/>
          </p:nvCxnSpPr>
          <p:spPr bwMode="auto">
            <a:xfrm flipV="1">
              <a:off x="2728239" y="2691485"/>
              <a:ext cx="2413359" cy="878627"/>
            </a:xfrm>
            <a:prstGeom prst="curvedConnector2">
              <a:avLst/>
            </a:prstGeom>
            <a:ln>
              <a:solidFill>
                <a:srgbClr val="83BA4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Verbindingslijn: gekromd 64" hidden="0"/>
            <p:cNvCxnSpPr>
              <a:cxnSpLocks/>
              <a:stCxn id="13" idx="3"/>
              <a:endCxn id="24" idx="1"/>
            </p:cNvCxnSpPr>
            <p:nvPr isPhoto="0" userDrawn="0"/>
          </p:nvCxnSpPr>
          <p:spPr bwMode="auto">
            <a:xfrm flipV="1">
              <a:off x="2728239" y="2905268"/>
              <a:ext cx="4117017" cy="1327141"/>
            </a:xfrm>
            <a:prstGeom prst="curvedConnector3">
              <a:avLst>
                <a:gd name="adj1" fmla="val 50000"/>
              </a:avLst>
            </a:prstGeom>
            <a:ln>
              <a:solidFill>
                <a:srgbClr val="83BA4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Verbindingslijn: gekromd 69" hidden="0"/>
            <p:cNvCxnSpPr>
              <a:cxnSpLocks/>
            </p:cNvCxnSpPr>
            <p:nvPr isPhoto="0" userDrawn="0"/>
          </p:nvCxnSpPr>
          <p:spPr bwMode="auto">
            <a:xfrm flipV="1">
              <a:off x="2726423" y="3389523"/>
              <a:ext cx="5008324" cy="1544152"/>
            </a:xfrm>
            <a:prstGeom prst="curvedConnector3">
              <a:avLst>
                <a:gd name="adj1" fmla="val 50000"/>
              </a:avLst>
            </a:prstGeom>
            <a:ln>
              <a:solidFill>
                <a:srgbClr val="83BA4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Verbindingslijn: gekromd 72" hidden="0"/>
            <p:cNvCxnSpPr>
              <a:cxnSpLocks/>
              <a:stCxn id="19" idx="3"/>
            </p:cNvCxnSpPr>
            <p:nvPr isPhoto="0" userDrawn="0"/>
          </p:nvCxnSpPr>
          <p:spPr bwMode="auto">
            <a:xfrm flipV="1">
              <a:off x="2885829" y="3966597"/>
              <a:ext cx="5080420" cy="1515626"/>
            </a:xfrm>
            <a:prstGeom prst="curvedConnector3">
              <a:avLst>
                <a:gd name="adj1" fmla="val 50000"/>
              </a:avLst>
            </a:prstGeom>
            <a:ln>
              <a:solidFill>
                <a:srgbClr val="83BA4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Verbindingslijn: gekromd 76" hidden="0"/>
            <p:cNvCxnSpPr>
              <a:cxnSpLocks/>
              <a:stCxn id="21" idx="3"/>
              <a:endCxn id="31" idx="1"/>
            </p:cNvCxnSpPr>
            <p:nvPr isPhoto="0" userDrawn="0"/>
          </p:nvCxnSpPr>
          <p:spPr bwMode="auto">
            <a:xfrm flipV="1">
              <a:off x="2885829" y="6064254"/>
              <a:ext cx="1969701" cy="213693"/>
            </a:xfrm>
            <a:prstGeom prst="curvedConnector3">
              <a:avLst>
                <a:gd name="adj1" fmla="val 50000"/>
              </a:avLst>
            </a:prstGeom>
            <a:ln>
              <a:solidFill>
                <a:srgbClr val="83BA40"/>
              </a:solidFill>
              <a:tailEnd type="triangle"/>
            </a:ln>
          </p:spPr>
          <p:style>
            <a:lnRef idx="1">
              <a:schemeClr val="accent1"/>
            </a:lnRef>
            <a:fillRef idx="0">
              <a:schemeClr val="accent1"/>
            </a:fillRef>
            <a:effectRef idx="0">
              <a:schemeClr val="accent1"/>
            </a:effectRef>
            <a:fontRef idx="minor">
              <a:schemeClr val="tx1"/>
            </a:fontRef>
          </p:style>
        </p:cxnSp>
        <p:sp>
          <p:nvSpPr>
            <p:cNvPr id="32" name="Actieknop: Vooruit of Volgende 78" hidden="0">
              <a:hlinkClick r:id="rId5" action="ppaction://hlinksldjump" highlightClick="1"/>
            </p:cNvPr>
            <p:cNvSpPr/>
            <p:nvPr isPhoto="0" userDrawn="0"/>
          </p:nvSpPr>
          <p:spPr bwMode="auto">
            <a:xfrm>
              <a:off x="8458992" y="645980"/>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33" name="Afbeelding 36" hidden="0"/>
            <p:cNvPicPr>
              <a:picLocks noChangeAspect="1"/>
            </p:cNvPicPr>
            <p:nvPr isPhoto="0" userDrawn="0"/>
          </p:nvPicPr>
          <p:blipFill>
            <a:blip r:embed="rId6"/>
            <a:stretch/>
          </p:blipFill>
          <p:spPr bwMode="auto">
            <a:xfrm>
              <a:off x="4172112" y="391243"/>
              <a:ext cx="1953218" cy="1918458"/>
            </a:xfrm>
            <a:prstGeom prst="rect">
              <a:avLst/>
            </a:prstGeom>
          </p:spPr>
        </p:pic>
        <p:pic>
          <p:nvPicPr>
            <p:cNvPr id="34" name="Afbeelding 51" hidden="0"/>
            <p:cNvPicPr>
              <a:picLocks noChangeAspect="1"/>
            </p:cNvPicPr>
            <p:nvPr isPhoto="0" userDrawn="0"/>
          </p:nvPicPr>
          <p:blipFill>
            <a:blip r:embed="rId7"/>
            <a:stretch/>
          </p:blipFill>
          <p:spPr bwMode="auto">
            <a:xfrm>
              <a:off x="6800678" y="4317205"/>
              <a:ext cx="2103881" cy="2113071"/>
            </a:xfrm>
            <a:prstGeom prst="rect">
              <a:avLst/>
            </a:prstGeom>
          </p:spPr>
        </p:pic>
        <p:sp>
          <p:nvSpPr>
            <p:cNvPr id="31" name="Tekstvak 61" hidden="0"/>
            <p:cNvSpPr>
              <a:spLocks noAdjustHandles="0" noChangeArrowheads="0"/>
            </p:cNvSpPr>
            <p:nvPr isPhoto="0" userDrawn="0"/>
          </p:nvSpPr>
          <p:spPr bwMode="auto">
            <a:xfrm>
              <a:off x="4855530" y="5910365"/>
              <a:ext cx="2266141" cy="307777"/>
            </a:xfrm>
            <a:prstGeom prst="rect">
              <a:avLst/>
            </a:prstGeom>
            <a:noFill/>
          </p:spPr>
          <p:txBody>
            <a:bodyPr wrap="square" rtlCol="0">
              <a:spAutoFit/>
            </a:bodyPr>
            <a:lstStyle/>
            <a:p>
              <a:pPr algn="ctr">
                <a:defRPr/>
              </a:pPr>
              <a:r>
                <a:rPr lang="en-GB" sz="1400" b="1">
                  <a:solidFill>
                    <a:srgbClr val="83BA40"/>
                  </a:solidFill>
                </a:rPr>
                <a:t>The Triangle of Co-Creation</a:t>
              </a:r>
              <a:endParaRPr lang="en-GB" sz="1400">
                <a:solidFill>
                  <a:srgbClr val="83BA40"/>
                </a:solidFill>
              </a:endParaRPr>
            </a:p>
          </p:txBody>
        </p:sp>
        <p:sp>
          <p:nvSpPr>
            <p:cNvPr id="35" name="Actieknop: Vooruit of Volgende 46" hidden="0">
              <a:hlinkClick r:id="rId8" action="ppaction://hlinksldjump" highlightClick="1"/>
            </p:cNvPr>
            <p:cNvSpPr/>
            <p:nvPr isPhoto="0" userDrawn="0"/>
          </p:nvSpPr>
          <p:spPr bwMode="auto">
            <a:xfrm>
              <a:off x="8543096" y="6217476"/>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36" name="Groep 65" hidden="0"/>
            <p:cNvGrpSpPr/>
            <p:nvPr isPhoto="0" userDrawn="0"/>
          </p:nvGrpSpPr>
          <p:grpSpPr bwMode="auto">
            <a:xfrm>
              <a:off x="6761296" y="607999"/>
              <a:ext cx="1993758" cy="1993759"/>
              <a:chOff x="8257179" y="2925443"/>
              <a:chExt cx="2865822" cy="2865822"/>
            </a:xfrm>
          </p:grpSpPr>
          <p:grpSp>
            <p:nvGrpSpPr>
              <p:cNvPr id="37" name="Groep 66" hidden="0"/>
              <p:cNvGrpSpPr/>
              <p:nvPr isPhoto="0" userDrawn="0"/>
            </p:nvGrpSpPr>
            <p:grpSpPr bwMode="auto">
              <a:xfrm>
                <a:off x="8257179" y="2925443"/>
                <a:ext cx="2865822" cy="2865822"/>
                <a:chOff x="3105151" y="1996089"/>
                <a:chExt cx="2865822" cy="2865822"/>
              </a:xfrm>
            </p:grpSpPr>
            <p:grpSp>
              <p:nvGrpSpPr>
                <p:cNvPr id="38" name="Groep 74" hidden="0"/>
                <p:cNvGrpSpPr/>
                <p:nvPr isPhoto="0" userDrawn="0"/>
              </p:nvGrpSpPr>
              <p:grpSpPr bwMode="auto">
                <a:xfrm>
                  <a:off x="3105151" y="1996089"/>
                  <a:ext cx="2865822" cy="2865822"/>
                  <a:chOff x="3105151" y="1996089"/>
                  <a:chExt cx="2865822" cy="2865822"/>
                </a:xfrm>
              </p:grpSpPr>
              <p:sp>
                <p:nvSpPr>
                  <p:cNvPr id="39" name="Ovaal 80" hidden="0"/>
                  <p:cNvSpPr/>
                  <p:nvPr isPhoto="0" userDrawn="0"/>
                </p:nvSpPr>
                <p:spPr bwMode="auto">
                  <a:xfrm>
                    <a:off x="3105151" y="1996089"/>
                    <a:ext cx="2865822" cy="2865822"/>
                  </a:xfrm>
                  <a:prstGeom prst="ellipse">
                    <a:avLst/>
                  </a:prstGeom>
                  <a:solidFill>
                    <a:srgbClr val="84A71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GB"/>
                  </a:p>
                </p:txBody>
              </p:sp>
              <p:sp>
                <p:nvSpPr>
                  <p:cNvPr id="40" name="Ovaal 81" hidden="0"/>
                  <p:cNvSpPr/>
                  <p:nvPr isPhoto="0" userDrawn="0"/>
                </p:nvSpPr>
                <p:spPr bwMode="auto">
                  <a:xfrm>
                    <a:off x="3383456" y="2274394"/>
                    <a:ext cx="2309211" cy="2309211"/>
                  </a:xfrm>
                  <a:prstGeom prst="ellipse">
                    <a:avLst/>
                  </a:prstGeom>
                  <a:solidFill>
                    <a:srgbClr val="C7D38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GB"/>
                  </a:p>
                </p:txBody>
              </p:sp>
              <p:sp>
                <p:nvSpPr>
                  <p:cNvPr id="41" name="Ovaal 82" hidden="0"/>
                  <p:cNvSpPr/>
                  <p:nvPr isPhoto="0" userDrawn="0"/>
                </p:nvSpPr>
                <p:spPr bwMode="auto">
                  <a:xfrm>
                    <a:off x="3816954" y="2707892"/>
                    <a:ext cx="1442214" cy="1442214"/>
                  </a:xfrm>
                  <a:prstGeom prst="ellipse">
                    <a:avLst/>
                  </a:prstGeom>
                  <a:solidFill>
                    <a:srgbClr val="DAE5E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GB"/>
                  </a:p>
                </p:txBody>
              </p:sp>
            </p:grpSp>
            <p:cxnSp>
              <p:nvCxnSpPr>
                <p:cNvPr id="42" name="Rechte verbindingslijn 75" hidden="0"/>
                <p:cNvCxnSpPr>
                  <a:cxnSpLocks/>
                  <a:stCxn id="39" idx="0"/>
                  <a:endCxn id="39" idx="4"/>
                </p:cNvCxnSpPr>
                <p:nvPr isPhoto="0" userDrawn="0"/>
              </p:nvCxnSpPr>
              <p:spPr bwMode="auto">
                <a:xfrm>
                  <a:off x="4538062" y="1996089"/>
                  <a:ext cx="0" cy="286582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77" hidden="0"/>
                <p:cNvCxnSpPr>
                  <a:cxnSpLocks/>
                  <a:stCxn id="39" idx="6"/>
                  <a:endCxn id="39" idx="2"/>
                </p:cNvCxnSpPr>
                <p:nvPr isPhoto="0" userDrawn="0"/>
              </p:nvCxnSpPr>
              <p:spPr bwMode="auto">
                <a:xfrm flipH="1">
                  <a:off x="3105151" y="3429000"/>
                  <a:ext cx="286582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Ovaal 79" hidden="0"/>
                <p:cNvSpPr/>
                <p:nvPr isPhoto="0" userDrawn="0"/>
              </p:nvSpPr>
              <p:spPr bwMode="auto">
                <a:xfrm>
                  <a:off x="4176499" y="3067437"/>
                  <a:ext cx="723123" cy="723123"/>
                </a:xfrm>
                <a:prstGeom prst="ellipse">
                  <a:avLst/>
                </a:prstGeom>
                <a:solidFill>
                  <a:srgbClr val="DAE5E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GB"/>
                </a:p>
              </p:txBody>
            </p:sp>
          </p:grpSp>
          <p:sp>
            <p:nvSpPr>
              <p:cNvPr id="45" name="Tekstvak 67" hidden="0"/>
              <p:cNvSpPr>
                <a:spLocks noAdjustHandles="0" noChangeArrowheads="0"/>
              </p:cNvSpPr>
              <p:nvPr isPhoto="0" userDrawn="0"/>
            </p:nvSpPr>
            <p:spPr bwMode="auto">
              <a:xfrm>
                <a:off x="9382560" y="4093900"/>
                <a:ext cx="619080" cy="523220"/>
              </a:xfrm>
              <a:prstGeom prst="rect">
                <a:avLst/>
              </a:prstGeom>
              <a:noFill/>
            </p:spPr>
            <p:txBody>
              <a:bodyPr wrap="none" rtlCol="0">
                <a:spAutoFit/>
              </a:bodyPr>
              <a:lstStyle/>
              <a:p>
                <a:pPr algn="ctr">
                  <a:defRPr/>
                </a:pPr>
                <a:r>
                  <a:rPr lang="en-GB" sz="1400" b="1"/>
                  <a:t>Vital</a:t>
                </a:r>
                <a:endParaRPr/>
              </a:p>
              <a:p>
                <a:pPr algn="ctr">
                  <a:defRPr/>
                </a:pPr>
                <a:r>
                  <a:rPr lang="en-GB" sz="1400" b="1"/>
                  <a:t>Space</a:t>
                </a:r>
                <a:endParaRPr/>
              </a:p>
            </p:txBody>
          </p:sp>
        </p:grpSp>
        <p:pic>
          <p:nvPicPr>
            <p:cNvPr id="46" name="Afbeelding 84" hidden="0"/>
            <p:cNvPicPr>
              <a:picLocks noChangeAspect="1"/>
            </p:cNvPicPr>
            <p:nvPr isPhoto="0" userDrawn="0"/>
          </p:nvPicPr>
          <p:blipFill>
            <a:blip r:embed="rId9"/>
            <a:stretch/>
          </p:blipFill>
          <p:spPr bwMode="auto">
            <a:xfrm>
              <a:off x="9364698" y="720810"/>
              <a:ext cx="1993758" cy="2003365"/>
            </a:xfrm>
            <a:prstGeom prst="rect">
              <a:avLst/>
            </a:prstGeom>
          </p:spPr>
        </p:pic>
        <p:sp>
          <p:nvSpPr>
            <p:cNvPr id="47" name="Actieknop: Vooruit of Volgende 45" hidden="0">
              <a:hlinkClick r:id="rId10" action="ppaction://hlinksldjump" highlightClick="1"/>
            </p:cNvPr>
            <p:cNvSpPr/>
            <p:nvPr isPhoto="0" userDrawn="0"/>
          </p:nvSpPr>
          <p:spPr bwMode="auto">
            <a:xfrm>
              <a:off x="11260940" y="827102"/>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48" name="Afbeelding 86" hidden="0"/>
            <p:cNvPicPr>
              <a:picLocks noChangeAspect="1"/>
            </p:cNvPicPr>
            <p:nvPr isPhoto="0" userDrawn="0"/>
          </p:nvPicPr>
          <p:blipFill>
            <a:blip r:embed="rId11"/>
            <a:stretch/>
          </p:blipFill>
          <p:spPr bwMode="auto">
            <a:xfrm>
              <a:off x="9438405" y="3075334"/>
              <a:ext cx="2170219" cy="2063040"/>
            </a:xfrm>
            <a:prstGeom prst="rect">
              <a:avLst/>
            </a:prstGeom>
          </p:spPr>
        </p:pic>
        <p:sp>
          <p:nvSpPr>
            <p:cNvPr id="49" name="Tekstvak 59" hidden="0"/>
            <p:cNvSpPr>
              <a:spLocks noAdjustHandles="0" noChangeArrowheads="0"/>
            </p:cNvSpPr>
            <p:nvPr isPhoto="0" userDrawn="0"/>
          </p:nvSpPr>
          <p:spPr bwMode="auto">
            <a:xfrm>
              <a:off x="7695273" y="3235634"/>
              <a:ext cx="1940064" cy="307777"/>
            </a:xfrm>
            <a:prstGeom prst="rect">
              <a:avLst/>
            </a:prstGeom>
            <a:noFill/>
          </p:spPr>
          <p:txBody>
            <a:bodyPr wrap="square" rtlCol="0">
              <a:spAutoFit/>
            </a:bodyPr>
            <a:lstStyle/>
            <a:p>
              <a:pPr algn="ctr">
                <a:defRPr/>
              </a:pPr>
              <a:r>
                <a:rPr lang="en-GB" sz="1400" b="1">
                  <a:solidFill>
                    <a:srgbClr val="83BA40"/>
                  </a:solidFill>
                </a:rPr>
                <a:t>The Network Analysis</a:t>
              </a:r>
              <a:endParaRPr lang="en-GB" sz="1400">
                <a:solidFill>
                  <a:srgbClr val="83BA40"/>
                </a:solidFill>
              </a:endParaRPr>
            </a:p>
          </p:txBody>
        </p:sp>
        <p:sp>
          <p:nvSpPr>
            <p:cNvPr id="50" name="Actieknop: Vooruit of Volgende 39" hidden="0">
              <a:hlinkClick r:id="rId12" action="ppaction://hlinksldjump" highlightClick="1"/>
            </p:cNvPr>
            <p:cNvSpPr/>
            <p:nvPr isPhoto="0" userDrawn="0"/>
          </p:nvSpPr>
          <p:spPr bwMode="auto">
            <a:xfrm>
              <a:off x="10999869" y="5015050"/>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2" hidden="0"/>
          <p:cNvGrpSpPr/>
          <p:nvPr isPhoto="0" userDrawn="0"/>
        </p:nvGrpSpPr>
        <p:grpSpPr bwMode="auto">
          <a:xfrm>
            <a:off x="-53387" y="0"/>
            <a:ext cx="10200687" cy="6858000"/>
            <a:chOff x="-53387" y="0"/>
            <a:chExt cx="10200687" cy="6858000"/>
          </a:xfrm>
        </p:grpSpPr>
        <p:sp>
          <p:nvSpPr>
            <p:cNvPr id="5" name="Rechthoek 9" hidden="0"/>
            <p:cNvSpPr/>
            <p:nvPr isPhoto="0" userDrawn="0"/>
          </p:nvSpPr>
          <p:spPr bwMode="auto">
            <a:xfrm>
              <a:off x="-53387"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6"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7"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Tekstvak 22" hidden="0"/>
            <p:cNvSpPr>
              <a:spLocks noAdjustHandles="0" noChangeArrowheads="0"/>
            </p:cNvSpPr>
            <p:nvPr isPhoto="0" userDrawn="0"/>
          </p:nvSpPr>
          <p:spPr bwMode="auto">
            <a:xfrm>
              <a:off x="255900" y="1537837"/>
              <a:ext cx="2499339" cy="369332"/>
            </a:xfrm>
            <a:prstGeom prst="rect">
              <a:avLst/>
            </a:prstGeom>
            <a:noFill/>
          </p:spPr>
          <p:txBody>
            <a:bodyPr wrap="none" rtlCol="0">
              <a:spAutoFit/>
            </a:bodyPr>
            <a:lstStyle/>
            <a:p>
              <a:pPr>
                <a:defRPr/>
              </a:pPr>
              <a:r>
                <a:rPr lang="en-GB">
                  <a:solidFill>
                    <a:srgbClr val="C00000"/>
                  </a:solidFill>
                </a:rPr>
                <a:t>The Spiral of Innovations</a:t>
              </a:r>
              <a:endParaRPr/>
            </a:p>
          </p:txBody>
        </p:sp>
        <p:sp>
          <p:nvSpPr>
            <p:cNvPr id="10" name="Tekstvak 12" hidden="0"/>
            <p:cNvSpPr>
              <a:spLocks noAdjustHandles="0" noChangeArrowheads="0"/>
            </p:cNvSpPr>
            <p:nvPr isPhoto="0" userDrawn="0"/>
          </p:nvSpPr>
          <p:spPr bwMode="auto">
            <a:xfrm>
              <a:off x="255899" y="1974168"/>
              <a:ext cx="3600221" cy="1692771"/>
            </a:xfrm>
            <a:prstGeom prst="rect">
              <a:avLst/>
            </a:prstGeom>
            <a:noFill/>
          </p:spPr>
          <p:txBody>
            <a:bodyPr wrap="square" rtlCol="0">
              <a:spAutoFit/>
            </a:bodyPr>
            <a:lstStyle/>
            <a:p>
              <a:pPr>
                <a:spcAft>
                  <a:spcPts val="600"/>
                </a:spcAft>
                <a:defRPr/>
              </a:pPr>
              <a:r>
                <a:rPr lang="en-GB" sz="1100"/>
                <a:t>Innovation processes follow a curly road, rather than a straight line from idea to realisation.</a:t>
              </a:r>
              <a:endParaRPr/>
            </a:p>
            <a:p>
              <a:pPr>
                <a:defRPr/>
              </a:pPr>
              <a:r>
                <a:rPr lang="en-GB" sz="1100"/>
                <a:t>The Spiral distinguishes seven phases with different:</a:t>
              </a:r>
              <a:endParaRPr/>
            </a:p>
            <a:p>
              <a:pPr marL="171450" indent="-171450">
                <a:buFont typeface="Wingdings"/>
                <a:buChar char="Ø"/>
                <a:defRPr/>
              </a:pPr>
              <a:r>
                <a:rPr lang="en-GB" sz="1100">
                  <a:solidFill>
                    <a:srgbClr val="C00000"/>
                  </a:solidFill>
                </a:rPr>
                <a:t>Key actions to be taken</a:t>
              </a:r>
              <a:endParaRPr/>
            </a:p>
            <a:p>
              <a:pPr marL="171450" indent="-171450">
                <a:buFont typeface="Wingdings"/>
                <a:buChar char="Ø"/>
                <a:defRPr/>
              </a:pPr>
              <a:r>
                <a:rPr lang="en-GB" sz="1100">
                  <a:solidFill>
                    <a:srgbClr val="00B050"/>
                  </a:solidFill>
                </a:rPr>
                <a:t>Actors to involve</a:t>
              </a:r>
              <a:endParaRPr/>
            </a:p>
            <a:p>
              <a:pPr marL="171450" indent="-171450">
                <a:buFont typeface="Wingdings"/>
                <a:buChar char="Ø"/>
                <a:defRPr/>
              </a:pPr>
              <a:r>
                <a:rPr lang="en-GB" sz="1100">
                  <a:solidFill>
                    <a:schemeClr val="accent4">
                      <a:lumMod val="50000"/>
                    </a:schemeClr>
                  </a:solidFill>
                </a:rPr>
                <a:t>Typical pitfalls to avoid</a:t>
              </a:r>
              <a:endParaRPr/>
            </a:p>
            <a:p>
              <a:pPr marL="171450" indent="-171450">
                <a:buFont typeface="Wingdings"/>
                <a:buChar char="Ø"/>
                <a:defRPr/>
              </a:pPr>
              <a:endParaRPr lang="en-GB" sz="1100"/>
            </a:p>
            <a:p>
              <a:pPr>
                <a:defRPr/>
              </a:pPr>
              <a:r>
                <a:rPr lang="en-GB" sz="1100"/>
                <a:t>The Spiral helps you to analyse where you are in the process and what needs to be done to enter the following phase. </a:t>
              </a:r>
              <a:endParaRPr/>
            </a:p>
          </p:txBody>
        </p:sp>
        <p:sp>
          <p:nvSpPr>
            <p:cNvPr id="11" name="Tekstvak 58" hidden="0"/>
            <p:cNvSpPr>
              <a:spLocks noAdjustHandles="0" noChangeArrowheads="0"/>
            </p:cNvSpPr>
            <p:nvPr isPhoto="0" userDrawn="0"/>
          </p:nvSpPr>
          <p:spPr bwMode="auto">
            <a:xfrm>
              <a:off x="270594" y="3853914"/>
              <a:ext cx="2448740" cy="430887"/>
            </a:xfrm>
            <a:prstGeom prst="rect">
              <a:avLst/>
            </a:prstGeom>
            <a:noFill/>
          </p:spPr>
          <p:txBody>
            <a:bodyPr wrap="square" rtlCol="0">
              <a:spAutoFit/>
            </a:bodyPr>
            <a:lstStyle/>
            <a:p>
              <a:pPr>
                <a:defRPr/>
              </a:pPr>
              <a:r>
                <a:rPr lang="en-GB" sz="1100">
                  <a:solidFill>
                    <a:srgbClr val="C00000"/>
                  </a:solidFill>
                </a:rPr>
                <a:t>Warm phases </a:t>
              </a:r>
              <a:r>
                <a:rPr lang="en-GB" sz="1100"/>
                <a:t>usually generate energy, while </a:t>
              </a:r>
              <a:r>
                <a:rPr lang="en-GB" sz="1100">
                  <a:solidFill>
                    <a:srgbClr val="0000FF"/>
                  </a:solidFill>
                </a:rPr>
                <a:t>cold phases </a:t>
              </a:r>
              <a:r>
                <a:rPr lang="en-GB" sz="1100"/>
                <a:t>usually cost energy.</a:t>
              </a:r>
              <a:endParaRPr/>
            </a:p>
          </p:txBody>
        </p:sp>
        <p:sp>
          <p:nvSpPr>
            <p:cNvPr id="12" name="Tekstvak 59" hidden="0"/>
            <p:cNvSpPr>
              <a:spLocks noAdjustHandles="0" noChangeArrowheads="0"/>
            </p:cNvSpPr>
            <p:nvPr isPhoto="0" userDrawn="0"/>
          </p:nvSpPr>
          <p:spPr bwMode="auto">
            <a:xfrm>
              <a:off x="306499" y="5573380"/>
              <a:ext cx="2448740" cy="784830"/>
            </a:xfrm>
            <a:prstGeom prst="rect">
              <a:avLst/>
            </a:prstGeom>
            <a:solidFill>
              <a:schemeClr val="accent4">
                <a:lumMod val="20000"/>
                <a:lumOff val="80000"/>
              </a:schemeClr>
            </a:solidFill>
          </p:spPr>
          <p:txBody>
            <a:bodyPr wrap="square" rtlCol="0">
              <a:spAutoFit/>
            </a:bodyPr>
            <a:lstStyle/>
            <a:p>
              <a:pPr>
                <a:defRPr/>
              </a:pPr>
              <a:r>
                <a:rPr lang="en-GB" sz="900"/>
                <a:t>The original model is presented here: </a:t>
              </a:r>
              <a:endParaRPr/>
            </a:p>
            <a:p>
              <a:pPr>
                <a:defRPr/>
              </a:pPr>
              <a:r>
                <a:rPr lang="en-GB" sz="900" b="1" i="1">
                  <a:solidFill>
                    <a:schemeClr val="accent6">
                      <a:lumMod val="75000"/>
                    </a:schemeClr>
                  </a:solidFill>
                </a:rPr>
                <a:t>the Spiral of Innovations</a:t>
              </a:r>
              <a:r>
                <a:rPr lang="en-GB" sz="900" i="1"/>
                <a:t>.</a:t>
              </a:r>
              <a:endParaRPr/>
            </a:p>
            <a:p>
              <a:pPr>
                <a:defRPr/>
              </a:pPr>
              <a:r>
                <a:rPr lang="en-GB" sz="900"/>
                <a:t>It can equally be referred to as: </a:t>
              </a:r>
              <a:endParaRPr/>
            </a:p>
            <a:p>
              <a:pPr>
                <a:defRPr/>
              </a:pPr>
              <a:r>
                <a:rPr lang="en-GB" sz="900" b="1" i="1">
                  <a:solidFill>
                    <a:schemeClr val="accent6">
                      <a:lumMod val="75000"/>
                    </a:schemeClr>
                  </a:solidFill>
                </a:rPr>
                <a:t>the Spiral of Initiatives</a:t>
              </a:r>
              <a:r>
                <a:rPr lang="en-GB" sz="900"/>
                <a:t>, because the same mechanisms work for any initiative for change.</a:t>
              </a:r>
              <a:endParaRPr/>
            </a:p>
          </p:txBody>
        </p:sp>
        <p:sp>
          <p:nvSpPr>
            <p:cNvPr id="13" name="Tekstvak 60" hidden="0"/>
            <p:cNvSpPr>
              <a:spLocks noAdjustHandles="0" noChangeArrowheads="0"/>
            </p:cNvSpPr>
            <p:nvPr isPhoto="0" userDrawn="0"/>
          </p:nvSpPr>
          <p:spPr bwMode="auto">
            <a:xfrm>
              <a:off x="288169" y="6412417"/>
              <a:ext cx="3535680" cy="230832"/>
            </a:xfrm>
            <a:prstGeom prst="rect">
              <a:avLst/>
            </a:prstGeom>
            <a:noFill/>
          </p:spPr>
          <p:txBody>
            <a:bodyPr wrap="square" rtlCol="0">
              <a:spAutoFit/>
            </a:bodyPr>
            <a:lstStyle/>
            <a:p>
              <a:pPr>
                <a:defRPr/>
              </a:pPr>
              <a:r>
                <a:rPr lang="en-GB" sz="900" b="1">
                  <a:solidFill>
                    <a:schemeClr val="accent6">
                      <a:lumMod val="50000"/>
                    </a:schemeClr>
                  </a:solidFill>
                </a:rPr>
                <a:t>Further reading: </a:t>
              </a:r>
              <a:r>
                <a:rPr lang="en-GB" sz="900"/>
                <a:t>Wielinga and </a:t>
              </a:r>
              <a:r>
                <a:rPr lang="en-GB" sz="900"/>
                <a:t>Robijn</a:t>
              </a:r>
              <a:r>
                <a:rPr lang="en-GB" sz="900"/>
                <a:t> 2020: </a:t>
              </a:r>
              <a:r>
                <a:rPr lang="en-GB" sz="900" i="1"/>
                <a:t>Energising Networks </a:t>
              </a:r>
              <a:r>
                <a:rPr lang="en-GB" sz="900"/>
                <a:t>p.84</a:t>
              </a:r>
              <a:endParaRPr/>
            </a:p>
          </p:txBody>
        </p:sp>
        <p:grpSp>
          <p:nvGrpSpPr>
            <p:cNvPr id="14" name="Groep 3" hidden="0"/>
            <p:cNvGrpSpPr/>
            <p:nvPr isPhoto="0" userDrawn="0"/>
          </p:nvGrpSpPr>
          <p:grpSpPr bwMode="auto">
            <a:xfrm>
              <a:off x="296367" y="4716428"/>
              <a:ext cx="2967304" cy="322505"/>
              <a:chOff x="364993" y="4767000"/>
              <a:chExt cx="2967304" cy="322505"/>
            </a:xfrm>
          </p:grpSpPr>
          <p:sp>
            <p:nvSpPr>
              <p:cNvPr id="15" name="Rechthoek 56" hidden="0"/>
              <p:cNvSpPr/>
              <p:nvPr isPhoto="0" userDrawn="0"/>
            </p:nvSpPr>
            <p:spPr bwMode="auto">
              <a:xfrm>
                <a:off x="366254" y="4767000"/>
                <a:ext cx="2966043" cy="32250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6" name="Tekstvak 57" hidden="0"/>
              <p:cNvSpPr>
                <a:spLocks noAdjustHandles="0" noChangeArrowheads="0"/>
              </p:cNvSpPr>
              <p:nvPr isPhoto="0" userDrawn="0"/>
            </p:nvSpPr>
            <p:spPr bwMode="auto">
              <a:xfrm>
                <a:off x="364993" y="4807230"/>
                <a:ext cx="2869154" cy="261610"/>
              </a:xfrm>
              <a:prstGeom prst="rect">
                <a:avLst/>
              </a:prstGeom>
              <a:noFill/>
            </p:spPr>
            <p:txBody>
              <a:bodyPr wrap="square" rtlCol="0">
                <a:spAutoFit/>
              </a:bodyPr>
              <a:lstStyle/>
              <a:p>
                <a:pPr>
                  <a:defRPr/>
                </a:pPr>
                <a:r>
                  <a:rPr lang="en-GB" sz="1100"/>
                  <a:t>What is the warm and the cold process? </a:t>
                </a:r>
                <a:endParaRPr/>
              </a:p>
            </p:txBody>
          </p:sp>
        </p:grpSp>
        <p:sp>
          <p:nvSpPr>
            <p:cNvPr id="17" name="Actieknop: Vooruit of Volgende 61" hidden="0">
              <a:hlinkClick r:id="rId4" action="ppaction://hlinksldjump" highlightClick="1"/>
            </p:cNvPr>
            <p:cNvSpPr/>
            <p:nvPr isPhoto="0" userDrawn="0"/>
          </p:nvSpPr>
          <p:spPr bwMode="auto">
            <a:xfrm>
              <a:off x="2908125" y="4758362"/>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18" name="Afbeelding 62" hidden="0"/>
            <p:cNvPicPr>
              <a:picLocks noChangeAspect="1"/>
            </p:cNvPicPr>
            <p:nvPr isPhoto="0" userDrawn="0"/>
          </p:nvPicPr>
          <p:blipFill>
            <a:blip r:embed="rId5"/>
            <a:stretch/>
          </p:blipFill>
          <p:spPr bwMode="auto">
            <a:xfrm>
              <a:off x="5422900" y="20697"/>
              <a:ext cx="4724399" cy="668050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47" hidden="0"/>
          <p:cNvGrpSpPr/>
          <p:nvPr isPhoto="0" userDrawn="0"/>
        </p:nvGrpSpPr>
        <p:grpSpPr bwMode="auto">
          <a:xfrm>
            <a:off x="-53387" y="0"/>
            <a:ext cx="12125239" cy="6858000"/>
            <a:chOff x="-53387" y="0"/>
            <a:chExt cx="12125239" cy="6858000"/>
          </a:xfrm>
        </p:grpSpPr>
        <p:sp>
          <p:nvSpPr>
            <p:cNvPr id="5" name="Rechthoek 9" hidden="0"/>
            <p:cNvSpPr/>
            <p:nvPr isPhoto="0" userDrawn="0"/>
          </p:nvSpPr>
          <p:spPr bwMode="auto">
            <a:xfrm>
              <a:off x="-53387"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6"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7"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Actieknop: Terug of Vorige 10" hidden="0">
              <a:hlinkClick r:id="rId4" action="ppaction://hlinksldjump"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Tekstvak 22" hidden="0"/>
            <p:cNvSpPr>
              <a:spLocks noAdjustHandles="0" noChangeArrowheads="0"/>
            </p:cNvSpPr>
            <p:nvPr isPhoto="0" userDrawn="0"/>
          </p:nvSpPr>
          <p:spPr bwMode="auto">
            <a:xfrm>
              <a:off x="255900" y="1537837"/>
              <a:ext cx="2414444" cy="369332"/>
            </a:xfrm>
            <a:prstGeom prst="rect">
              <a:avLst/>
            </a:prstGeom>
            <a:noFill/>
          </p:spPr>
          <p:txBody>
            <a:bodyPr wrap="none" rtlCol="0">
              <a:spAutoFit/>
            </a:bodyPr>
            <a:lstStyle/>
            <a:p>
              <a:pPr>
                <a:defRPr/>
              </a:pPr>
              <a:r>
                <a:rPr lang="en-GB">
                  <a:solidFill>
                    <a:srgbClr val="C00000"/>
                  </a:solidFill>
                </a:rPr>
                <a:t>The Circle of Coherence</a:t>
              </a:r>
              <a:endParaRPr/>
            </a:p>
          </p:txBody>
        </p:sp>
        <p:sp>
          <p:nvSpPr>
            <p:cNvPr id="10" name="Tekstvak 12" hidden="0"/>
            <p:cNvSpPr>
              <a:spLocks noAdjustHandles="0" noChangeArrowheads="0"/>
            </p:cNvSpPr>
            <p:nvPr isPhoto="0" userDrawn="0"/>
          </p:nvSpPr>
          <p:spPr bwMode="auto">
            <a:xfrm>
              <a:off x="214284" y="3056642"/>
              <a:ext cx="3205684" cy="430887"/>
            </a:xfrm>
            <a:prstGeom prst="rect">
              <a:avLst/>
            </a:prstGeom>
            <a:noFill/>
          </p:spPr>
          <p:txBody>
            <a:bodyPr wrap="square" rtlCol="0">
              <a:spAutoFit/>
            </a:bodyPr>
            <a:lstStyle/>
            <a:p>
              <a:pPr>
                <a:defRPr/>
              </a:pPr>
              <a:r>
                <a:rPr lang="en-GB" sz="1100"/>
                <a:t>What can you do to increase vital space?</a:t>
              </a:r>
              <a:endParaRPr/>
            </a:p>
            <a:p>
              <a:pPr>
                <a:defRPr/>
              </a:pPr>
              <a:endParaRPr lang="en-GB" sz="1100"/>
            </a:p>
          </p:txBody>
        </p:sp>
        <p:sp>
          <p:nvSpPr>
            <p:cNvPr id="11" name="Tekstvak 16" hidden="0"/>
            <p:cNvSpPr>
              <a:spLocks noAdjustHandles="0" noChangeArrowheads="0"/>
            </p:cNvSpPr>
            <p:nvPr isPhoto="0" userDrawn="0"/>
          </p:nvSpPr>
          <p:spPr bwMode="auto">
            <a:xfrm>
              <a:off x="214284" y="1925178"/>
              <a:ext cx="3539569" cy="938719"/>
            </a:xfrm>
            <a:prstGeom prst="rect">
              <a:avLst/>
            </a:prstGeom>
            <a:solidFill>
              <a:srgbClr val="FFFFCC"/>
            </a:solidFill>
          </p:spPr>
          <p:txBody>
            <a:bodyPr wrap="square" rtlCol="0">
              <a:spAutoFit/>
            </a:bodyPr>
            <a:lstStyle/>
            <a:p>
              <a:pPr>
                <a:defRPr/>
              </a:pPr>
              <a:r>
                <a:rPr lang="en-GB" sz="1100"/>
                <a:t>If there is </a:t>
              </a:r>
              <a:r>
                <a:rPr lang="en-GB" sz="1100" b="1">
                  <a:solidFill>
                    <a:srgbClr val="7030A0"/>
                  </a:solidFill>
                </a:rPr>
                <a:t>VITAL SPACE </a:t>
              </a:r>
              <a:r>
                <a:rPr lang="en-GB" sz="1100"/>
                <a:t>in a network if you feel free to do what you want to do in relation to others. You feel meaningful and safe. There is space for curiosity and creativity. You dare to try out, to fail and to learn. </a:t>
              </a:r>
              <a:endParaRPr/>
            </a:p>
            <a:p>
              <a:pPr>
                <a:defRPr/>
              </a:pPr>
              <a:r>
                <a:rPr lang="en-GB" sz="1100" i="1">
                  <a:solidFill>
                    <a:srgbClr val="C00000"/>
                  </a:solidFill>
                </a:rPr>
                <a:t>Vital space is energising</a:t>
              </a:r>
              <a:r>
                <a:rPr lang="en-GB" sz="1100"/>
                <a:t>.</a:t>
              </a:r>
              <a:endParaRPr/>
            </a:p>
          </p:txBody>
        </p:sp>
        <p:sp>
          <p:nvSpPr>
            <p:cNvPr id="12" name="Rechthoek 23" hidden="0"/>
            <p:cNvSpPr/>
            <p:nvPr isPhoto="0" userDrawn="0"/>
          </p:nvSpPr>
          <p:spPr bwMode="auto">
            <a:xfrm>
              <a:off x="179215" y="3413812"/>
              <a:ext cx="367408" cy="523220"/>
            </a:xfrm>
            <a:prstGeom prst="rect">
              <a:avLst/>
            </a:prstGeom>
            <a:noFill/>
          </p:spPr>
          <p:txBody>
            <a:bodyPr wrap="none" lIns="91440" tIns="45720" rIns="91440" bIns="45720">
              <a:spAutoFit/>
            </a:bodyPr>
            <a:lstStyle/>
            <a:p>
              <a:pPr algn="ctr">
                <a:defRPr/>
              </a:pPr>
              <a:r>
                <a:rPr lang="nl-NL" sz="2800" b="1" cap="none" spc="0">
                  <a:ln w="6600">
                    <a:solidFill>
                      <a:schemeClr val="accent2"/>
                    </a:solidFill>
                    <a:prstDash val="solid"/>
                  </a:ln>
                  <a:solidFill>
                    <a:srgbClr val="FFFFFF"/>
                  </a:solidFill>
                </a:rPr>
                <a:t>1</a:t>
              </a:r>
              <a:endParaRPr/>
            </a:p>
          </p:txBody>
        </p:sp>
        <p:sp>
          <p:nvSpPr>
            <p:cNvPr id="13" name="Tekstvak 24" hidden="0"/>
            <p:cNvSpPr>
              <a:spLocks noAdjustHandles="0" noChangeArrowheads="0"/>
            </p:cNvSpPr>
            <p:nvPr isPhoto="0" userDrawn="0"/>
          </p:nvSpPr>
          <p:spPr bwMode="auto">
            <a:xfrm>
              <a:off x="485216" y="3563217"/>
              <a:ext cx="3205684" cy="430887"/>
            </a:xfrm>
            <a:prstGeom prst="rect">
              <a:avLst/>
            </a:prstGeom>
            <a:noFill/>
          </p:spPr>
          <p:txBody>
            <a:bodyPr wrap="square" rtlCol="0">
              <a:spAutoFit/>
            </a:bodyPr>
            <a:lstStyle/>
            <a:p>
              <a:pPr>
                <a:defRPr/>
              </a:pPr>
              <a:r>
                <a:rPr lang="en-GB" sz="1100" b="1">
                  <a:solidFill>
                    <a:srgbClr val="C00000"/>
                  </a:solidFill>
                </a:rPr>
                <a:t>Enhance constructive interaction patterns</a:t>
              </a:r>
              <a:endParaRPr/>
            </a:p>
            <a:p>
              <a:pPr>
                <a:defRPr/>
              </a:pPr>
              <a:endParaRPr lang="en-GB" sz="1100"/>
            </a:p>
          </p:txBody>
        </p:sp>
        <p:sp>
          <p:nvSpPr>
            <p:cNvPr id="14" name="Rechthoek 25" hidden="0"/>
            <p:cNvSpPr/>
            <p:nvPr isPhoto="0" userDrawn="0"/>
          </p:nvSpPr>
          <p:spPr bwMode="auto">
            <a:xfrm>
              <a:off x="171182" y="4002778"/>
              <a:ext cx="367408" cy="523220"/>
            </a:xfrm>
            <a:prstGeom prst="rect">
              <a:avLst/>
            </a:prstGeom>
            <a:noFill/>
          </p:spPr>
          <p:txBody>
            <a:bodyPr wrap="none" lIns="91440" tIns="45720" rIns="91440" bIns="45720">
              <a:spAutoFit/>
            </a:bodyPr>
            <a:lstStyle/>
            <a:p>
              <a:pPr algn="ctr">
                <a:defRPr/>
              </a:pPr>
              <a:r>
                <a:rPr lang="nl-NL" sz="2800" b="1" cap="none" spc="0">
                  <a:ln w="6600">
                    <a:solidFill>
                      <a:schemeClr val="accent2"/>
                    </a:solidFill>
                    <a:prstDash val="solid"/>
                  </a:ln>
                  <a:solidFill>
                    <a:srgbClr val="FFFFFF"/>
                  </a:solidFill>
                </a:rPr>
                <a:t>2</a:t>
              </a:r>
              <a:endParaRPr/>
            </a:p>
          </p:txBody>
        </p:sp>
        <p:sp>
          <p:nvSpPr>
            <p:cNvPr id="15" name="Rechthoek 26" hidden="0"/>
            <p:cNvSpPr/>
            <p:nvPr isPhoto="0" userDrawn="0"/>
          </p:nvSpPr>
          <p:spPr bwMode="auto">
            <a:xfrm>
              <a:off x="179215" y="4693424"/>
              <a:ext cx="367408" cy="523220"/>
            </a:xfrm>
            <a:prstGeom prst="rect">
              <a:avLst/>
            </a:prstGeom>
            <a:noFill/>
          </p:spPr>
          <p:txBody>
            <a:bodyPr wrap="none" lIns="91440" tIns="45720" rIns="91440" bIns="45720">
              <a:spAutoFit/>
            </a:bodyPr>
            <a:lstStyle/>
            <a:p>
              <a:pPr algn="ctr">
                <a:defRPr/>
              </a:pPr>
              <a:r>
                <a:rPr lang="nl-NL" sz="2800" b="1">
                  <a:ln w="6600">
                    <a:solidFill>
                      <a:schemeClr val="accent2"/>
                    </a:solidFill>
                    <a:prstDash val="solid"/>
                  </a:ln>
                  <a:solidFill>
                    <a:srgbClr val="FFFFFF"/>
                  </a:solidFill>
                </a:rPr>
                <a:t>3</a:t>
              </a:r>
              <a:endParaRPr lang="nl-NL" sz="2800" b="1" cap="none" spc="0">
                <a:ln w="6600">
                  <a:solidFill>
                    <a:schemeClr val="accent2"/>
                  </a:solidFill>
                  <a:prstDash val="solid"/>
                </a:ln>
                <a:solidFill>
                  <a:srgbClr val="FFFFFF"/>
                </a:solidFill>
              </a:endParaRPr>
            </a:p>
          </p:txBody>
        </p:sp>
        <p:sp>
          <p:nvSpPr>
            <p:cNvPr id="16" name="Tekstvak 27" hidden="0"/>
            <p:cNvSpPr>
              <a:spLocks noAdjustHandles="0" noChangeArrowheads="0"/>
            </p:cNvSpPr>
            <p:nvPr isPhoto="0" userDrawn="0"/>
          </p:nvSpPr>
          <p:spPr bwMode="auto">
            <a:xfrm>
              <a:off x="8866168" y="493995"/>
              <a:ext cx="3205684" cy="1600438"/>
            </a:xfrm>
            <a:prstGeom prst="rect">
              <a:avLst/>
            </a:prstGeom>
            <a:noFill/>
          </p:spPr>
          <p:txBody>
            <a:bodyPr wrap="square" rtlCol="0">
              <a:spAutoFit/>
            </a:bodyPr>
            <a:lstStyle/>
            <a:p>
              <a:pPr>
                <a:defRPr/>
              </a:pPr>
              <a:r>
                <a:rPr lang="en-GB" sz="1100" b="1">
                  <a:solidFill>
                    <a:srgbClr val="C00000"/>
                  </a:solidFill>
                </a:rPr>
                <a:t>What’s in it for me? </a:t>
              </a:r>
              <a:endParaRPr/>
            </a:p>
            <a:p>
              <a:pPr>
                <a:spcAft>
                  <a:spcPts val="600"/>
                </a:spcAft>
                <a:defRPr/>
              </a:pPr>
              <a:r>
                <a:rPr lang="en-GB" sz="1100"/>
                <a:t>If the balance between give and take is positive, people become more collaborative, and the benefits increase.</a:t>
              </a:r>
              <a:endParaRPr/>
            </a:p>
            <a:p>
              <a:pPr>
                <a:spcAft>
                  <a:spcPts val="600"/>
                </a:spcAft>
                <a:defRPr/>
              </a:pPr>
              <a:r>
                <a:rPr lang="en-GB" sz="1100" i="1"/>
                <a:t>You can stimulate that people find ambitions they share, and make sure that the costs and benefits are shared in a satisfactory manner.</a:t>
              </a:r>
              <a:r>
                <a:rPr lang="en-GB" sz="1100"/>
                <a:t> </a:t>
              </a:r>
              <a:endParaRPr/>
            </a:p>
            <a:p>
              <a:pPr>
                <a:defRPr/>
              </a:pPr>
              <a:endParaRPr lang="en-GB" sz="1100"/>
            </a:p>
          </p:txBody>
        </p:sp>
        <p:sp>
          <p:nvSpPr>
            <p:cNvPr id="17" name="Tekstvak 28" hidden="0"/>
            <p:cNvSpPr>
              <a:spLocks noAdjustHandles="0" noChangeArrowheads="0"/>
            </p:cNvSpPr>
            <p:nvPr isPhoto="0" userDrawn="0"/>
          </p:nvSpPr>
          <p:spPr bwMode="auto">
            <a:xfrm>
              <a:off x="8866168" y="4281909"/>
              <a:ext cx="3205684" cy="1600438"/>
            </a:xfrm>
            <a:prstGeom prst="rect">
              <a:avLst/>
            </a:prstGeom>
            <a:noFill/>
          </p:spPr>
          <p:txBody>
            <a:bodyPr wrap="square" rtlCol="0">
              <a:spAutoFit/>
            </a:bodyPr>
            <a:lstStyle/>
            <a:p>
              <a:pPr>
                <a:defRPr/>
              </a:pPr>
              <a:r>
                <a:rPr lang="en-GB" sz="1100" b="1">
                  <a:solidFill>
                    <a:srgbClr val="C00000"/>
                  </a:solidFill>
                </a:rPr>
                <a:t>Can we disagree? </a:t>
              </a:r>
              <a:endParaRPr/>
            </a:p>
            <a:p>
              <a:pPr>
                <a:spcAft>
                  <a:spcPts val="600"/>
                </a:spcAft>
                <a:defRPr/>
              </a:pPr>
              <a:r>
                <a:rPr lang="en-GB" sz="1100"/>
                <a:t>People need to know if their qualities are being acknowledged, and if the collaboration is strong enough to allow for disagreements. </a:t>
              </a:r>
              <a:endParaRPr/>
            </a:p>
            <a:p>
              <a:pPr>
                <a:spcAft>
                  <a:spcPts val="600"/>
                </a:spcAft>
                <a:defRPr/>
              </a:pPr>
              <a:r>
                <a:rPr lang="en-GB" sz="1100" i="1"/>
                <a:t>You can stimulate that people challenge each other in a respectful manner, and thus discover strengths and weaknesses.</a:t>
              </a:r>
              <a:endParaRPr lang="en-GB" sz="1100"/>
            </a:p>
            <a:p>
              <a:pPr>
                <a:defRPr/>
              </a:pPr>
              <a:endParaRPr lang="en-GB" sz="1100"/>
            </a:p>
          </p:txBody>
        </p:sp>
        <p:sp>
          <p:nvSpPr>
            <p:cNvPr id="18" name="Tekstvak 29" hidden="0"/>
            <p:cNvSpPr>
              <a:spLocks noAdjustHandles="0" noChangeArrowheads="0"/>
            </p:cNvSpPr>
            <p:nvPr isPhoto="0" userDrawn="0"/>
          </p:nvSpPr>
          <p:spPr bwMode="auto">
            <a:xfrm>
              <a:off x="4323384" y="4315004"/>
              <a:ext cx="3205684" cy="1431161"/>
            </a:xfrm>
            <a:prstGeom prst="rect">
              <a:avLst/>
            </a:prstGeom>
            <a:noFill/>
          </p:spPr>
          <p:txBody>
            <a:bodyPr wrap="square" rtlCol="0">
              <a:spAutoFit/>
            </a:bodyPr>
            <a:lstStyle/>
            <a:p>
              <a:pPr>
                <a:defRPr/>
              </a:pPr>
              <a:r>
                <a:rPr lang="en-GB" sz="1100" b="1">
                  <a:solidFill>
                    <a:srgbClr val="C00000"/>
                  </a:solidFill>
                </a:rPr>
                <a:t>What are our rules and tasks? </a:t>
              </a:r>
              <a:endParaRPr/>
            </a:p>
            <a:p>
              <a:pPr>
                <a:spcAft>
                  <a:spcPts val="600"/>
                </a:spcAft>
                <a:defRPr/>
              </a:pPr>
              <a:r>
                <a:rPr lang="en-GB" sz="1100"/>
                <a:t>People need clarity about who takes responsibility for which tasks, and about procedures and rules in order to streamline the collaboration.</a:t>
              </a:r>
              <a:endParaRPr/>
            </a:p>
            <a:p>
              <a:pPr>
                <a:spcAft>
                  <a:spcPts val="600"/>
                </a:spcAft>
                <a:defRPr/>
              </a:pPr>
              <a:r>
                <a:rPr lang="en-GB" sz="1100" i="1"/>
                <a:t>You can stimulate that people agree on Who, What, When, How and Why. </a:t>
              </a:r>
              <a:endParaRPr lang="en-GB" sz="1100"/>
            </a:p>
            <a:p>
              <a:pPr>
                <a:defRPr/>
              </a:pPr>
              <a:endParaRPr lang="en-GB" sz="1100"/>
            </a:p>
          </p:txBody>
        </p:sp>
        <p:sp>
          <p:nvSpPr>
            <p:cNvPr id="19" name="Tekstvak 30" hidden="0"/>
            <p:cNvSpPr>
              <a:spLocks noAdjustHandles="0" noChangeArrowheads="0"/>
            </p:cNvSpPr>
            <p:nvPr isPhoto="0" userDrawn="0"/>
          </p:nvSpPr>
          <p:spPr bwMode="auto">
            <a:xfrm>
              <a:off x="4323384" y="500573"/>
              <a:ext cx="3205684" cy="1846659"/>
            </a:xfrm>
            <a:prstGeom prst="rect">
              <a:avLst/>
            </a:prstGeom>
            <a:noFill/>
          </p:spPr>
          <p:txBody>
            <a:bodyPr wrap="square" rtlCol="0">
              <a:spAutoFit/>
            </a:bodyPr>
            <a:lstStyle/>
            <a:p>
              <a:pPr>
                <a:defRPr/>
              </a:pPr>
              <a:r>
                <a:rPr lang="en-GB" sz="1100" b="1">
                  <a:solidFill>
                    <a:srgbClr val="C00000"/>
                  </a:solidFill>
                </a:rPr>
                <a:t>What can we learn from and with each other? </a:t>
              </a:r>
              <a:endParaRPr/>
            </a:p>
            <a:p>
              <a:pPr>
                <a:spcAft>
                  <a:spcPts val="600"/>
                </a:spcAft>
                <a:defRPr/>
              </a:pPr>
              <a:r>
                <a:rPr lang="en-GB" sz="1100"/>
                <a:t>Progress is made when people are really curious for what they can learn from others, and welcome new learning experiences.  </a:t>
              </a:r>
              <a:endParaRPr/>
            </a:p>
            <a:p>
              <a:pPr>
                <a:spcAft>
                  <a:spcPts val="600"/>
                </a:spcAft>
                <a:defRPr/>
              </a:pPr>
              <a:r>
                <a:rPr lang="en-GB" sz="1100" i="1"/>
                <a:t>You can stimulate that people listen to each other, take risks and allow for failure.</a:t>
              </a:r>
              <a:endParaRPr/>
            </a:p>
            <a:p>
              <a:pPr>
                <a:spcAft>
                  <a:spcPts val="600"/>
                </a:spcAft>
                <a:defRPr/>
              </a:pPr>
              <a:r>
                <a:rPr lang="en-GB" sz="1100" i="1"/>
                <a:t>As soon as the other patterns no longer call for attention, the pattern of dialogue will emerge.</a:t>
              </a:r>
              <a:endParaRPr lang="en-GB" sz="1100"/>
            </a:p>
            <a:p>
              <a:pPr>
                <a:defRPr/>
              </a:pPr>
              <a:endParaRPr lang="en-GB" sz="1100"/>
            </a:p>
          </p:txBody>
        </p:sp>
        <p:sp>
          <p:nvSpPr>
            <p:cNvPr id="20" name="Actieknop: Vooruit of Volgende 31" hidden="0">
              <a:hlinkClick r:id="rId5" action="ppaction://hlinksldjump" highlightClick="1"/>
            </p:cNvPr>
            <p:cNvSpPr/>
            <p:nvPr isPhoto="0" userDrawn="0"/>
          </p:nvSpPr>
          <p:spPr bwMode="auto">
            <a:xfrm>
              <a:off x="582832" y="4158377"/>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1" name="Actieknop: Vooruit of Volgende 32" hidden="0">
              <a:hlinkClick r:id="rId6" action="ppaction://hlinksldjump" highlightClick="1"/>
            </p:cNvPr>
            <p:cNvSpPr/>
            <p:nvPr isPhoto="0" userDrawn="0"/>
          </p:nvSpPr>
          <p:spPr bwMode="auto">
            <a:xfrm>
              <a:off x="590865" y="4831710"/>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2" name="Tekstvak 33" hidden="0"/>
            <p:cNvSpPr>
              <a:spLocks noAdjustHandles="0" noChangeArrowheads="0"/>
            </p:cNvSpPr>
            <p:nvPr isPhoto="0" userDrawn="0"/>
          </p:nvSpPr>
          <p:spPr bwMode="auto">
            <a:xfrm>
              <a:off x="193399" y="6459830"/>
              <a:ext cx="3535680" cy="230832"/>
            </a:xfrm>
            <a:prstGeom prst="rect">
              <a:avLst/>
            </a:prstGeom>
            <a:noFill/>
          </p:spPr>
          <p:txBody>
            <a:bodyPr wrap="square" rtlCol="0">
              <a:spAutoFit/>
            </a:bodyPr>
            <a:lstStyle/>
            <a:p>
              <a:pPr>
                <a:defRPr/>
              </a:pPr>
              <a:r>
                <a:rPr lang="en-GB" sz="900" b="1">
                  <a:solidFill>
                    <a:schemeClr val="accent6">
                      <a:lumMod val="50000"/>
                    </a:schemeClr>
                  </a:solidFill>
                </a:rPr>
                <a:t>Further reading: </a:t>
              </a:r>
              <a:r>
                <a:rPr lang="en-GB" sz="900"/>
                <a:t>Wielinga and </a:t>
              </a:r>
              <a:r>
                <a:rPr lang="en-GB" sz="900"/>
                <a:t>Robijn</a:t>
              </a:r>
              <a:r>
                <a:rPr lang="en-GB" sz="900"/>
                <a:t> 2020: </a:t>
              </a:r>
              <a:r>
                <a:rPr lang="en-GB" sz="900" i="1"/>
                <a:t>Energising Networks </a:t>
              </a:r>
              <a:r>
                <a:rPr lang="en-GB" sz="900"/>
                <a:t>p.129</a:t>
              </a:r>
              <a:endParaRPr/>
            </a:p>
          </p:txBody>
        </p:sp>
        <p:sp>
          <p:nvSpPr>
            <p:cNvPr id="23" name="Rechthoek 34" hidden="0"/>
            <p:cNvSpPr/>
            <p:nvPr isPhoto="0" userDrawn="0"/>
          </p:nvSpPr>
          <p:spPr bwMode="auto">
            <a:xfrm>
              <a:off x="9763432" y="6250287"/>
              <a:ext cx="2147961" cy="32250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4" name="Actieknop: Vooruit of Volgende 35" hidden="0">
              <a:hlinkClick r:id="rId7" action="ppaction://hlinksldjump" highlightClick="1"/>
            </p:cNvPr>
            <p:cNvSpPr/>
            <p:nvPr isPhoto="0" userDrawn="0"/>
          </p:nvSpPr>
          <p:spPr bwMode="auto">
            <a:xfrm>
              <a:off x="11552587" y="6285569"/>
              <a:ext cx="312820" cy="246647"/>
            </a:xfrm>
            <a:prstGeom prst="actionButtonForwardNex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5" name="Tekstvak 36" hidden="0"/>
            <p:cNvSpPr>
              <a:spLocks noAdjustHandles="0" noChangeArrowheads="0"/>
            </p:cNvSpPr>
            <p:nvPr isPhoto="0" userDrawn="0"/>
          </p:nvSpPr>
          <p:spPr bwMode="auto">
            <a:xfrm>
              <a:off x="9804070" y="6270606"/>
              <a:ext cx="1884587" cy="261610"/>
            </a:xfrm>
            <a:prstGeom prst="rect">
              <a:avLst/>
            </a:prstGeom>
            <a:noFill/>
          </p:spPr>
          <p:txBody>
            <a:bodyPr wrap="square" rtlCol="0">
              <a:spAutoFit/>
            </a:bodyPr>
            <a:lstStyle/>
            <a:p>
              <a:pPr>
                <a:defRPr/>
              </a:pPr>
              <a:r>
                <a:rPr lang="en-GB" sz="1100"/>
                <a:t>Frequently asked questions</a:t>
              </a:r>
              <a:endParaRPr/>
            </a:p>
          </p:txBody>
        </p:sp>
        <p:grpSp>
          <p:nvGrpSpPr>
            <p:cNvPr id="26" name="Groep 46" hidden="0"/>
            <p:cNvGrpSpPr/>
            <p:nvPr isPhoto="0" userDrawn="0"/>
          </p:nvGrpSpPr>
          <p:grpSpPr bwMode="auto">
            <a:xfrm>
              <a:off x="5933528" y="1213044"/>
              <a:ext cx="4221491" cy="3570120"/>
              <a:chOff x="5933528" y="1213044"/>
              <a:chExt cx="4221491" cy="3570120"/>
            </a:xfrm>
          </p:grpSpPr>
          <p:grpSp>
            <p:nvGrpSpPr>
              <p:cNvPr id="27" name="Groep 4" hidden="0"/>
              <p:cNvGrpSpPr/>
              <p:nvPr isPhoto="0" userDrawn="0"/>
            </p:nvGrpSpPr>
            <p:grpSpPr bwMode="auto">
              <a:xfrm>
                <a:off x="6628482" y="1587461"/>
                <a:ext cx="2865822" cy="2865822"/>
                <a:chOff x="3105151" y="1996089"/>
                <a:chExt cx="2865822" cy="2865822"/>
              </a:xfrm>
            </p:grpSpPr>
            <p:grpSp>
              <p:nvGrpSpPr>
                <p:cNvPr id="28" name="Groep 5" hidden="0"/>
                <p:cNvGrpSpPr/>
                <p:nvPr isPhoto="0" userDrawn="0"/>
              </p:nvGrpSpPr>
              <p:grpSpPr bwMode="auto">
                <a:xfrm>
                  <a:off x="3105151" y="1996089"/>
                  <a:ext cx="2865822" cy="2865822"/>
                  <a:chOff x="3105151" y="1996089"/>
                  <a:chExt cx="2865822" cy="2865822"/>
                </a:xfrm>
              </p:grpSpPr>
              <p:sp>
                <p:nvSpPr>
                  <p:cNvPr id="29" name="Ovaal 39" hidden="0"/>
                  <p:cNvSpPr/>
                  <p:nvPr isPhoto="0" userDrawn="0"/>
                </p:nvSpPr>
                <p:spPr bwMode="auto">
                  <a:xfrm>
                    <a:off x="3105151" y="1996089"/>
                    <a:ext cx="2865822" cy="2865822"/>
                  </a:xfrm>
                  <a:prstGeom prst="ellipse">
                    <a:avLst/>
                  </a:prstGeom>
                  <a:solidFill>
                    <a:srgbClr val="84A71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GB"/>
                  </a:p>
                </p:txBody>
              </p:sp>
              <p:sp>
                <p:nvSpPr>
                  <p:cNvPr id="30" name="Ovaal 40" hidden="0"/>
                  <p:cNvSpPr/>
                  <p:nvPr isPhoto="0" userDrawn="0"/>
                </p:nvSpPr>
                <p:spPr bwMode="auto">
                  <a:xfrm>
                    <a:off x="3383456" y="2274394"/>
                    <a:ext cx="2309211" cy="2309211"/>
                  </a:xfrm>
                  <a:prstGeom prst="ellipse">
                    <a:avLst/>
                  </a:prstGeom>
                  <a:solidFill>
                    <a:srgbClr val="C7D38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GB"/>
                  </a:p>
                </p:txBody>
              </p:sp>
              <p:sp>
                <p:nvSpPr>
                  <p:cNvPr id="31" name="Ovaal 41" hidden="0"/>
                  <p:cNvSpPr/>
                  <p:nvPr isPhoto="0" userDrawn="0"/>
                </p:nvSpPr>
                <p:spPr bwMode="auto">
                  <a:xfrm>
                    <a:off x="3816954" y="2707892"/>
                    <a:ext cx="1442214" cy="1442214"/>
                  </a:xfrm>
                  <a:prstGeom prst="ellipse">
                    <a:avLst/>
                  </a:prstGeom>
                  <a:solidFill>
                    <a:srgbClr val="DAE5E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GB"/>
                  </a:p>
                </p:txBody>
              </p:sp>
            </p:grpSp>
            <p:cxnSp>
              <p:nvCxnSpPr>
                <p:cNvPr id="32" name="Rechte verbindingslijn 17" hidden="0"/>
                <p:cNvCxnSpPr>
                  <a:cxnSpLocks/>
                  <a:stCxn id="29" idx="0"/>
                  <a:endCxn id="29" idx="4"/>
                </p:cNvCxnSpPr>
                <p:nvPr isPhoto="0" userDrawn="0"/>
              </p:nvCxnSpPr>
              <p:spPr bwMode="auto">
                <a:xfrm>
                  <a:off x="4538062" y="1996089"/>
                  <a:ext cx="0" cy="286582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7" hidden="0"/>
                <p:cNvCxnSpPr>
                  <a:cxnSpLocks/>
                  <a:stCxn id="29" idx="6"/>
                  <a:endCxn id="29" idx="2"/>
                </p:cNvCxnSpPr>
                <p:nvPr isPhoto="0" userDrawn="0"/>
              </p:nvCxnSpPr>
              <p:spPr bwMode="auto">
                <a:xfrm flipH="1">
                  <a:off x="3105151" y="3429000"/>
                  <a:ext cx="286582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Ovaal 38" hidden="0"/>
                <p:cNvSpPr/>
                <p:nvPr isPhoto="0" userDrawn="0"/>
              </p:nvSpPr>
              <p:spPr bwMode="auto">
                <a:xfrm>
                  <a:off x="4176499" y="3067437"/>
                  <a:ext cx="723123" cy="723123"/>
                </a:xfrm>
                <a:prstGeom prst="ellipse">
                  <a:avLst/>
                </a:prstGeom>
                <a:solidFill>
                  <a:srgbClr val="DAE5E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GB"/>
                </a:p>
              </p:txBody>
            </p:sp>
          </p:grpSp>
          <p:sp>
            <p:nvSpPr>
              <p:cNvPr id="35" name="Tekstvak 2" hidden="0"/>
              <p:cNvSpPr>
                <a:spLocks noAdjustHandles="0" noChangeArrowheads="0"/>
              </p:cNvSpPr>
              <p:nvPr isPhoto="0" userDrawn="0"/>
            </p:nvSpPr>
            <p:spPr bwMode="auto">
              <a:xfrm>
                <a:off x="7790732" y="2789538"/>
                <a:ext cx="545342" cy="461665"/>
              </a:xfrm>
              <a:prstGeom prst="rect">
                <a:avLst/>
              </a:prstGeom>
              <a:noFill/>
            </p:spPr>
            <p:txBody>
              <a:bodyPr wrap="none" rtlCol="0">
                <a:spAutoFit/>
              </a:bodyPr>
              <a:lstStyle/>
              <a:p>
                <a:pPr algn="ctr">
                  <a:defRPr/>
                </a:pPr>
                <a:r>
                  <a:rPr lang="en-GB" sz="1200" b="1"/>
                  <a:t>vital</a:t>
                </a:r>
                <a:endParaRPr/>
              </a:p>
              <a:p>
                <a:pPr algn="ctr">
                  <a:defRPr/>
                </a:pPr>
                <a:r>
                  <a:rPr lang="en-GB" sz="1200" b="1"/>
                  <a:t>space</a:t>
                </a:r>
                <a:endParaRPr/>
              </a:p>
            </p:txBody>
          </p:sp>
          <p:sp>
            <p:nvSpPr>
              <p:cNvPr id="36" name="Tekstvak 18" hidden="0"/>
              <p:cNvSpPr>
                <a:spLocks noAdjustHandles="0" noChangeArrowheads="0"/>
              </p:cNvSpPr>
              <p:nvPr isPhoto="0" userDrawn="0"/>
            </p:nvSpPr>
            <p:spPr bwMode="auto">
              <a:xfrm rot="2700000">
                <a:off x="7707145" y="2538190"/>
                <a:ext cx="1407034" cy="276999"/>
              </a:xfrm>
              <a:prstGeom prst="rect">
                <a:avLst/>
              </a:prstGeom>
              <a:noFill/>
            </p:spPr>
            <p:txBody>
              <a:bodyPr wrap="square">
                <a:spAutoFit/>
              </a:bodyPr>
              <a:lstStyle/>
              <a:p>
                <a:pPr algn="ctr">
                  <a:defRPr/>
                </a:pPr>
                <a:r>
                  <a:rPr lang="en-GB" sz="1200" b="1">
                    <a:solidFill>
                      <a:srgbClr val="C00000"/>
                    </a:solidFill>
                  </a:rPr>
                  <a:t>exchange</a:t>
                </a:r>
                <a:endParaRPr lang="en-GB" sz="1200"/>
              </a:p>
            </p:txBody>
          </p:sp>
          <p:sp>
            <p:nvSpPr>
              <p:cNvPr id="37" name="Tekstvak 19" hidden="0"/>
              <p:cNvSpPr>
                <a:spLocks noAdjustHandles="0" noChangeArrowheads="0"/>
              </p:cNvSpPr>
              <p:nvPr isPhoto="0" userDrawn="0"/>
            </p:nvSpPr>
            <p:spPr bwMode="auto">
              <a:xfrm rot="18900000">
                <a:off x="7678009" y="3203863"/>
                <a:ext cx="1407034" cy="276999"/>
              </a:xfrm>
              <a:prstGeom prst="rect">
                <a:avLst/>
              </a:prstGeom>
              <a:noFill/>
            </p:spPr>
            <p:txBody>
              <a:bodyPr wrap="square">
                <a:spAutoFit/>
              </a:bodyPr>
              <a:lstStyle/>
              <a:p>
                <a:pPr algn="ctr">
                  <a:defRPr/>
                </a:pPr>
                <a:r>
                  <a:rPr lang="en-GB" sz="1200" b="1">
                    <a:solidFill>
                      <a:srgbClr val="C00000"/>
                    </a:solidFill>
                  </a:rPr>
                  <a:t>challenge</a:t>
                </a:r>
                <a:endParaRPr lang="en-GB" sz="1200"/>
              </a:p>
            </p:txBody>
          </p:sp>
          <p:sp>
            <p:nvSpPr>
              <p:cNvPr id="38" name="Tekstvak 20" hidden="0"/>
              <p:cNvSpPr>
                <a:spLocks noAdjustHandles="0" noChangeArrowheads="0"/>
              </p:cNvSpPr>
              <p:nvPr isPhoto="0" userDrawn="0"/>
            </p:nvSpPr>
            <p:spPr bwMode="auto">
              <a:xfrm rot="2700000">
                <a:off x="7041763" y="3203137"/>
                <a:ext cx="1407034" cy="276999"/>
              </a:xfrm>
              <a:prstGeom prst="rect">
                <a:avLst/>
              </a:prstGeom>
              <a:noFill/>
            </p:spPr>
            <p:txBody>
              <a:bodyPr wrap="square">
                <a:spAutoFit/>
              </a:bodyPr>
              <a:lstStyle/>
              <a:p>
                <a:pPr algn="ctr">
                  <a:defRPr/>
                </a:pPr>
                <a:r>
                  <a:rPr lang="en-GB" sz="1200" b="1">
                    <a:solidFill>
                      <a:srgbClr val="C00000"/>
                    </a:solidFill>
                  </a:rPr>
                  <a:t>structure</a:t>
                </a:r>
                <a:endParaRPr lang="en-GB" sz="1200"/>
              </a:p>
            </p:txBody>
          </p:sp>
          <p:sp>
            <p:nvSpPr>
              <p:cNvPr id="39" name="Tekstvak 21" hidden="0"/>
              <p:cNvSpPr>
                <a:spLocks noAdjustHandles="0" noChangeArrowheads="0"/>
              </p:cNvSpPr>
              <p:nvPr isPhoto="0" userDrawn="0"/>
            </p:nvSpPr>
            <p:spPr bwMode="auto">
              <a:xfrm rot="18900000">
                <a:off x="7022223" y="2538190"/>
                <a:ext cx="1407034" cy="276999"/>
              </a:xfrm>
              <a:prstGeom prst="rect">
                <a:avLst/>
              </a:prstGeom>
              <a:noFill/>
            </p:spPr>
            <p:txBody>
              <a:bodyPr wrap="square">
                <a:spAutoFit/>
              </a:bodyPr>
              <a:lstStyle/>
              <a:p>
                <a:pPr algn="ctr">
                  <a:defRPr/>
                </a:pPr>
                <a:r>
                  <a:rPr lang="en-GB" sz="1200" b="1">
                    <a:solidFill>
                      <a:srgbClr val="C00000"/>
                    </a:solidFill>
                  </a:rPr>
                  <a:t>dialogue</a:t>
                </a:r>
                <a:endParaRPr lang="en-GB" sz="1200"/>
              </a:p>
            </p:txBody>
          </p:sp>
          <p:sp>
            <p:nvSpPr>
              <p:cNvPr id="40" name="Tekstvak 42" hidden="0"/>
              <p:cNvSpPr>
                <a:spLocks noAdjustHandles="0" noChangeArrowheads="0"/>
              </p:cNvSpPr>
              <p:nvPr isPhoto="0" userDrawn="0"/>
            </p:nvSpPr>
            <p:spPr bwMode="auto">
              <a:xfrm>
                <a:off x="7149613" y="1213044"/>
                <a:ext cx="1848971" cy="307777"/>
              </a:xfrm>
              <a:prstGeom prst="rect">
                <a:avLst/>
              </a:prstGeom>
              <a:noFill/>
            </p:spPr>
            <p:txBody>
              <a:bodyPr wrap="square" rtlCol="0">
                <a:spAutoFit/>
              </a:bodyPr>
              <a:lstStyle/>
              <a:p>
                <a:pPr algn="ctr">
                  <a:defRPr/>
                </a:pPr>
                <a:r>
                  <a:rPr lang="en-GB" sz="1400" b="1">
                    <a:solidFill>
                      <a:srgbClr val="84A714"/>
                    </a:solidFill>
                  </a:rPr>
                  <a:t>Similarities</a:t>
                </a:r>
                <a:endParaRPr/>
              </a:p>
            </p:txBody>
          </p:sp>
          <p:sp>
            <p:nvSpPr>
              <p:cNvPr id="41" name="Tekstvak 43" hidden="0"/>
              <p:cNvSpPr>
                <a:spLocks noAdjustHandles="0" noChangeArrowheads="0"/>
              </p:cNvSpPr>
              <p:nvPr isPhoto="0" userDrawn="0"/>
            </p:nvSpPr>
            <p:spPr bwMode="auto">
              <a:xfrm>
                <a:off x="7149613" y="4475387"/>
                <a:ext cx="1848971" cy="307777"/>
              </a:xfrm>
              <a:prstGeom prst="rect">
                <a:avLst/>
              </a:prstGeom>
              <a:noFill/>
            </p:spPr>
            <p:txBody>
              <a:bodyPr wrap="square" rtlCol="0">
                <a:spAutoFit/>
              </a:bodyPr>
              <a:lstStyle/>
              <a:p>
                <a:pPr algn="ctr">
                  <a:defRPr/>
                </a:pPr>
                <a:r>
                  <a:rPr lang="en-GB" sz="1400" b="1">
                    <a:solidFill>
                      <a:srgbClr val="84A714"/>
                    </a:solidFill>
                  </a:rPr>
                  <a:t>Differences</a:t>
                </a:r>
                <a:endParaRPr/>
              </a:p>
            </p:txBody>
          </p:sp>
          <p:sp>
            <p:nvSpPr>
              <p:cNvPr id="42" name="Tekstvak 44" hidden="0"/>
              <p:cNvSpPr>
                <a:spLocks noAdjustHandles="0" noChangeArrowheads="0"/>
              </p:cNvSpPr>
              <p:nvPr isPhoto="0" userDrawn="0"/>
            </p:nvSpPr>
            <p:spPr bwMode="auto">
              <a:xfrm>
                <a:off x="5933528" y="2862702"/>
                <a:ext cx="886542" cy="307778"/>
              </a:xfrm>
              <a:prstGeom prst="rect">
                <a:avLst/>
              </a:prstGeom>
              <a:noFill/>
            </p:spPr>
            <p:txBody>
              <a:bodyPr wrap="square" rtlCol="0">
                <a:spAutoFit/>
              </a:bodyPr>
              <a:lstStyle/>
              <a:p>
                <a:pPr algn="ctr">
                  <a:defRPr/>
                </a:pPr>
                <a:r>
                  <a:rPr lang="en-GB" sz="1400" b="1">
                    <a:solidFill>
                      <a:srgbClr val="84A714"/>
                    </a:solidFill>
                  </a:rPr>
                  <a:t>WE</a:t>
                </a:r>
                <a:endParaRPr/>
              </a:p>
            </p:txBody>
          </p:sp>
          <p:sp>
            <p:nvSpPr>
              <p:cNvPr id="43" name="Tekstvak 45" hidden="0"/>
              <p:cNvSpPr>
                <a:spLocks noAdjustHandles="0" noChangeArrowheads="0"/>
              </p:cNvSpPr>
              <p:nvPr isPhoto="0" userDrawn="0"/>
            </p:nvSpPr>
            <p:spPr bwMode="auto">
              <a:xfrm>
                <a:off x="9268477" y="2862702"/>
                <a:ext cx="886542" cy="307778"/>
              </a:xfrm>
              <a:prstGeom prst="rect">
                <a:avLst/>
              </a:prstGeom>
              <a:noFill/>
            </p:spPr>
            <p:txBody>
              <a:bodyPr wrap="square" rtlCol="0">
                <a:spAutoFit/>
              </a:bodyPr>
              <a:lstStyle/>
              <a:p>
                <a:pPr algn="ctr">
                  <a:defRPr/>
                </a:pPr>
                <a:r>
                  <a:rPr lang="en-GB" sz="1400" b="1">
                    <a:solidFill>
                      <a:srgbClr val="84A714"/>
                    </a:solidFill>
                  </a:rPr>
                  <a:t>ME</a:t>
                </a:r>
                <a:endParaRPr/>
              </a:p>
            </p:txBody>
          </p:sp>
        </p:gr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443" hidden="0"/>
          <p:cNvGrpSpPr/>
          <p:nvPr isPhoto="0" userDrawn="0"/>
        </p:nvGrpSpPr>
        <p:grpSpPr bwMode="auto">
          <a:xfrm>
            <a:off x="10205656" y="423457"/>
            <a:ext cx="1521616" cy="1521616"/>
            <a:chOff x="948198" y="1411504"/>
            <a:chExt cx="4009814" cy="4009814"/>
          </a:xfrm>
        </p:grpSpPr>
        <p:sp>
          <p:nvSpPr>
            <p:cNvPr id="5" name="Ovaal 444" hidden="0"/>
            <p:cNvSpPr/>
            <p:nvPr isPhoto="0" userDrawn="0"/>
          </p:nvSpPr>
          <p:spPr bwMode="auto">
            <a:xfrm>
              <a:off x="1348038" y="1684421"/>
              <a:ext cx="3302668" cy="330266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6" name="Ovaal 445" hidden="0"/>
            <p:cNvSpPr/>
            <p:nvPr isPhoto="0" userDrawn="0"/>
          </p:nvSpPr>
          <p:spPr bwMode="auto">
            <a:xfrm>
              <a:off x="1928561" y="2264944"/>
              <a:ext cx="2141622" cy="2141622"/>
            </a:xfrm>
            <a:prstGeom prst="ellipse">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cxnSp>
          <p:nvCxnSpPr>
            <p:cNvPr id="7" name="Rechte verbindingslijn 446" hidden="0"/>
            <p:cNvCxnSpPr>
              <a:cxnSpLocks/>
            </p:cNvCxnSpPr>
            <p:nvPr isPhoto="0" userDrawn="0"/>
          </p:nvCxnSpPr>
          <p:spPr bwMode="auto">
            <a:xfrm>
              <a:off x="2999372" y="1411504"/>
              <a:ext cx="0" cy="40098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Rechte verbindingslijn 447" hidden="0"/>
            <p:cNvCxnSpPr>
              <a:cxnSpLocks/>
            </p:cNvCxnSpPr>
            <p:nvPr isPhoto="0" userDrawn="0"/>
          </p:nvCxnSpPr>
          <p:spPr bwMode="auto">
            <a:xfrm rot="5400000">
              <a:off x="2953105" y="1330848"/>
              <a:ext cx="0" cy="400981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Ovaal 448" hidden="0"/>
            <p:cNvSpPr/>
            <p:nvPr isPhoto="0" userDrawn="0"/>
          </p:nvSpPr>
          <p:spPr bwMode="auto">
            <a:xfrm>
              <a:off x="2511084" y="2847467"/>
              <a:ext cx="976576" cy="976576"/>
            </a:xfrm>
            <a:prstGeom prst="ellipse">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
        <p:nvSpPr>
          <p:cNvPr id="10" name="Rechthoek 8" hidden="0"/>
          <p:cNvSpPr/>
          <p:nvPr isPhoto="0" userDrawn="0"/>
        </p:nvSpPr>
        <p:spPr bwMode="auto">
          <a:xfrm>
            <a:off x="10514164" y="5366494"/>
            <a:ext cx="1397098" cy="774279"/>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11" name="Afbeelding 440" descr="Afbeelding met klok&#10;&#10;Automatisch gegenereerde beschrijving" hidden="0"/>
          <p:cNvPicPr>
            <a:picLocks noChangeAspect="1"/>
          </p:cNvPicPr>
          <p:nvPr isPhoto="0" userDrawn="0"/>
        </p:nvPicPr>
        <p:blipFill>
          <a:blip r:embed="rId2"/>
          <a:stretch/>
        </p:blipFill>
        <p:spPr bwMode="auto">
          <a:xfrm>
            <a:off x="3529063" y="4702732"/>
            <a:ext cx="1865485" cy="1865483"/>
          </a:xfrm>
          <a:prstGeom prst="rect">
            <a:avLst/>
          </a:prstGeom>
        </p:spPr>
      </p:pic>
      <p:grpSp>
        <p:nvGrpSpPr>
          <p:cNvPr id="12" name="Groep 117" hidden="0"/>
          <p:cNvGrpSpPr/>
          <p:nvPr isPhoto="0" userDrawn="0"/>
        </p:nvGrpSpPr>
        <p:grpSpPr bwMode="auto">
          <a:xfrm rot="5400000">
            <a:off x="8165795" y="5329718"/>
            <a:ext cx="1751806" cy="602748"/>
            <a:chOff x="0" y="0"/>
            <a:chExt cx="2089151" cy="719138"/>
          </a:xfrm>
        </p:grpSpPr>
        <p:sp>
          <p:nvSpPr>
            <p:cNvPr id="13" name="AutoShape 3" hidden="0"/>
            <p:cNvSpPr>
              <a:spLocks noChangeArrowheads="1" noChangeAspect="1" noTextEdit="1"/>
            </p:cNvSpPr>
            <p:nvPr isPhoto="0" userDrawn="0"/>
          </p:nvSpPr>
          <p:spPr bwMode="auto">
            <a:xfrm>
              <a:off x="0" y="0"/>
              <a:ext cx="2089151" cy="719138"/>
            </a:xfrm>
            <a:prstGeom prst="rect">
              <a:avLst/>
            </a:prstGeom>
            <a:no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4" name="Rectangle 5" hidden="0"/>
            <p:cNvSpPr>
              <a:spLocks noChangeArrowheads="1"/>
            </p:cNvSpPr>
            <p:nvPr isPhoto="0" userDrawn="0"/>
          </p:nvSpPr>
          <p:spPr bwMode="auto">
            <a:xfrm>
              <a:off x="1587" y="1587"/>
              <a:ext cx="2087563" cy="711200"/>
            </a:xfrm>
            <a:prstGeom prst="rect">
              <a:avLst/>
            </a:prstGeom>
            <a:solidFill>
              <a:srgbClr val="000000"/>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nvGrpSpPr>
            <p:cNvPr id="15" name="Groep 120" hidden="0"/>
            <p:cNvGrpSpPr/>
            <p:nvPr isPhoto="0" userDrawn="0"/>
          </p:nvGrpSpPr>
          <p:grpSpPr bwMode="auto">
            <a:xfrm>
              <a:off x="37820" y="31750"/>
              <a:ext cx="386605" cy="651743"/>
              <a:chOff x="37820" y="31750"/>
              <a:chExt cx="386605" cy="651743"/>
            </a:xfrm>
          </p:grpSpPr>
          <p:grpSp>
            <p:nvGrpSpPr>
              <p:cNvPr id="16" name="Group 178" hidden="0"/>
              <p:cNvGrpSpPr/>
              <p:nvPr isPhoto="0" userDrawn="0"/>
            </p:nvGrpSpPr>
            <p:grpSpPr bwMode="auto">
              <a:xfrm>
                <a:off x="49213" y="112713"/>
                <a:ext cx="365125" cy="488950"/>
                <a:chOff x="49213" y="112713"/>
                <a:chExt cx="230" cy="308"/>
              </a:xfrm>
            </p:grpSpPr>
            <p:sp>
              <p:nvSpPr>
                <p:cNvPr id="17" name="Freeform 176" hidden="0"/>
                <p:cNvSpPr/>
                <p:nvPr isPhoto="0" userDrawn="0"/>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8" name="Freeform 177" hidden="0"/>
                <p:cNvSpPr/>
                <p:nvPr isPhoto="0" userDrawn="0"/>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9" name="Group 193" hidden="0"/>
              <p:cNvGrpSpPr/>
              <p:nvPr isPhoto="0" userDrawn="0"/>
            </p:nvGrpSpPr>
            <p:grpSpPr bwMode="auto">
              <a:xfrm>
                <a:off x="42863" y="31750"/>
                <a:ext cx="68263" cy="53974"/>
                <a:chOff x="42863" y="31750"/>
                <a:chExt cx="43" cy="34"/>
              </a:xfrm>
            </p:grpSpPr>
            <p:sp>
              <p:nvSpPr>
                <p:cNvPr id="20" name="Rectangle 191" hidden="0"/>
                <p:cNvSpPr>
                  <a:spLocks noChangeArrowheads="1"/>
                </p:cNvSpPr>
                <p:nvPr isPhoto="0" userDrawn="0"/>
              </p:nvSpPr>
              <p:spPr bwMode="auto">
                <a:xfrm>
                  <a:off x="42863" y="3175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1" name="Rectangle 192" hidden="0"/>
                <p:cNvSpPr>
                  <a:spLocks noChangeArrowheads="1"/>
                </p:cNvSpPr>
                <p:nvPr isPhoto="0" userDrawn="0"/>
              </p:nvSpPr>
              <p:spPr bwMode="auto">
                <a:xfrm>
                  <a:off x="42863" y="3175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2" name="Group 196" hidden="0"/>
              <p:cNvGrpSpPr/>
              <p:nvPr isPhoto="0" userDrawn="0"/>
            </p:nvGrpSpPr>
            <p:grpSpPr bwMode="auto">
              <a:xfrm>
                <a:off x="147638" y="31750"/>
                <a:ext cx="69850" cy="53974"/>
                <a:chOff x="147638" y="31750"/>
                <a:chExt cx="44" cy="34"/>
              </a:xfrm>
            </p:grpSpPr>
            <p:sp>
              <p:nvSpPr>
                <p:cNvPr id="23" name="Rectangle 194" hidden="0"/>
                <p:cNvSpPr>
                  <a:spLocks noChangeArrowheads="1"/>
                </p:cNvSpPr>
                <p:nvPr isPhoto="0" userDrawn="0"/>
              </p:nvSpPr>
              <p:spPr bwMode="auto">
                <a:xfrm>
                  <a:off x="147638" y="3175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4" name="Rectangle 195" hidden="0"/>
                <p:cNvSpPr>
                  <a:spLocks noChangeArrowheads="1"/>
                </p:cNvSpPr>
                <p:nvPr isPhoto="0" userDrawn="0"/>
              </p:nvSpPr>
              <p:spPr bwMode="auto">
                <a:xfrm>
                  <a:off x="147638" y="3175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5" name="Group 199" hidden="0"/>
              <p:cNvGrpSpPr/>
              <p:nvPr isPhoto="0" userDrawn="0"/>
            </p:nvGrpSpPr>
            <p:grpSpPr bwMode="auto">
              <a:xfrm>
                <a:off x="250826" y="31750"/>
                <a:ext cx="68263" cy="53974"/>
                <a:chOff x="250826" y="31750"/>
                <a:chExt cx="43" cy="34"/>
              </a:xfrm>
            </p:grpSpPr>
            <p:sp>
              <p:nvSpPr>
                <p:cNvPr id="26" name="Rectangle 197" hidden="0"/>
                <p:cNvSpPr>
                  <a:spLocks noChangeArrowheads="1"/>
                </p:cNvSpPr>
                <p:nvPr isPhoto="0" userDrawn="0"/>
              </p:nvSpPr>
              <p:spPr bwMode="auto">
                <a:xfrm>
                  <a:off x="250826" y="3175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7" name="Rectangle 198" hidden="0"/>
                <p:cNvSpPr>
                  <a:spLocks noChangeArrowheads="1"/>
                </p:cNvSpPr>
                <p:nvPr isPhoto="0" userDrawn="0"/>
              </p:nvSpPr>
              <p:spPr bwMode="auto">
                <a:xfrm>
                  <a:off x="250826" y="3175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8" name="Group 202" hidden="0"/>
              <p:cNvGrpSpPr/>
              <p:nvPr isPhoto="0" userDrawn="0"/>
            </p:nvGrpSpPr>
            <p:grpSpPr bwMode="auto">
              <a:xfrm>
                <a:off x="352426" y="31750"/>
                <a:ext cx="69850" cy="53974"/>
                <a:chOff x="352426" y="31750"/>
                <a:chExt cx="44" cy="34"/>
              </a:xfrm>
            </p:grpSpPr>
            <p:sp>
              <p:nvSpPr>
                <p:cNvPr id="29" name="Rectangle 200" hidden="0"/>
                <p:cNvSpPr>
                  <a:spLocks noChangeArrowheads="1"/>
                </p:cNvSpPr>
                <p:nvPr isPhoto="0" userDrawn="0"/>
              </p:nvSpPr>
              <p:spPr bwMode="auto">
                <a:xfrm>
                  <a:off x="352426" y="3175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0" name="Rectangle 201" hidden="0"/>
                <p:cNvSpPr>
                  <a:spLocks noChangeArrowheads="1"/>
                </p:cNvSpPr>
                <p:nvPr isPhoto="0" userDrawn="0"/>
              </p:nvSpPr>
              <p:spPr bwMode="auto">
                <a:xfrm>
                  <a:off x="352426" y="3175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1" name="Group 533" hidden="0"/>
              <p:cNvGrpSpPr/>
              <p:nvPr isPhoto="0" userDrawn="0"/>
            </p:nvGrpSpPr>
            <p:grpSpPr bwMode="auto">
              <a:xfrm>
                <a:off x="49213" y="112713"/>
                <a:ext cx="365125" cy="488950"/>
                <a:chOff x="49213" y="112713"/>
                <a:chExt cx="230" cy="308"/>
              </a:xfrm>
            </p:grpSpPr>
            <p:sp>
              <p:nvSpPr>
                <p:cNvPr id="32" name="Freeform 531" hidden="0"/>
                <p:cNvSpPr/>
                <p:nvPr isPhoto="0" userDrawn="0"/>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3" name="Freeform 532" hidden="0"/>
                <p:cNvSpPr/>
                <p:nvPr isPhoto="0" userDrawn="0"/>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4" name="Group 548" hidden="0"/>
              <p:cNvGrpSpPr/>
              <p:nvPr isPhoto="0" userDrawn="0"/>
            </p:nvGrpSpPr>
            <p:grpSpPr bwMode="auto">
              <a:xfrm>
                <a:off x="42863" y="31750"/>
                <a:ext cx="68263" cy="53974"/>
                <a:chOff x="42863" y="31750"/>
                <a:chExt cx="43" cy="34"/>
              </a:xfrm>
            </p:grpSpPr>
            <p:sp>
              <p:nvSpPr>
                <p:cNvPr id="35" name="Rectangle 546" hidden="0"/>
                <p:cNvSpPr>
                  <a:spLocks noChangeArrowheads="1"/>
                </p:cNvSpPr>
                <p:nvPr isPhoto="0" userDrawn="0"/>
              </p:nvSpPr>
              <p:spPr bwMode="auto">
                <a:xfrm>
                  <a:off x="42863" y="3175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6" name="Rectangle 547" hidden="0"/>
                <p:cNvSpPr>
                  <a:spLocks noChangeArrowheads="1"/>
                </p:cNvSpPr>
                <p:nvPr isPhoto="0" userDrawn="0"/>
              </p:nvSpPr>
              <p:spPr bwMode="auto">
                <a:xfrm>
                  <a:off x="42863" y="3175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7" name="Group 551" hidden="0"/>
              <p:cNvGrpSpPr/>
              <p:nvPr isPhoto="0" userDrawn="0"/>
            </p:nvGrpSpPr>
            <p:grpSpPr bwMode="auto">
              <a:xfrm>
                <a:off x="147638" y="31750"/>
                <a:ext cx="72000" cy="53974"/>
                <a:chOff x="147638" y="31750"/>
                <a:chExt cx="44" cy="34"/>
              </a:xfrm>
            </p:grpSpPr>
            <p:sp>
              <p:nvSpPr>
                <p:cNvPr id="38" name="Rectangle 549" hidden="0"/>
                <p:cNvSpPr>
                  <a:spLocks noChangeArrowheads="1"/>
                </p:cNvSpPr>
                <p:nvPr isPhoto="0" userDrawn="0"/>
              </p:nvSpPr>
              <p:spPr bwMode="auto">
                <a:xfrm>
                  <a:off x="147638" y="3175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9" name="Rectangle 550" hidden="0"/>
                <p:cNvSpPr>
                  <a:spLocks noChangeArrowheads="1"/>
                </p:cNvSpPr>
                <p:nvPr isPhoto="0" userDrawn="0"/>
              </p:nvSpPr>
              <p:spPr bwMode="auto">
                <a:xfrm>
                  <a:off x="147638" y="3175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40" name="Group 554" hidden="0"/>
              <p:cNvGrpSpPr/>
              <p:nvPr isPhoto="0" userDrawn="0"/>
            </p:nvGrpSpPr>
            <p:grpSpPr bwMode="auto">
              <a:xfrm>
                <a:off x="250824" y="31750"/>
                <a:ext cx="72000" cy="53974"/>
                <a:chOff x="250824" y="31750"/>
                <a:chExt cx="43" cy="34"/>
              </a:xfrm>
            </p:grpSpPr>
            <p:sp>
              <p:nvSpPr>
                <p:cNvPr id="41" name="Rectangle 552" hidden="0"/>
                <p:cNvSpPr>
                  <a:spLocks noChangeArrowheads="1"/>
                </p:cNvSpPr>
                <p:nvPr isPhoto="0" userDrawn="0"/>
              </p:nvSpPr>
              <p:spPr bwMode="auto">
                <a:xfrm>
                  <a:off x="250824" y="3175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42" name="Rectangle 553" hidden="0"/>
                <p:cNvSpPr>
                  <a:spLocks noChangeArrowheads="1"/>
                </p:cNvSpPr>
                <p:nvPr isPhoto="0" userDrawn="0"/>
              </p:nvSpPr>
              <p:spPr bwMode="auto">
                <a:xfrm>
                  <a:off x="250824" y="3175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43" name="Group 557" hidden="0"/>
              <p:cNvGrpSpPr/>
              <p:nvPr isPhoto="0" userDrawn="0"/>
            </p:nvGrpSpPr>
            <p:grpSpPr bwMode="auto">
              <a:xfrm>
                <a:off x="352425" y="31750"/>
                <a:ext cx="72000" cy="53974"/>
                <a:chOff x="352425" y="31750"/>
                <a:chExt cx="44" cy="34"/>
              </a:xfrm>
            </p:grpSpPr>
            <p:sp>
              <p:nvSpPr>
                <p:cNvPr id="44" name="Rectangle 555" hidden="0"/>
                <p:cNvSpPr>
                  <a:spLocks noChangeArrowheads="1"/>
                </p:cNvSpPr>
                <p:nvPr isPhoto="0" userDrawn="0"/>
              </p:nvSpPr>
              <p:spPr bwMode="auto">
                <a:xfrm>
                  <a:off x="352425" y="3175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45" name="Rectangle 556" hidden="0"/>
                <p:cNvSpPr>
                  <a:spLocks noChangeArrowheads="1"/>
                </p:cNvSpPr>
                <p:nvPr isPhoto="0" userDrawn="0"/>
              </p:nvSpPr>
              <p:spPr bwMode="auto">
                <a:xfrm>
                  <a:off x="352425" y="3175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46" name="Group 560" hidden="0"/>
              <p:cNvGrpSpPr/>
              <p:nvPr isPhoto="0" userDrawn="0"/>
            </p:nvGrpSpPr>
            <p:grpSpPr bwMode="auto">
              <a:xfrm>
                <a:off x="49213" y="112713"/>
                <a:ext cx="365125" cy="488950"/>
                <a:chOff x="49213" y="112713"/>
                <a:chExt cx="230" cy="308"/>
              </a:xfrm>
            </p:grpSpPr>
            <p:sp>
              <p:nvSpPr>
                <p:cNvPr id="47" name="Freeform 558" hidden="0"/>
                <p:cNvSpPr/>
                <p:nvPr isPhoto="0" userDrawn="0"/>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48" name="Freeform 559" hidden="0"/>
                <p:cNvSpPr/>
                <p:nvPr isPhoto="0" userDrawn="0"/>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49" name="Group 575" hidden="0"/>
              <p:cNvGrpSpPr/>
              <p:nvPr isPhoto="0" userDrawn="0"/>
            </p:nvGrpSpPr>
            <p:grpSpPr bwMode="auto">
              <a:xfrm>
                <a:off x="42862" y="31750"/>
                <a:ext cx="72000" cy="53974"/>
                <a:chOff x="42862" y="31750"/>
                <a:chExt cx="43" cy="34"/>
              </a:xfrm>
            </p:grpSpPr>
            <p:sp>
              <p:nvSpPr>
                <p:cNvPr id="50" name="Rectangle 573" hidden="0"/>
                <p:cNvSpPr>
                  <a:spLocks noChangeArrowheads="1"/>
                </p:cNvSpPr>
                <p:nvPr isPhoto="0" userDrawn="0"/>
              </p:nvSpPr>
              <p:spPr bwMode="auto">
                <a:xfrm>
                  <a:off x="42862" y="3175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51" name="Rectangle 574" hidden="0"/>
                <p:cNvSpPr>
                  <a:spLocks noChangeArrowheads="1"/>
                </p:cNvSpPr>
                <p:nvPr isPhoto="0" userDrawn="0"/>
              </p:nvSpPr>
              <p:spPr bwMode="auto">
                <a:xfrm>
                  <a:off x="42862" y="3175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52" name="Group 193" hidden="0"/>
              <p:cNvGrpSpPr/>
              <p:nvPr isPhoto="0" userDrawn="0"/>
            </p:nvGrpSpPr>
            <p:grpSpPr bwMode="auto">
              <a:xfrm>
                <a:off x="37821" y="629518"/>
                <a:ext cx="68263" cy="53974"/>
                <a:chOff x="37821" y="629518"/>
                <a:chExt cx="43" cy="34"/>
              </a:xfrm>
            </p:grpSpPr>
            <p:sp>
              <p:nvSpPr>
                <p:cNvPr id="53" name="Rectangle 191" hidden="0"/>
                <p:cNvSpPr>
                  <a:spLocks noChangeArrowheads="1"/>
                </p:cNvSpPr>
                <p:nvPr isPhoto="0" userDrawn="0"/>
              </p:nvSpPr>
              <p:spPr bwMode="auto">
                <a:xfrm>
                  <a:off x="37821" y="629518"/>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54" name="Rectangle 192" hidden="0"/>
                <p:cNvSpPr>
                  <a:spLocks noChangeArrowheads="1"/>
                </p:cNvSpPr>
                <p:nvPr isPhoto="0" userDrawn="0"/>
              </p:nvSpPr>
              <p:spPr bwMode="auto">
                <a:xfrm>
                  <a:off x="37821" y="629518"/>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55" name="Group 196" hidden="0"/>
              <p:cNvGrpSpPr/>
              <p:nvPr isPhoto="0" userDrawn="0"/>
            </p:nvGrpSpPr>
            <p:grpSpPr bwMode="auto">
              <a:xfrm>
                <a:off x="142596" y="629518"/>
                <a:ext cx="69850" cy="53974"/>
                <a:chOff x="142596" y="629518"/>
                <a:chExt cx="44" cy="34"/>
              </a:xfrm>
            </p:grpSpPr>
            <p:sp>
              <p:nvSpPr>
                <p:cNvPr id="56" name="Rectangle 194" hidden="0"/>
                <p:cNvSpPr>
                  <a:spLocks noChangeArrowheads="1"/>
                </p:cNvSpPr>
                <p:nvPr isPhoto="0" userDrawn="0"/>
              </p:nvSpPr>
              <p:spPr bwMode="auto">
                <a:xfrm>
                  <a:off x="142596" y="629518"/>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57" name="Rectangle 195" hidden="0"/>
                <p:cNvSpPr>
                  <a:spLocks noChangeArrowheads="1"/>
                </p:cNvSpPr>
                <p:nvPr isPhoto="0" userDrawn="0"/>
              </p:nvSpPr>
              <p:spPr bwMode="auto">
                <a:xfrm>
                  <a:off x="142596" y="629518"/>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58" name="Group 199" hidden="0"/>
              <p:cNvGrpSpPr/>
              <p:nvPr isPhoto="0" userDrawn="0"/>
            </p:nvGrpSpPr>
            <p:grpSpPr bwMode="auto">
              <a:xfrm>
                <a:off x="245784" y="629518"/>
                <a:ext cx="68263" cy="53974"/>
                <a:chOff x="245784" y="629518"/>
                <a:chExt cx="43" cy="34"/>
              </a:xfrm>
            </p:grpSpPr>
            <p:sp>
              <p:nvSpPr>
                <p:cNvPr id="59" name="Rectangle 197" hidden="0"/>
                <p:cNvSpPr>
                  <a:spLocks noChangeArrowheads="1"/>
                </p:cNvSpPr>
                <p:nvPr isPhoto="0" userDrawn="0"/>
              </p:nvSpPr>
              <p:spPr bwMode="auto">
                <a:xfrm>
                  <a:off x="245784" y="629518"/>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60" name="Rectangle 198" hidden="0"/>
                <p:cNvSpPr>
                  <a:spLocks noChangeArrowheads="1"/>
                </p:cNvSpPr>
                <p:nvPr isPhoto="0" userDrawn="0"/>
              </p:nvSpPr>
              <p:spPr bwMode="auto">
                <a:xfrm>
                  <a:off x="245784" y="629518"/>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61" name="Group 202" hidden="0"/>
              <p:cNvGrpSpPr/>
              <p:nvPr isPhoto="0" userDrawn="0"/>
            </p:nvGrpSpPr>
            <p:grpSpPr bwMode="auto">
              <a:xfrm>
                <a:off x="347384" y="629518"/>
                <a:ext cx="69850" cy="53974"/>
                <a:chOff x="347384" y="629518"/>
                <a:chExt cx="44" cy="34"/>
              </a:xfrm>
            </p:grpSpPr>
            <p:sp>
              <p:nvSpPr>
                <p:cNvPr id="62" name="Rectangle 200" hidden="0"/>
                <p:cNvSpPr>
                  <a:spLocks noChangeArrowheads="1"/>
                </p:cNvSpPr>
                <p:nvPr isPhoto="0" userDrawn="0"/>
              </p:nvSpPr>
              <p:spPr bwMode="auto">
                <a:xfrm>
                  <a:off x="347384" y="629518"/>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63" name="Rectangle 201" hidden="0"/>
                <p:cNvSpPr>
                  <a:spLocks noChangeArrowheads="1"/>
                </p:cNvSpPr>
                <p:nvPr isPhoto="0" userDrawn="0"/>
              </p:nvSpPr>
              <p:spPr bwMode="auto">
                <a:xfrm>
                  <a:off x="347384" y="629518"/>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64" name="Group 548" hidden="0"/>
              <p:cNvGrpSpPr/>
              <p:nvPr isPhoto="0" userDrawn="0"/>
            </p:nvGrpSpPr>
            <p:grpSpPr bwMode="auto">
              <a:xfrm>
                <a:off x="37821" y="629518"/>
                <a:ext cx="68263" cy="53974"/>
                <a:chOff x="37821" y="629518"/>
                <a:chExt cx="43" cy="34"/>
              </a:xfrm>
            </p:grpSpPr>
            <p:sp>
              <p:nvSpPr>
                <p:cNvPr id="65" name="Rectangle 546" hidden="0"/>
                <p:cNvSpPr>
                  <a:spLocks noChangeArrowheads="1"/>
                </p:cNvSpPr>
                <p:nvPr isPhoto="0" userDrawn="0"/>
              </p:nvSpPr>
              <p:spPr bwMode="auto">
                <a:xfrm>
                  <a:off x="37821" y="629518"/>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66" name="Rectangle 547" hidden="0"/>
                <p:cNvSpPr>
                  <a:spLocks noChangeArrowheads="1"/>
                </p:cNvSpPr>
                <p:nvPr isPhoto="0" userDrawn="0"/>
              </p:nvSpPr>
              <p:spPr bwMode="auto">
                <a:xfrm>
                  <a:off x="37821" y="629518"/>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67" name="Group 551" hidden="0"/>
              <p:cNvGrpSpPr/>
              <p:nvPr isPhoto="0" userDrawn="0"/>
            </p:nvGrpSpPr>
            <p:grpSpPr bwMode="auto">
              <a:xfrm>
                <a:off x="142596" y="629518"/>
                <a:ext cx="72000" cy="53974"/>
                <a:chOff x="142596" y="629518"/>
                <a:chExt cx="44" cy="34"/>
              </a:xfrm>
            </p:grpSpPr>
            <p:sp>
              <p:nvSpPr>
                <p:cNvPr id="68" name="Rectangle 549" hidden="0"/>
                <p:cNvSpPr>
                  <a:spLocks noChangeArrowheads="1"/>
                </p:cNvSpPr>
                <p:nvPr isPhoto="0" userDrawn="0"/>
              </p:nvSpPr>
              <p:spPr bwMode="auto">
                <a:xfrm>
                  <a:off x="142596" y="629518"/>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69" name="Rectangle 550" hidden="0"/>
                <p:cNvSpPr>
                  <a:spLocks noChangeArrowheads="1"/>
                </p:cNvSpPr>
                <p:nvPr isPhoto="0" userDrawn="0"/>
              </p:nvSpPr>
              <p:spPr bwMode="auto">
                <a:xfrm>
                  <a:off x="142596" y="629518"/>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70" name="Group 554" hidden="0"/>
              <p:cNvGrpSpPr/>
              <p:nvPr isPhoto="0" userDrawn="0"/>
            </p:nvGrpSpPr>
            <p:grpSpPr bwMode="auto">
              <a:xfrm>
                <a:off x="245782" y="629518"/>
                <a:ext cx="72000" cy="53974"/>
                <a:chOff x="245782" y="629518"/>
                <a:chExt cx="43" cy="34"/>
              </a:xfrm>
            </p:grpSpPr>
            <p:sp>
              <p:nvSpPr>
                <p:cNvPr id="71" name="Rectangle 552" hidden="0"/>
                <p:cNvSpPr>
                  <a:spLocks noChangeArrowheads="1"/>
                </p:cNvSpPr>
                <p:nvPr isPhoto="0" userDrawn="0"/>
              </p:nvSpPr>
              <p:spPr bwMode="auto">
                <a:xfrm>
                  <a:off x="245782" y="629518"/>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72" name="Rectangle 553" hidden="0"/>
                <p:cNvSpPr>
                  <a:spLocks noChangeArrowheads="1"/>
                </p:cNvSpPr>
                <p:nvPr isPhoto="0" userDrawn="0"/>
              </p:nvSpPr>
              <p:spPr bwMode="auto">
                <a:xfrm>
                  <a:off x="245782" y="629518"/>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73" name="Group 557" hidden="0"/>
              <p:cNvGrpSpPr/>
              <p:nvPr isPhoto="0" userDrawn="0"/>
            </p:nvGrpSpPr>
            <p:grpSpPr bwMode="auto">
              <a:xfrm>
                <a:off x="347383" y="629518"/>
                <a:ext cx="72000" cy="53974"/>
                <a:chOff x="347383" y="629518"/>
                <a:chExt cx="44" cy="34"/>
              </a:xfrm>
            </p:grpSpPr>
            <p:sp>
              <p:nvSpPr>
                <p:cNvPr id="74" name="Rectangle 555" hidden="0"/>
                <p:cNvSpPr>
                  <a:spLocks noChangeArrowheads="1"/>
                </p:cNvSpPr>
                <p:nvPr isPhoto="0" userDrawn="0"/>
              </p:nvSpPr>
              <p:spPr bwMode="auto">
                <a:xfrm>
                  <a:off x="347383" y="629518"/>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75" name="Rectangle 556" hidden="0"/>
                <p:cNvSpPr>
                  <a:spLocks noChangeArrowheads="1"/>
                </p:cNvSpPr>
                <p:nvPr isPhoto="0" userDrawn="0"/>
              </p:nvSpPr>
              <p:spPr bwMode="auto">
                <a:xfrm>
                  <a:off x="347383" y="629518"/>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76" name="Group 575" hidden="0"/>
              <p:cNvGrpSpPr/>
              <p:nvPr isPhoto="0" userDrawn="0"/>
            </p:nvGrpSpPr>
            <p:grpSpPr bwMode="auto">
              <a:xfrm>
                <a:off x="37820" y="629518"/>
                <a:ext cx="72000" cy="53974"/>
                <a:chOff x="37820" y="629518"/>
                <a:chExt cx="43" cy="34"/>
              </a:xfrm>
            </p:grpSpPr>
            <p:sp>
              <p:nvSpPr>
                <p:cNvPr id="77" name="Rectangle 573" hidden="0"/>
                <p:cNvSpPr>
                  <a:spLocks noChangeArrowheads="1"/>
                </p:cNvSpPr>
                <p:nvPr isPhoto="0" userDrawn="0"/>
              </p:nvSpPr>
              <p:spPr bwMode="auto">
                <a:xfrm>
                  <a:off x="37820" y="629518"/>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78" name="Rectangle 574" hidden="0"/>
                <p:cNvSpPr>
                  <a:spLocks noChangeArrowheads="1"/>
                </p:cNvSpPr>
                <p:nvPr isPhoto="0" userDrawn="0"/>
              </p:nvSpPr>
              <p:spPr bwMode="auto">
                <a:xfrm>
                  <a:off x="37820" y="629518"/>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grpSp>
          <p:nvGrpSpPr>
            <p:cNvPr id="79" name="Groep 121" hidden="0"/>
            <p:cNvGrpSpPr/>
            <p:nvPr isPhoto="0" userDrawn="0"/>
          </p:nvGrpSpPr>
          <p:grpSpPr bwMode="auto">
            <a:xfrm>
              <a:off x="444329" y="31750"/>
              <a:ext cx="386605" cy="651743"/>
              <a:chOff x="444329" y="31750"/>
              <a:chExt cx="386605" cy="651743"/>
            </a:xfrm>
          </p:grpSpPr>
          <p:grpSp>
            <p:nvGrpSpPr>
              <p:cNvPr id="80" name="Group 178" hidden="0"/>
              <p:cNvGrpSpPr/>
              <p:nvPr isPhoto="0" userDrawn="0"/>
            </p:nvGrpSpPr>
            <p:grpSpPr bwMode="auto">
              <a:xfrm>
                <a:off x="455722" y="112713"/>
                <a:ext cx="365125" cy="488950"/>
                <a:chOff x="455722" y="112713"/>
                <a:chExt cx="230" cy="308"/>
              </a:xfrm>
            </p:grpSpPr>
            <p:sp>
              <p:nvSpPr>
                <p:cNvPr id="81" name="Freeform 176" hidden="0"/>
                <p:cNvSpPr/>
                <p:nvPr isPhoto="0" userDrawn="0"/>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82" name="Freeform 177" hidden="0"/>
                <p:cNvSpPr/>
                <p:nvPr isPhoto="0" userDrawn="0"/>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83" name="Group 193" hidden="0"/>
              <p:cNvGrpSpPr/>
              <p:nvPr isPhoto="0" userDrawn="0"/>
            </p:nvGrpSpPr>
            <p:grpSpPr bwMode="auto">
              <a:xfrm>
                <a:off x="449372" y="31750"/>
                <a:ext cx="68263" cy="53974"/>
                <a:chOff x="449372" y="31750"/>
                <a:chExt cx="43" cy="34"/>
              </a:xfrm>
            </p:grpSpPr>
            <p:sp>
              <p:nvSpPr>
                <p:cNvPr id="84" name="Rectangle 191" hidden="0"/>
                <p:cNvSpPr>
                  <a:spLocks noChangeArrowheads="1"/>
                </p:cNvSpPr>
                <p:nvPr isPhoto="0" userDrawn="0"/>
              </p:nvSpPr>
              <p:spPr bwMode="auto">
                <a:xfrm>
                  <a:off x="449372" y="3175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85" name="Rectangle 192" hidden="0"/>
                <p:cNvSpPr>
                  <a:spLocks noChangeArrowheads="1"/>
                </p:cNvSpPr>
                <p:nvPr isPhoto="0" userDrawn="0"/>
              </p:nvSpPr>
              <p:spPr bwMode="auto">
                <a:xfrm>
                  <a:off x="449372" y="3175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86" name="Group 196" hidden="0"/>
              <p:cNvGrpSpPr/>
              <p:nvPr isPhoto="0" userDrawn="0"/>
            </p:nvGrpSpPr>
            <p:grpSpPr bwMode="auto">
              <a:xfrm>
                <a:off x="554147" y="31750"/>
                <a:ext cx="69850" cy="53974"/>
                <a:chOff x="554147" y="31750"/>
                <a:chExt cx="44" cy="34"/>
              </a:xfrm>
            </p:grpSpPr>
            <p:sp>
              <p:nvSpPr>
                <p:cNvPr id="87" name="Rectangle 194" hidden="0"/>
                <p:cNvSpPr>
                  <a:spLocks noChangeArrowheads="1"/>
                </p:cNvSpPr>
                <p:nvPr isPhoto="0" userDrawn="0"/>
              </p:nvSpPr>
              <p:spPr bwMode="auto">
                <a:xfrm>
                  <a:off x="554147" y="3175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88" name="Rectangle 195" hidden="0"/>
                <p:cNvSpPr>
                  <a:spLocks noChangeArrowheads="1"/>
                </p:cNvSpPr>
                <p:nvPr isPhoto="0" userDrawn="0"/>
              </p:nvSpPr>
              <p:spPr bwMode="auto">
                <a:xfrm>
                  <a:off x="554147" y="3175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89" name="Group 199" hidden="0"/>
              <p:cNvGrpSpPr/>
              <p:nvPr isPhoto="0" userDrawn="0"/>
            </p:nvGrpSpPr>
            <p:grpSpPr bwMode="auto">
              <a:xfrm>
                <a:off x="657335" y="31750"/>
                <a:ext cx="68263" cy="53974"/>
                <a:chOff x="657335" y="31750"/>
                <a:chExt cx="43" cy="34"/>
              </a:xfrm>
            </p:grpSpPr>
            <p:sp>
              <p:nvSpPr>
                <p:cNvPr id="90" name="Rectangle 197" hidden="0"/>
                <p:cNvSpPr>
                  <a:spLocks noChangeArrowheads="1"/>
                </p:cNvSpPr>
                <p:nvPr isPhoto="0" userDrawn="0"/>
              </p:nvSpPr>
              <p:spPr bwMode="auto">
                <a:xfrm>
                  <a:off x="657335" y="3175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91" name="Rectangle 198" hidden="0"/>
                <p:cNvSpPr>
                  <a:spLocks noChangeArrowheads="1"/>
                </p:cNvSpPr>
                <p:nvPr isPhoto="0" userDrawn="0"/>
              </p:nvSpPr>
              <p:spPr bwMode="auto">
                <a:xfrm>
                  <a:off x="657335" y="3175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92" name="Group 202" hidden="0"/>
              <p:cNvGrpSpPr/>
              <p:nvPr isPhoto="0" userDrawn="0"/>
            </p:nvGrpSpPr>
            <p:grpSpPr bwMode="auto">
              <a:xfrm>
                <a:off x="758935" y="31750"/>
                <a:ext cx="69850" cy="53974"/>
                <a:chOff x="758935" y="31750"/>
                <a:chExt cx="44" cy="34"/>
              </a:xfrm>
            </p:grpSpPr>
            <p:sp>
              <p:nvSpPr>
                <p:cNvPr id="93" name="Rectangle 200" hidden="0"/>
                <p:cNvSpPr>
                  <a:spLocks noChangeArrowheads="1"/>
                </p:cNvSpPr>
                <p:nvPr isPhoto="0" userDrawn="0"/>
              </p:nvSpPr>
              <p:spPr bwMode="auto">
                <a:xfrm>
                  <a:off x="758935" y="3175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94" name="Rectangle 201" hidden="0"/>
                <p:cNvSpPr>
                  <a:spLocks noChangeArrowheads="1"/>
                </p:cNvSpPr>
                <p:nvPr isPhoto="0" userDrawn="0"/>
              </p:nvSpPr>
              <p:spPr bwMode="auto">
                <a:xfrm>
                  <a:off x="758935" y="3175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95" name="Group 533" hidden="0"/>
              <p:cNvGrpSpPr/>
              <p:nvPr isPhoto="0" userDrawn="0"/>
            </p:nvGrpSpPr>
            <p:grpSpPr bwMode="auto">
              <a:xfrm>
                <a:off x="455722" y="112713"/>
                <a:ext cx="365125" cy="488950"/>
                <a:chOff x="455722" y="112713"/>
                <a:chExt cx="230" cy="308"/>
              </a:xfrm>
            </p:grpSpPr>
            <p:sp>
              <p:nvSpPr>
                <p:cNvPr id="96" name="Freeform 531" hidden="0"/>
                <p:cNvSpPr/>
                <p:nvPr isPhoto="0" userDrawn="0"/>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97" name="Freeform 532" hidden="0"/>
                <p:cNvSpPr/>
                <p:nvPr isPhoto="0" userDrawn="0"/>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98" name="Group 548" hidden="0"/>
              <p:cNvGrpSpPr/>
              <p:nvPr isPhoto="0" userDrawn="0"/>
            </p:nvGrpSpPr>
            <p:grpSpPr bwMode="auto">
              <a:xfrm>
                <a:off x="449372" y="31750"/>
                <a:ext cx="68263" cy="53974"/>
                <a:chOff x="449372" y="31750"/>
                <a:chExt cx="43" cy="34"/>
              </a:xfrm>
            </p:grpSpPr>
            <p:sp>
              <p:nvSpPr>
                <p:cNvPr id="99" name="Rectangle 546" hidden="0"/>
                <p:cNvSpPr>
                  <a:spLocks noChangeArrowheads="1"/>
                </p:cNvSpPr>
                <p:nvPr isPhoto="0" userDrawn="0"/>
              </p:nvSpPr>
              <p:spPr bwMode="auto">
                <a:xfrm>
                  <a:off x="449372" y="3175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00" name="Rectangle 547" hidden="0"/>
                <p:cNvSpPr>
                  <a:spLocks noChangeArrowheads="1"/>
                </p:cNvSpPr>
                <p:nvPr isPhoto="0" userDrawn="0"/>
              </p:nvSpPr>
              <p:spPr bwMode="auto">
                <a:xfrm>
                  <a:off x="449372" y="3175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01" name="Group 551" hidden="0"/>
              <p:cNvGrpSpPr/>
              <p:nvPr isPhoto="0" userDrawn="0"/>
            </p:nvGrpSpPr>
            <p:grpSpPr bwMode="auto">
              <a:xfrm>
                <a:off x="554147" y="31750"/>
                <a:ext cx="72000" cy="53974"/>
                <a:chOff x="554147" y="31750"/>
                <a:chExt cx="44" cy="34"/>
              </a:xfrm>
            </p:grpSpPr>
            <p:sp>
              <p:nvSpPr>
                <p:cNvPr id="102" name="Rectangle 549" hidden="0"/>
                <p:cNvSpPr>
                  <a:spLocks noChangeArrowheads="1"/>
                </p:cNvSpPr>
                <p:nvPr isPhoto="0" userDrawn="0"/>
              </p:nvSpPr>
              <p:spPr bwMode="auto">
                <a:xfrm>
                  <a:off x="554147" y="3175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03" name="Rectangle 550" hidden="0"/>
                <p:cNvSpPr>
                  <a:spLocks noChangeArrowheads="1"/>
                </p:cNvSpPr>
                <p:nvPr isPhoto="0" userDrawn="0"/>
              </p:nvSpPr>
              <p:spPr bwMode="auto">
                <a:xfrm>
                  <a:off x="554147" y="3175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04" name="Group 554" hidden="0"/>
              <p:cNvGrpSpPr/>
              <p:nvPr isPhoto="0" userDrawn="0"/>
            </p:nvGrpSpPr>
            <p:grpSpPr bwMode="auto">
              <a:xfrm>
                <a:off x="657333" y="31750"/>
                <a:ext cx="72000" cy="53974"/>
                <a:chOff x="657333" y="31750"/>
                <a:chExt cx="43" cy="34"/>
              </a:xfrm>
            </p:grpSpPr>
            <p:sp>
              <p:nvSpPr>
                <p:cNvPr id="105" name="Rectangle 552" hidden="0"/>
                <p:cNvSpPr>
                  <a:spLocks noChangeArrowheads="1"/>
                </p:cNvSpPr>
                <p:nvPr isPhoto="0" userDrawn="0"/>
              </p:nvSpPr>
              <p:spPr bwMode="auto">
                <a:xfrm>
                  <a:off x="657333" y="3175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06" name="Rectangle 553" hidden="0"/>
                <p:cNvSpPr>
                  <a:spLocks noChangeArrowheads="1"/>
                </p:cNvSpPr>
                <p:nvPr isPhoto="0" userDrawn="0"/>
              </p:nvSpPr>
              <p:spPr bwMode="auto">
                <a:xfrm>
                  <a:off x="657333" y="3175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07" name="Group 557" hidden="0"/>
              <p:cNvGrpSpPr/>
              <p:nvPr isPhoto="0" userDrawn="0"/>
            </p:nvGrpSpPr>
            <p:grpSpPr bwMode="auto">
              <a:xfrm>
                <a:off x="758933" y="31750"/>
                <a:ext cx="72000" cy="53974"/>
                <a:chOff x="758933" y="31750"/>
                <a:chExt cx="44" cy="34"/>
              </a:xfrm>
            </p:grpSpPr>
            <p:sp>
              <p:nvSpPr>
                <p:cNvPr id="108" name="Rectangle 555" hidden="0"/>
                <p:cNvSpPr>
                  <a:spLocks noChangeArrowheads="1"/>
                </p:cNvSpPr>
                <p:nvPr isPhoto="0" userDrawn="0"/>
              </p:nvSpPr>
              <p:spPr bwMode="auto">
                <a:xfrm>
                  <a:off x="758933" y="3175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09" name="Rectangle 556" hidden="0"/>
                <p:cNvSpPr>
                  <a:spLocks noChangeArrowheads="1"/>
                </p:cNvSpPr>
                <p:nvPr isPhoto="0" userDrawn="0"/>
              </p:nvSpPr>
              <p:spPr bwMode="auto">
                <a:xfrm>
                  <a:off x="758933" y="3175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10" name="Group 560" hidden="0"/>
              <p:cNvGrpSpPr/>
              <p:nvPr isPhoto="0" userDrawn="0"/>
            </p:nvGrpSpPr>
            <p:grpSpPr bwMode="auto">
              <a:xfrm>
                <a:off x="455722" y="112713"/>
                <a:ext cx="365125" cy="488950"/>
                <a:chOff x="455722" y="112713"/>
                <a:chExt cx="230" cy="308"/>
              </a:xfrm>
            </p:grpSpPr>
            <p:sp>
              <p:nvSpPr>
                <p:cNvPr id="111" name="Freeform 558" hidden="0"/>
                <p:cNvSpPr/>
                <p:nvPr isPhoto="0" userDrawn="0"/>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12" name="Freeform 559" hidden="0"/>
                <p:cNvSpPr/>
                <p:nvPr isPhoto="0" userDrawn="0"/>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13" name="Group 575" hidden="0"/>
              <p:cNvGrpSpPr/>
              <p:nvPr isPhoto="0" userDrawn="0"/>
            </p:nvGrpSpPr>
            <p:grpSpPr bwMode="auto">
              <a:xfrm>
                <a:off x="449371" y="31750"/>
                <a:ext cx="72000" cy="53974"/>
                <a:chOff x="449371" y="31750"/>
                <a:chExt cx="43" cy="34"/>
              </a:xfrm>
            </p:grpSpPr>
            <p:sp>
              <p:nvSpPr>
                <p:cNvPr id="114" name="Rectangle 573" hidden="0"/>
                <p:cNvSpPr>
                  <a:spLocks noChangeArrowheads="1"/>
                </p:cNvSpPr>
                <p:nvPr isPhoto="0" userDrawn="0"/>
              </p:nvSpPr>
              <p:spPr bwMode="auto">
                <a:xfrm>
                  <a:off x="449371" y="3175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15" name="Rectangle 574" hidden="0"/>
                <p:cNvSpPr>
                  <a:spLocks noChangeArrowheads="1"/>
                </p:cNvSpPr>
                <p:nvPr isPhoto="0" userDrawn="0"/>
              </p:nvSpPr>
              <p:spPr bwMode="auto">
                <a:xfrm>
                  <a:off x="449371" y="3175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16" name="Group 193" hidden="0"/>
              <p:cNvGrpSpPr/>
              <p:nvPr isPhoto="0" userDrawn="0"/>
            </p:nvGrpSpPr>
            <p:grpSpPr bwMode="auto">
              <a:xfrm>
                <a:off x="444330" y="629518"/>
                <a:ext cx="68263" cy="53974"/>
                <a:chOff x="444330" y="629518"/>
                <a:chExt cx="43" cy="34"/>
              </a:xfrm>
            </p:grpSpPr>
            <p:sp>
              <p:nvSpPr>
                <p:cNvPr id="117" name="Rectangle 191" hidden="0"/>
                <p:cNvSpPr>
                  <a:spLocks noChangeArrowheads="1"/>
                </p:cNvSpPr>
                <p:nvPr isPhoto="0" userDrawn="0"/>
              </p:nvSpPr>
              <p:spPr bwMode="auto">
                <a:xfrm>
                  <a:off x="444330" y="629518"/>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18" name="Rectangle 192" hidden="0"/>
                <p:cNvSpPr>
                  <a:spLocks noChangeArrowheads="1"/>
                </p:cNvSpPr>
                <p:nvPr isPhoto="0" userDrawn="0"/>
              </p:nvSpPr>
              <p:spPr bwMode="auto">
                <a:xfrm>
                  <a:off x="444330" y="629518"/>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19" name="Group 196" hidden="0"/>
              <p:cNvGrpSpPr/>
              <p:nvPr isPhoto="0" userDrawn="0"/>
            </p:nvGrpSpPr>
            <p:grpSpPr bwMode="auto">
              <a:xfrm>
                <a:off x="549105" y="629518"/>
                <a:ext cx="69850" cy="53974"/>
                <a:chOff x="549105" y="629518"/>
                <a:chExt cx="44" cy="34"/>
              </a:xfrm>
            </p:grpSpPr>
            <p:sp>
              <p:nvSpPr>
                <p:cNvPr id="120" name="Rectangle 194" hidden="0"/>
                <p:cNvSpPr>
                  <a:spLocks noChangeArrowheads="1"/>
                </p:cNvSpPr>
                <p:nvPr isPhoto="0" userDrawn="0"/>
              </p:nvSpPr>
              <p:spPr bwMode="auto">
                <a:xfrm>
                  <a:off x="549105" y="629518"/>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21" name="Rectangle 195" hidden="0"/>
                <p:cNvSpPr>
                  <a:spLocks noChangeArrowheads="1"/>
                </p:cNvSpPr>
                <p:nvPr isPhoto="0" userDrawn="0"/>
              </p:nvSpPr>
              <p:spPr bwMode="auto">
                <a:xfrm>
                  <a:off x="549105" y="629518"/>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22" name="Group 199" hidden="0"/>
              <p:cNvGrpSpPr/>
              <p:nvPr isPhoto="0" userDrawn="0"/>
            </p:nvGrpSpPr>
            <p:grpSpPr bwMode="auto">
              <a:xfrm>
                <a:off x="652293" y="629518"/>
                <a:ext cx="68263" cy="53974"/>
                <a:chOff x="652293" y="629518"/>
                <a:chExt cx="43" cy="34"/>
              </a:xfrm>
            </p:grpSpPr>
            <p:sp>
              <p:nvSpPr>
                <p:cNvPr id="123" name="Rectangle 197" hidden="0"/>
                <p:cNvSpPr>
                  <a:spLocks noChangeArrowheads="1"/>
                </p:cNvSpPr>
                <p:nvPr isPhoto="0" userDrawn="0"/>
              </p:nvSpPr>
              <p:spPr bwMode="auto">
                <a:xfrm>
                  <a:off x="652293" y="629518"/>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24" name="Rectangle 198" hidden="0"/>
                <p:cNvSpPr>
                  <a:spLocks noChangeArrowheads="1"/>
                </p:cNvSpPr>
                <p:nvPr isPhoto="0" userDrawn="0"/>
              </p:nvSpPr>
              <p:spPr bwMode="auto">
                <a:xfrm>
                  <a:off x="652293" y="629518"/>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25" name="Group 202" hidden="0"/>
              <p:cNvGrpSpPr/>
              <p:nvPr isPhoto="0" userDrawn="0"/>
            </p:nvGrpSpPr>
            <p:grpSpPr bwMode="auto">
              <a:xfrm>
                <a:off x="753893" y="629518"/>
                <a:ext cx="69850" cy="53974"/>
                <a:chOff x="753893" y="629518"/>
                <a:chExt cx="44" cy="34"/>
              </a:xfrm>
            </p:grpSpPr>
            <p:sp>
              <p:nvSpPr>
                <p:cNvPr id="126" name="Rectangle 200" hidden="0"/>
                <p:cNvSpPr>
                  <a:spLocks noChangeArrowheads="1"/>
                </p:cNvSpPr>
                <p:nvPr isPhoto="0" userDrawn="0"/>
              </p:nvSpPr>
              <p:spPr bwMode="auto">
                <a:xfrm>
                  <a:off x="753893" y="629518"/>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27" name="Rectangle 201" hidden="0"/>
                <p:cNvSpPr>
                  <a:spLocks noChangeArrowheads="1"/>
                </p:cNvSpPr>
                <p:nvPr isPhoto="0" userDrawn="0"/>
              </p:nvSpPr>
              <p:spPr bwMode="auto">
                <a:xfrm>
                  <a:off x="753893" y="629518"/>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28" name="Group 548" hidden="0"/>
              <p:cNvGrpSpPr/>
              <p:nvPr isPhoto="0" userDrawn="0"/>
            </p:nvGrpSpPr>
            <p:grpSpPr bwMode="auto">
              <a:xfrm>
                <a:off x="444330" y="629518"/>
                <a:ext cx="68263" cy="53974"/>
                <a:chOff x="444330" y="629518"/>
                <a:chExt cx="43" cy="34"/>
              </a:xfrm>
            </p:grpSpPr>
            <p:sp>
              <p:nvSpPr>
                <p:cNvPr id="129" name="Rectangle 546" hidden="0"/>
                <p:cNvSpPr>
                  <a:spLocks noChangeArrowheads="1"/>
                </p:cNvSpPr>
                <p:nvPr isPhoto="0" userDrawn="0"/>
              </p:nvSpPr>
              <p:spPr bwMode="auto">
                <a:xfrm>
                  <a:off x="444330" y="629518"/>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30" name="Rectangle 547" hidden="0"/>
                <p:cNvSpPr>
                  <a:spLocks noChangeArrowheads="1"/>
                </p:cNvSpPr>
                <p:nvPr isPhoto="0" userDrawn="0"/>
              </p:nvSpPr>
              <p:spPr bwMode="auto">
                <a:xfrm>
                  <a:off x="444330" y="629518"/>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31" name="Group 551" hidden="0"/>
              <p:cNvGrpSpPr/>
              <p:nvPr isPhoto="0" userDrawn="0"/>
            </p:nvGrpSpPr>
            <p:grpSpPr bwMode="auto">
              <a:xfrm>
                <a:off x="549105" y="629518"/>
                <a:ext cx="72000" cy="53974"/>
                <a:chOff x="549105" y="629518"/>
                <a:chExt cx="44" cy="34"/>
              </a:xfrm>
            </p:grpSpPr>
            <p:sp>
              <p:nvSpPr>
                <p:cNvPr id="132" name="Rectangle 549" hidden="0"/>
                <p:cNvSpPr>
                  <a:spLocks noChangeArrowheads="1"/>
                </p:cNvSpPr>
                <p:nvPr isPhoto="0" userDrawn="0"/>
              </p:nvSpPr>
              <p:spPr bwMode="auto">
                <a:xfrm>
                  <a:off x="549105" y="629518"/>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33" name="Rectangle 550" hidden="0"/>
                <p:cNvSpPr>
                  <a:spLocks noChangeArrowheads="1"/>
                </p:cNvSpPr>
                <p:nvPr isPhoto="0" userDrawn="0"/>
              </p:nvSpPr>
              <p:spPr bwMode="auto">
                <a:xfrm>
                  <a:off x="549105" y="629518"/>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34" name="Group 554" hidden="0"/>
              <p:cNvGrpSpPr/>
              <p:nvPr isPhoto="0" userDrawn="0"/>
            </p:nvGrpSpPr>
            <p:grpSpPr bwMode="auto">
              <a:xfrm>
                <a:off x="652291" y="629518"/>
                <a:ext cx="72000" cy="53974"/>
                <a:chOff x="652291" y="629518"/>
                <a:chExt cx="43" cy="34"/>
              </a:xfrm>
            </p:grpSpPr>
            <p:sp>
              <p:nvSpPr>
                <p:cNvPr id="135" name="Rectangle 552" hidden="0"/>
                <p:cNvSpPr>
                  <a:spLocks noChangeArrowheads="1"/>
                </p:cNvSpPr>
                <p:nvPr isPhoto="0" userDrawn="0"/>
              </p:nvSpPr>
              <p:spPr bwMode="auto">
                <a:xfrm>
                  <a:off x="652291" y="629518"/>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36" name="Rectangle 553" hidden="0"/>
                <p:cNvSpPr>
                  <a:spLocks noChangeArrowheads="1"/>
                </p:cNvSpPr>
                <p:nvPr isPhoto="0" userDrawn="0"/>
              </p:nvSpPr>
              <p:spPr bwMode="auto">
                <a:xfrm>
                  <a:off x="652291" y="629518"/>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37" name="Group 557" hidden="0"/>
              <p:cNvGrpSpPr/>
              <p:nvPr isPhoto="0" userDrawn="0"/>
            </p:nvGrpSpPr>
            <p:grpSpPr bwMode="auto">
              <a:xfrm>
                <a:off x="753891" y="629518"/>
                <a:ext cx="72000" cy="53974"/>
                <a:chOff x="753891" y="629518"/>
                <a:chExt cx="44" cy="34"/>
              </a:xfrm>
            </p:grpSpPr>
            <p:sp>
              <p:nvSpPr>
                <p:cNvPr id="138" name="Rectangle 555" hidden="0"/>
                <p:cNvSpPr>
                  <a:spLocks noChangeArrowheads="1"/>
                </p:cNvSpPr>
                <p:nvPr isPhoto="0" userDrawn="0"/>
              </p:nvSpPr>
              <p:spPr bwMode="auto">
                <a:xfrm>
                  <a:off x="753891" y="629518"/>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39" name="Rectangle 556" hidden="0"/>
                <p:cNvSpPr>
                  <a:spLocks noChangeArrowheads="1"/>
                </p:cNvSpPr>
                <p:nvPr isPhoto="0" userDrawn="0"/>
              </p:nvSpPr>
              <p:spPr bwMode="auto">
                <a:xfrm>
                  <a:off x="753891" y="629518"/>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40" name="Group 575" hidden="0"/>
              <p:cNvGrpSpPr/>
              <p:nvPr isPhoto="0" userDrawn="0"/>
            </p:nvGrpSpPr>
            <p:grpSpPr bwMode="auto">
              <a:xfrm>
                <a:off x="444329" y="629518"/>
                <a:ext cx="72000" cy="53974"/>
                <a:chOff x="444329" y="629518"/>
                <a:chExt cx="43" cy="34"/>
              </a:xfrm>
            </p:grpSpPr>
            <p:sp>
              <p:nvSpPr>
                <p:cNvPr id="141" name="Rectangle 573" hidden="0"/>
                <p:cNvSpPr>
                  <a:spLocks noChangeArrowheads="1"/>
                </p:cNvSpPr>
                <p:nvPr isPhoto="0" userDrawn="0"/>
              </p:nvSpPr>
              <p:spPr bwMode="auto">
                <a:xfrm>
                  <a:off x="444329" y="629518"/>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42" name="Rectangle 574" hidden="0"/>
                <p:cNvSpPr>
                  <a:spLocks noChangeArrowheads="1"/>
                </p:cNvSpPr>
                <p:nvPr isPhoto="0" userDrawn="0"/>
              </p:nvSpPr>
              <p:spPr bwMode="auto">
                <a:xfrm>
                  <a:off x="444329" y="629518"/>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grpSp>
          <p:nvGrpSpPr>
            <p:cNvPr id="143" name="Groep 122" hidden="0"/>
            <p:cNvGrpSpPr/>
            <p:nvPr isPhoto="0" userDrawn="0"/>
          </p:nvGrpSpPr>
          <p:grpSpPr bwMode="auto">
            <a:xfrm>
              <a:off x="845713" y="33697"/>
              <a:ext cx="386605" cy="651743"/>
              <a:chOff x="845713" y="33697"/>
              <a:chExt cx="386605" cy="651743"/>
            </a:xfrm>
          </p:grpSpPr>
          <p:grpSp>
            <p:nvGrpSpPr>
              <p:cNvPr id="144" name="Group 178" hidden="0"/>
              <p:cNvGrpSpPr/>
              <p:nvPr isPhoto="0" userDrawn="0"/>
            </p:nvGrpSpPr>
            <p:grpSpPr bwMode="auto">
              <a:xfrm>
                <a:off x="857106" y="114660"/>
                <a:ext cx="365125" cy="488950"/>
                <a:chOff x="857106" y="114660"/>
                <a:chExt cx="230" cy="308"/>
              </a:xfrm>
            </p:grpSpPr>
            <p:sp>
              <p:nvSpPr>
                <p:cNvPr id="145" name="Freeform 176" hidden="0"/>
                <p:cNvSpPr/>
                <p:nvPr isPhoto="0" userDrawn="0"/>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46" name="Freeform 177" hidden="0"/>
                <p:cNvSpPr/>
                <p:nvPr isPhoto="0" userDrawn="0"/>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47" name="Group 193" hidden="0"/>
              <p:cNvGrpSpPr/>
              <p:nvPr isPhoto="0" userDrawn="0"/>
            </p:nvGrpSpPr>
            <p:grpSpPr bwMode="auto">
              <a:xfrm>
                <a:off x="850756" y="33697"/>
                <a:ext cx="68263" cy="53974"/>
                <a:chOff x="850756" y="33697"/>
                <a:chExt cx="43" cy="34"/>
              </a:xfrm>
            </p:grpSpPr>
            <p:sp>
              <p:nvSpPr>
                <p:cNvPr id="148" name="Rectangle 191" hidden="0"/>
                <p:cNvSpPr>
                  <a:spLocks noChangeArrowheads="1"/>
                </p:cNvSpPr>
                <p:nvPr isPhoto="0" userDrawn="0"/>
              </p:nvSpPr>
              <p:spPr bwMode="auto">
                <a:xfrm>
                  <a:off x="850756" y="33697"/>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49" name="Rectangle 192" hidden="0"/>
                <p:cNvSpPr>
                  <a:spLocks noChangeArrowheads="1"/>
                </p:cNvSpPr>
                <p:nvPr isPhoto="0" userDrawn="0"/>
              </p:nvSpPr>
              <p:spPr bwMode="auto">
                <a:xfrm>
                  <a:off x="850756" y="33697"/>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50" name="Group 196" hidden="0"/>
              <p:cNvGrpSpPr/>
              <p:nvPr isPhoto="0" userDrawn="0"/>
            </p:nvGrpSpPr>
            <p:grpSpPr bwMode="auto">
              <a:xfrm>
                <a:off x="955531" y="33697"/>
                <a:ext cx="69850" cy="53974"/>
                <a:chOff x="955531" y="33697"/>
                <a:chExt cx="44" cy="34"/>
              </a:xfrm>
            </p:grpSpPr>
            <p:sp>
              <p:nvSpPr>
                <p:cNvPr id="151" name="Rectangle 194" hidden="0"/>
                <p:cNvSpPr>
                  <a:spLocks noChangeArrowheads="1"/>
                </p:cNvSpPr>
                <p:nvPr isPhoto="0" userDrawn="0"/>
              </p:nvSpPr>
              <p:spPr bwMode="auto">
                <a:xfrm>
                  <a:off x="955531" y="33697"/>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52" name="Rectangle 195" hidden="0"/>
                <p:cNvSpPr>
                  <a:spLocks noChangeArrowheads="1"/>
                </p:cNvSpPr>
                <p:nvPr isPhoto="0" userDrawn="0"/>
              </p:nvSpPr>
              <p:spPr bwMode="auto">
                <a:xfrm>
                  <a:off x="955531" y="33697"/>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53" name="Group 199" hidden="0"/>
              <p:cNvGrpSpPr/>
              <p:nvPr isPhoto="0" userDrawn="0"/>
            </p:nvGrpSpPr>
            <p:grpSpPr bwMode="auto">
              <a:xfrm>
                <a:off x="1058719" y="33697"/>
                <a:ext cx="68263" cy="53974"/>
                <a:chOff x="1058719" y="33697"/>
                <a:chExt cx="43" cy="34"/>
              </a:xfrm>
            </p:grpSpPr>
            <p:sp>
              <p:nvSpPr>
                <p:cNvPr id="154" name="Rectangle 197" hidden="0"/>
                <p:cNvSpPr>
                  <a:spLocks noChangeArrowheads="1"/>
                </p:cNvSpPr>
                <p:nvPr isPhoto="0" userDrawn="0"/>
              </p:nvSpPr>
              <p:spPr bwMode="auto">
                <a:xfrm>
                  <a:off x="1058719" y="33697"/>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55" name="Rectangle 198" hidden="0"/>
                <p:cNvSpPr>
                  <a:spLocks noChangeArrowheads="1"/>
                </p:cNvSpPr>
                <p:nvPr isPhoto="0" userDrawn="0"/>
              </p:nvSpPr>
              <p:spPr bwMode="auto">
                <a:xfrm>
                  <a:off x="1058719" y="33697"/>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56" name="Group 202" hidden="0"/>
              <p:cNvGrpSpPr/>
              <p:nvPr isPhoto="0" userDrawn="0"/>
            </p:nvGrpSpPr>
            <p:grpSpPr bwMode="auto">
              <a:xfrm>
                <a:off x="1160319" y="33697"/>
                <a:ext cx="69850" cy="53974"/>
                <a:chOff x="1160319" y="33697"/>
                <a:chExt cx="44" cy="34"/>
              </a:xfrm>
            </p:grpSpPr>
            <p:sp>
              <p:nvSpPr>
                <p:cNvPr id="157" name="Rectangle 200" hidden="0"/>
                <p:cNvSpPr>
                  <a:spLocks noChangeArrowheads="1"/>
                </p:cNvSpPr>
                <p:nvPr isPhoto="0" userDrawn="0"/>
              </p:nvSpPr>
              <p:spPr bwMode="auto">
                <a:xfrm>
                  <a:off x="1160319" y="33697"/>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58" name="Rectangle 201" hidden="0"/>
                <p:cNvSpPr>
                  <a:spLocks noChangeArrowheads="1"/>
                </p:cNvSpPr>
                <p:nvPr isPhoto="0" userDrawn="0"/>
              </p:nvSpPr>
              <p:spPr bwMode="auto">
                <a:xfrm>
                  <a:off x="1160319" y="33697"/>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59" name="Group 533" hidden="0"/>
              <p:cNvGrpSpPr/>
              <p:nvPr isPhoto="0" userDrawn="0"/>
            </p:nvGrpSpPr>
            <p:grpSpPr bwMode="auto">
              <a:xfrm>
                <a:off x="857106" y="114660"/>
                <a:ext cx="365125" cy="488950"/>
                <a:chOff x="857106" y="114660"/>
                <a:chExt cx="230" cy="308"/>
              </a:xfrm>
            </p:grpSpPr>
            <p:sp>
              <p:nvSpPr>
                <p:cNvPr id="160" name="Freeform 531" hidden="0"/>
                <p:cNvSpPr/>
                <p:nvPr isPhoto="0" userDrawn="0"/>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61" name="Freeform 532" hidden="0"/>
                <p:cNvSpPr/>
                <p:nvPr isPhoto="0" userDrawn="0"/>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62" name="Group 548" hidden="0"/>
              <p:cNvGrpSpPr/>
              <p:nvPr isPhoto="0" userDrawn="0"/>
            </p:nvGrpSpPr>
            <p:grpSpPr bwMode="auto">
              <a:xfrm>
                <a:off x="850756" y="33697"/>
                <a:ext cx="68263" cy="53974"/>
                <a:chOff x="850756" y="33697"/>
                <a:chExt cx="43" cy="34"/>
              </a:xfrm>
            </p:grpSpPr>
            <p:sp>
              <p:nvSpPr>
                <p:cNvPr id="163" name="Rectangle 546" hidden="0"/>
                <p:cNvSpPr>
                  <a:spLocks noChangeArrowheads="1"/>
                </p:cNvSpPr>
                <p:nvPr isPhoto="0" userDrawn="0"/>
              </p:nvSpPr>
              <p:spPr bwMode="auto">
                <a:xfrm>
                  <a:off x="850756" y="33697"/>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64" name="Rectangle 547" hidden="0"/>
                <p:cNvSpPr>
                  <a:spLocks noChangeArrowheads="1"/>
                </p:cNvSpPr>
                <p:nvPr isPhoto="0" userDrawn="0"/>
              </p:nvSpPr>
              <p:spPr bwMode="auto">
                <a:xfrm>
                  <a:off x="850756" y="33697"/>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65" name="Group 551" hidden="0"/>
              <p:cNvGrpSpPr/>
              <p:nvPr isPhoto="0" userDrawn="0"/>
            </p:nvGrpSpPr>
            <p:grpSpPr bwMode="auto">
              <a:xfrm>
                <a:off x="955531" y="33697"/>
                <a:ext cx="72000" cy="53974"/>
                <a:chOff x="955531" y="33697"/>
                <a:chExt cx="44" cy="34"/>
              </a:xfrm>
            </p:grpSpPr>
            <p:sp>
              <p:nvSpPr>
                <p:cNvPr id="166" name="Rectangle 549" hidden="0"/>
                <p:cNvSpPr>
                  <a:spLocks noChangeArrowheads="1"/>
                </p:cNvSpPr>
                <p:nvPr isPhoto="0" userDrawn="0"/>
              </p:nvSpPr>
              <p:spPr bwMode="auto">
                <a:xfrm>
                  <a:off x="955531" y="33697"/>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67" name="Rectangle 550" hidden="0"/>
                <p:cNvSpPr>
                  <a:spLocks noChangeArrowheads="1"/>
                </p:cNvSpPr>
                <p:nvPr isPhoto="0" userDrawn="0"/>
              </p:nvSpPr>
              <p:spPr bwMode="auto">
                <a:xfrm>
                  <a:off x="955531" y="33697"/>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68" name="Group 554" hidden="0"/>
              <p:cNvGrpSpPr/>
              <p:nvPr isPhoto="0" userDrawn="0"/>
            </p:nvGrpSpPr>
            <p:grpSpPr bwMode="auto">
              <a:xfrm>
                <a:off x="1058717" y="33697"/>
                <a:ext cx="72000" cy="53974"/>
                <a:chOff x="1058717" y="33697"/>
                <a:chExt cx="43" cy="34"/>
              </a:xfrm>
            </p:grpSpPr>
            <p:sp>
              <p:nvSpPr>
                <p:cNvPr id="169" name="Rectangle 552" hidden="0"/>
                <p:cNvSpPr>
                  <a:spLocks noChangeArrowheads="1"/>
                </p:cNvSpPr>
                <p:nvPr isPhoto="0" userDrawn="0"/>
              </p:nvSpPr>
              <p:spPr bwMode="auto">
                <a:xfrm>
                  <a:off x="1058717" y="33697"/>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70" name="Rectangle 553" hidden="0"/>
                <p:cNvSpPr>
                  <a:spLocks noChangeArrowheads="1"/>
                </p:cNvSpPr>
                <p:nvPr isPhoto="0" userDrawn="0"/>
              </p:nvSpPr>
              <p:spPr bwMode="auto">
                <a:xfrm>
                  <a:off x="1058717" y="33697"/>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71" name="Group 557" hidden="0"/>
              <p:cNvGrpSpPr/>
              <p:nvPr isPhoto="0" userDrawn="0"/>
            </p:nvGrpSpPr>
            <p:grpSpPr bwMode="auto">
              <a:xfrm>
                <a:off x="1160318" y="33697"/>
                <a:ext cx="72000" cy="53974"/>
                <a:chOff x="1160318" y="33697"/>
                <a:chExt cx="44" cy="34"/>
              </a:xfrm>
            </p:grpSpPr>
            <p:sp>
              <p:nvSpPr>
                <p:cNvPr id="172" name="Rectangle 555" hidden="0"/>
                <p:cNvSpPr>
                  <a:spLocks noChangeArrowheads="1"/>
                </p:cNvSpPr>
                <p:nvPr isPhoto="0" userDrawn="0"/>
              </p:nvSpPr>
              <p:spPr bwMode="auto">
                <a:xfrm>
                  <a:off x="1160318" y="33697"/>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73" name="Rectangle 556" hidden="0"/>
                <p:cNvSpPr>
                  <a:spLocks noChangeArrowheads="1"/>
                </p:cNvSpPr>
                <p:nvPr isPhoto="0" userDrawn="0"/>
              </p:nvSpPr>
              <p:spPr bwMode="auto">
                <a:xfrm>
                  <a:off x="1160318" y="33697"/>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74" name="Group 560" hidden="0"/>
              <p:cNvGrpSpPr/>
              <p:nvPr isPhoto="0" userDrawn="0"/>
            </p:nvGrpSpPr>
            <p:grpSpPr bwMode="auto">
              <a:xfrm>
                <a:off x="857106" y="114660"/>
                <a:ext cx="365125" cy="488950"/>
                <a:chOff x="857106" y="114660"/>
                <a:chExt cx="230" cy="308"/>
              </a:xfrm>
            </p:grpSpPr>
            <p:sp>
              <p:nvSpPr>
                <p:cNvPr id="175" name="Freeform 558" hidden="0"/>
                <p:cNvSpPr/>
                <p:nvPr isPhoto="0" userDrawn="0"/>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76" name="Freeform 559" hidden="0"/>
                <p:cNvSpPr/>
                <p:nvPr isPhoto="0" userDrawn="0"/>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77" name="Group 575" hidden="0"/>
              <p:cNvGrpSpPr/>
              <p:nvPr isPhoto="0" userDrawn="0"/>
            </p:nvGrpSpPr>
            <p:grpSpPr bwMode="auto">
              <a:xfrm>
                <a:off x="850755" y="33697"/>
                <a:ext cx="72000" cy="53974"/>
                <a:chOff x="850755" y="33697"/>
                <a:chExt cx="43" cy="34"/>
              </a:xfrm>
            </p:grpSpPr>
            <p:sp>
              <p:nvSpPr>
                <p:cNvPr id="178" name="Rectangle 573" hidden="0"/>
                <p:cNvSpPr>
                  <a:spLocks noChangeArrowheads="1"/>
                </p:cNvSpPr>
                <p:nvPr isPhoto="0" userDrawn="0"/>
              </p:nvSpPr>
              <p:spPr bwMode="auto">
                <a:xfrm>
                  <a:off x="850755" y="33697"/>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79" name="Rectangle 574" hidden="0"/>
                <p:cNvSpPr>
                  <a:spLocks noChangeArrowheads="1"/>
                </p:cNvSpPr>
                <p:nvPr isPhoto="0" userDrawn="0"/>
              </p:nvSpPr>
              <p:spPr bwMode="auto">
                <a:xfrm>
                  <a:off x="850755" y="33697"/>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80" name="Group 193" hidden="0"/>
              <p:cNvGrpSpPr/>
              <p:nvPr isPhoto="0" userDrawn="0"/>
            </p:nvGrpSpPr>
            <p:grpSpPr bwMode="auto">
              <a:xfrm>
                <a:off x="845714" y="631465"/>
                <a:ext cx="68263" cy="53974"/>
                <a:chOff x="845714" y="631465"/>
                <a:chExt cx="43" cy="34"/>
              </a:xfrm>
            </p:grpSpPr>
            <p:sp>
              <p:nvSpPr>
                <p:cNvPr id="181" name="Rectangle 191" hidden="0"/>
                <p:cNvSpPr>
                  <a:spLocks noChangeArrowheads="1"/>
                </p:cNvSpPr>
                <p:nvPr isPhoto="0" userDrawn="0"/>
              </p:nvSpPr>
              <p:spPr bwMode="auto">
                <a:xfrm>
                  <a:off x="845714" y="631465"/>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82" name="Rectangle 192" hidden="0"/>
                <p:cNvSpPr>
                  <a:spLocks noChangeArrowheads="1"/>
                </p:cNvSpPr>
                <p:nvPr isPhoto="0" userDrawn="0"/>
              </p:nvSpPr>
              <p:spPr bwMode="auto">
                <a:xfrm>
                  <a:off x="845714" y="631465"/>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83" name="Group 196" hidden="0"/>
              <p:cNvGrpSpPr/>
              <p:nvPr isPhoto="0" userDrawn="0"/>
            </p:nvGrpSpPr>
            <p:grpSpPr bwMode="auto">
              <a:xfrm>
                <a:off x="950489" y="631465"/>
                <a:ext cx="69850" cy="53974"/>
                <a:chOff x="950489" y="631465"/>
                <a:chExt cx="44" cy="34"/>
              </a:xfrm>
            </p:grpSpPr>
            <p:sp>
              <p:nvSpPr>
                <p:cNvPr id="184" name="Rectangle 194" hidden="0"/>
                <p:cNvSpPr>
                  <a:spLocks noChangeArrowheads="1"/>
                </p:cNvSpPr>
                <p:nvPr isPhoto="0" userDrawn="0"/>
              </p:nvSpPr>
              <p:spPr bwMode="auto">
                <a:xfrm>
                  <a:off x="950489" y="631465"/>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85" name="Rectangle 195" hidden="0"/>
                <p:cNvSpPr>
                  <a:spLocks noChangeArrowheads="1"/>
                </p:cNvSpPr>
                <p:nvPr isPhoto="0" userDrawn="0"/>
              </p:nvSpPr>
              <p:spPr bwMode="auto">
                <a:xfrm>
                  <a:off x="950489" y="631465"/>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86" name="Group 199" hidden="0"/>
              <p:cNvGrpSpPr/>
              <p:nvPr isPhoto="0" userDrawn="0"/>
            </p:nvGrpSpPr>
            <p:grpSpPr bwMode="auto">
              <a:xfrm>
                <a:off x="1053677" y="631465"/>
                <a:ext cx="68263" cy="53974"/>
                <a:chOff x="1053677" y="631465"/>
                <a:chExt cx="43" cy="34"/>
              </a:xfrm>
            </p:grpSpPr>
            <p:sp>
              <p:nvSpPr>
                <p:cNvPr id="187" name="Rectangle 197" hidden="0"/>
                <p:cNvSpPr>
                  <a:spLocks noChangeArrowheads="1"/>
                </p:cNvSpPr>
                <p:nvPr isPhoto="0" userDrawn="0"/>
              </p:nvSpPr>
              <p:spPr bwMode="auto">
                <a:xfrm>
                  <a:off x="1053677" y="631465"/>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88" name="Rectangle 198" hidden="0"/>
                <p:cNvSpPr>
                  <a:spLocks noChangeArrowheads="1"/>
                </p:cNvSpPr>
                <p:nvPr isPhoto="0" userDrawn="0"/>
              </p:nvSpPr>
              <p:spPr bwMode="auto">
                <a:xfrm>
                  <a:off x="1053677" y="631465"/>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89" name="Group 202" hidden="0"/>
              <p:cNvGrpSpPr/>
              <p:nvPr isPhoto="0" userDrawn="0"/>
            </p:nvGrpSpPr>
            <p:grpSpPr bwMode="auto">
              <a:xfrm>
                <a:off x="1155277" y="631465"/>
                <a:ext cx="69850" cy="53974"/>
                <a:chOff x="1155277" y="631465"/>
                <a:chExt cx="44" cy="34"/>
              </a:xfrm>
            </p:grpSpPr>
            <p:sp>
              <p:nvSpPr>
                <p:cNvPr id="190" name="Rectangle 200" hidden="0"/>
                <p:cNvSpPr>
                  <a:spLocks noChangeArrowheads="1"/>
                </p:cNvSpPr>
                <p:nvPr isPhoto="0" userDrawn="0"/>
              </p:nvSpPr>
              <p:spPr bwMode="auto">
                <a:xfrm>
                  <a:off x="1155277" y="631465"/>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91" name="Rectangle 201" hidden="0"/>
                <p:cNvSpPr>
                  <a:spLocks noChangeArrowheads="1"/>
                </p:cNvSpPr>
                <p:nvPr isPhoto="0" userDrawn="0"/>
              </p:nvSpPr>
              <p:spPr bwMode="auto">
                <a:xfrm>
                  <a:off x="1155277" y="631465"/>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92" name="Group 548" hidden="0"/>
              <p:cNvGrpSpPr/>
              <p:nvPr isPhoto="0" userDrawn="0"/>
            </p:nvGrpSpPr>
            <p:grpSpPr bwMode="auto">
              <a:xfrm>
                <a:off x="845714" y="631465"/>
                <a:ext cx="68263" cy="53974"/>
                <a:chOff x="845714" y="631465"/>
                <a:chExt cx="43" cy="34"/>
              </a:xfrm>
            </p:grpSpPr>
            <p:sp>
              <p:nvSpPr>
                <p:cNvPr id="193" name="Rectangle 546" hidden="0"/>
                <p:cNvSpPr>
                  <a:spLocks noChangeArrowheads="1"/>
                </p:cNvSpPr>
                <p:nvPr isPhoto="0" userDrawn="0"/>
              </p:nvSpPr>
              <p:spPr bwMode="auto">
                <a:xfrm>
                  <a:off x="845714" y="631465"/>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94" name="Rectangle 547" hidden="0"/>
                <p:cNvSpPr>
                  <a:spLocks noChangeArrowheads="1"/>
                </p:cNvSpPr>
                <p:nvPr isPhoto="0" userDrawn="0"/>
              </p:nvSpPr>
              <p:spPr bwMode="auto">
                <a:xfrm>
                  <a:off x="845714" y="631465"/>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95" name="Group 551" hidden="0"/>
              <p:cNvGrpSpPr/>
              <p:nvPr isPhoto="0" userDrawn="0"/>
            </p:nvGrpSpPr>
            <p:grpSpPr bwMode="auto">
              <a:xfrm>
                <a:off x="950489" y="631465"/>
                <a:ext cx="72000" cy="53974"/>
                <a:chOff x="950489" y="631465"/>
                <a:chExt cx="44" cy="34"/>
              </a:xfrm>
            </p:grpSpPr>
            <p:sp>
              <p:nvSpPr>
                <p:cNvPr id="196" name="Rectangle 549" hidden="0"/>
                <p:cNvSpPr>
                  <a:spLocks noChangeArrowheads="1"/>
                </p:cNvSpPr>
                <p:nvPr isPhoto="0" userDrawn="0"/>
              </p:nvSpPr>
              <p:spPr bwMode="auto">
                <a:xfrm>
                  <a:off x="950489" y="631465"/>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97" name="Rectangle 550" hidden="0"/>
                <p:cNvSpPr>
                  <a:spLocks noChangeArrowheads="1"/>
                </p:cNvSpPr>
                <p:nvPr isPhoto="0" userDrawn="0"/>
              </p:nvSpPr>
              <p:spPr bwMode="auto">
                <a:xfrm>
                  <a:off x="950489" y="631465"/>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98" name="Group 554" hidden="0"/>
              <p:cNvGrpSpPr/>
              <p:nvPr isPhoto="0" userDrawn="0"/>
            </p:nvGrpSpPr>
            <p:grpSpPr bwMode="auto">
              <a:xfrm>
                <a:off x="1053675" y="631465"/>
                <a:ext cx="72000" cy="53974"/>
                <a:chOff x="1053675" y="631465"/>
                <a:chExt cx="43" cy="34"/>
              </a:xfrm>
            </p:grpSpPr>
            <p:sp>
              <p:nvSpPr>
                <p:cNvPr id="199" name="Rectangle 552" hidden="0"/>
                <p:cNvSpPr>
                  <a:spLocks noChangeArrowheads="1"/>
                </p:cNvSpPr>
                <p:nvPr isPhoto="0" userDrawn="0"/>
              </p:nvSpPr>
              <p:spPr bwMode="auto">
                <a:xfrm>
                  <a:off x="1053675" y="631465"/>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00" name="Rectangle 553" hidden="0"/>
                <p:cNvSpPr>
                  <a:spLocks noChangeArrowheads="1"/>
                </p:cNvSpPr>
                <p:nvPr isPhoto="0" userDrawn="0"/>
              </p:nvSpPr>
              <p:spPr bwMode="auto">
                <a:xfrm>
                  <a:off x="1053675" y="631465"/>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01" name="Group 557" hidden="0"/>
              <p:cNvGrpSpPr/>
              <p:nvPr isPhoto="0" userDrawn="0"/>
            </p:nvGrpSpPr>
            <p:grpSpPr bwMode="auto">
              <a:xfrm>
                <a:off x="1155276" y="631465"/>
                <a:ext cx="72000" cy="53974"/>
                <a:chOff x="1155276" y="631465"/>
                <a:chExt cx="44" cy="34"/>
              </a:xfrm>
            </p:grpSpPr>
            <p:sp>
              <p:nvSpPr>
                <p:cNvPr id="202" name="Rectangle 555" hidden="0"/>
                <p:cNvSpPr>
                  <a:spLocks noChangeArrowheads="1"/>
                </p:cNvSpPr>
                <p:nvPr isPhoto="0" userDrawn="0"/>
              </p:nvSpPr>
              <p:spPr bwMode="auto">
                <a:xfrm>
                  <a:off x="1155276" y="631465"/>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03" name="Rectangle 556" hidden="0"/>
                <p:cNvSpPr>
                  <a:spLocks noChangeArrowheads="1"/>
                </p:cNvSpPr>
                <p:nvPr isPhoto="0" userDrawn="0"/>
              </p:nvSpPr>
              <p:spPr bwMode="auto">
                <a:xfrm>
                  <a:off x="1155276" y="631465"/>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04" name="Group 575" hidden="0"/>
              <p:cNvGrpSpPr/>
              <p:nvPr isPhoto="0" userDrawn="0"/>
            </p:nvGrpSpPr>
            <p:grpSpPr bwMode="auto">
              <a:xfrm>
                <a:off x="845713" y="631465"/>
                <a:ext cx="72000" cy="53974"/>
                <a:chOff x="845713" y="631465"/>
                <a:chExt cx="43" cy="34"/>
              </a:xfrm>
            </p:grpSpPr>
            <p:sp>
              <p:nvSpPr>
                <p:cNvPr id="205" name="Rectangle 573" hidden="0"/>
                <p:cNvSpPr>
                  <a:spLocks noChangeArrowheads="1"/>
                </p:cNvSpPr>
                <p:nvPr isPhoto="0" userDrawn="0"/>
              </p:nvSpPr>
              <p:spPr bwMode="auto">
                <a:xfrm>
                  <a:off x="845713" y="631465"/>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06" name="Rectangle 574" hidden="0"/>
                <p:cNvSpPr>
                  <a:spLocks noChangeArrowheads="1"/>
                </p:cNvSpPr>
                <p:nvPr isPhoto="0" userDrawn="0"/>
              </p:nvSpPr>
              <p:spPr bwMode="auto">
                <a:xfrm>
                  <a:off x="845713" y="631465"/>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grpSp>
          <p:nvGrpSpPr>
            <p:cNvPr id="207" name="Groep 123" hidden="0"/>
            <p:cNvGrpSpPr/>
            <p:nvPr isPhoto="0" userDrawn="0"/>
          </p:nvGrpSpPr>
          <p:grpSpPr bwMode="auto">
            <a:xfrm>
              <a:off x="1252103" y="33697"/>
              <a:ext cx="386605" cy="651743"/>
              <a:chOff x="1252103" y="33697"/>
              <a:chExt cx="386605" cy="651743"/>
            </a:xfrm>
          </p:grpSpPr>
          <p:grpSp>
            <p:nvGrpSpPr>
              <p:cNvPr id="208" name="Group 178" hidden="0"/>
              <p:cNvGrpSpPr/>
              <p:nvPr isPhoto="0" userDrawn="0"/>
            </p:nvGrpSpPr>
            <p:grpSpPr bwMode="auto">
              <a:xfrm>
                <a:off x="1263496" y="114660"/>
                <a:ext cx="365125" cy="488950"/>
                <a:chOff x="1263496" y="114660"/>
                <a:chExt cx="230" cy="308"/>
              </a:xfrm>
            </p:grpSpPr>
            <p:sp>
              <p:nvSpPr>
                <p:cNvPr id="209" name="Freeform 176" hidden="0"/>
                <p:cNvSpPr/>
                <p:nvPr isPhoto="0" userDrawn="0"/>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10" name="Freeform 177" hidden="0"/>
                <p:cNvSpPr/>
                <p:nvPr isPhoto="0" userDrawn="0"/>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11" name="Group 193" hidden="0"/>
              <p:cNvGrpSpPr/>
              <p:nvPr isPhoto="0" userDrawn="0"/>
            </p:nvGrpSpPr>
            <p:grpSpPr bwMode="auto">
              <a:xfrm>
                <a:off x="1257146" y="33697"/>
                <a:ext cx="68263" cy="53974"/>
                <a:chOff x="1257146" y="33697"/>
                <a:chExt cx="43" cy="34"/>
              </a:xfrm>
            </p:grpSpPr>
            <p:sp>
              <p:nvSpPr>
                <p:cNvPr id="212" name="Rectangle 191" hidden="0"/>
                <p:cNvSpPr>
                  <a:spLocks noChangeArrowheads="1"/>
                </p:cNvSpPr>
                <p:nvPr isPhoto="0" userDrawn="0"/>
              </p:nvSpPr>
              <p:spPr bwMode="auto">
                <a:xfrm>
                  <a:off x="1257146" y="33697"/>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13" name="Rectangle 192" hidden="0"/>
                <p:cNvSpPr>
                  <a:spLocks noChangeArrowheads="1"/>
                </p:cNvSpPr>
                <p:nvPr isPhoto="0" userDrawn="0"/>
              </p:nvSpPr>
              <p:spPr bwMode="auto">
                <a:xfrm>
                  <a:off x="1257146" y="33697"/>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14" name="Group 196" hidden="0"/>
              <p:cNvGrpSpPr/>
              <p:nvPr isPhoto="0" userDrawn="0"/>
            </p:nvGrpSpPr>
            <p:grpSpPr bwMode="auto">
              <a:xfrm>
                <a:off x="1361921" y="33697"/>
                <a:ext cx="69850" cy="53974"/>
                <a:chOff x="1361921" y="33697"/>
                <a:chExt cx="44" cy="34"/>
              </a:xfrm>
            </p:grpSpPr>
            <p:sp>
              <p:nvSpPr>
                <p:cNvPr id="215" name="Rectangle 194" hidden="0"/>
                <p:cNvSpPr>
                  <a:spLocks noChangeArrowheads="1"/>
                </p:cNvSpPr>
                <p:nvPr isPhoto="0" userDrawn="0"/>
              </p:nvSpPr>
              <p:spPr bwMode="auto">
                <a:xfrm>
                  <a:off x="1361921" y="33697"/>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16" name="Rectangle 195" hidden="0"/>
                <p:cNvSpPr>
                  <a:spLocks noChangeArrowheads="1"/>
                </p:cNvSpPr>
                <p:nvPr isPhoto="0" userDrawn="0"/>
              </p:nvSpPr>
              <p:spPr bwMode="auto">
                <a:xfrm>
                  <a:off x="1361921" y="33697"/>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17" name="Group 199" hidden="0"/>
              <p:cNvGrpSpPr/>
              <p:nvPr isPhoto="0" userDrawn="0"/>
            </p:nvGrpSpPr>
            <p:grpSpPr bwMode="auto">
              <a:xfrm>
                <a:off x="1465109" y="33697"/>
                <a:ext cx="68263" cy="53974"/>
                <a:chOff x="1465109" y="33697"/>
                <a:chExt cx="43" cy="34"/>
              </a:xfrm>
            </p:grpSpPr>
            <p:sp>
              <p:nvSpPr>
                <p:cNvPr id="218" name="Rectangle 197" hidden="0"/>
                <p:cNvSpPr>
                  <a:spLocks noChangeArrowheads="1"/>
                </p:cNvSpPr>
                <p:nvPr isPhoto="0" userDrawn="0"/>
              </p:nvSpPr>
              <p:spPr bwMode="auto">
                <a:xfrm>
                  <a:off x="1465109" y="33697"/>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19" name="Rectangle 198" hidden="0"/>
                <p:cNvSpPr>
                  <a:spLocks noChangeArrowheads="1"/>
                </p:cNvSpPr>
                <p:nvPr isPhoto="0" userDrawn="0"/>
              </p:nvSpPr>
              <p:spPr bwMode="auto">
                <a:xfrm>
                  <a:off x="1465109" y="33697"/>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20" name="Group 202" hidden="0"/>
              <p:cNvGrpSpPr/>
              <p:nvPr isPhoto="0" userDrawn="0"/>
            </p:nvGrpSpPr>
            <p:grpSpPr bwMode="auto">
              <a:xfrm>
                <a:off x="1566709" y="33697"/>
                <a:ext cx="69850" cy="53974"/>
                <a:chOff x="1566709" y="33697"/>
                <a:chExt cx="44" cy="34"/>
              </a:xfrm>
            </p:grpSpPr>
            <p:sp>
              <p:nvSpPr>
                <p:cNvPr id="221" name="Rectangle 200" hidden="0"/>
                <p:cNvSpPr>
                  <a:spLocks noChangeArrowheads="1"/>
                </p:cNvSpPr>
                <p:nvPr isPhoto="0" userDrawn="0"/>
              </p:nvSpPr>
              <p:spPr bwMode="auto">
                <a:xfrm>
                  <a:off x="1566709" y="33697"/>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22" name="Rectangle 201" hidden="0"/>
                <p:cNvSpPr>
                  <a:spLocks noChangeArrowheads="1"/>
                </p:cNvSpPr>
                <p:nvPr isPhoto="0" userDrawn="0"/>
              </p:nvSpPr>
              <p:spPr bwMode="auto">
                <a:xfrm>
                  <a:off x="1566709" y="33697"/>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23" name="Group 533" hidden="0"/>
              <p:cNvGrpSpPr/>
              <p:nvPr isPhoto="0" userDrawn="0"/>
            </p:nvGrpSpPr>
            <p:grpSpPr bwMode="auto">
              <a:xfrm>
                <a:off x="1263496" y="114660"/>
                <a:ext cx="365125" cy="488950"/>
                <a:chOff x="1263496" y="114660"/>
                <a:chExt cx="230" cy="308"/>
              </a:xfrm>
            </p:grpSpPr>
            <p:sp>
              <p:nvSpPr>
                <p:cNvPr id="224" name="Freeform 531" hidden="0"/>
                <p:cNvSpPr/>
                <p:nvPr isPhoto="0" userDrawn="0"/>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25" name="Freeform 532" hidden="0"/>
                <p:cNvSpPr/>
                <p:nvPr isPhoto="0" userDrawn="0"/>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26" name="Group 548" hidden="0"/>
              <p:cNvGrpSpPr/>
              <p:nvPr isPhoto="0" userDrawn="0"/>
            </p:nvGrpSpPr>
            <p:grpSpPr bwMode="auto">
              <a:xfrm>
                <a:off x="1257146" y="33697"/>
                <a:ext cx="68263" cy="53974"/>
                <a:chOff x="1257146" y="33697"/>
                <a:chExt cx="43" cy="34"/>
              </a:xfrm>
            </p:grpSpPr>
            <p:sp>
              <p:nvSpPr>
                <p:cNvPr id="227" name="Rectangle 546" hidden="0"/>
                <p:cNvSpPr>
                  <a:spLocks noChangeArrowheads="1"/>
                </p:cNvSpPr>
                <p:nvPr isPhoto="0" userDrawn="0"/>
              </p:nvSpPr>
              <p:spPr bwMode="auto">
                <a:xfrm>
                  <a:off x="1257146" y="33697"/>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28" name="Rectangle 547" hidden="0"/>
                <p:cNvSpPr>
                  <a:spLocks noChangeArrowheads="1"/>
                </p:cNvSpPr>
                <p:nvPr isPhoto="0" userDrawn="0"/>
              </p:nvSpPr>
              <p:spPr bwMode="auto">
                <a:xfrm>
                  <a:off x="1257146" y="33697"/>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29" name="Group 551" hidden="0"/>
              <p:cNvGrpSpPr/>
              <p:nvPr isPhoto="0" userDrawn="0"/>
            </p:nvGrpSpPr>
            <p:grpSpPr bwMode="auto">
              <a:xfrm>
                <a:off x="1361921" y="33697"/>
                <a:ext cx="72000" cy="53974"/>
                <a:chOff x="1361921" y="33697"/>
                <a:chExt cx="44" cy="34"/>
              </a:xfrm>
            </p:grpSpPr>
            <p:sp>
              <p:nvSpPr>
                <p:cNvPr id="230" name="Rectangle 549" hidden="0"/>
                <p:cNvSpPr>
                  <a:spLocks noChangeArrowheads="1"/>
                </p:cNvSpPr>
                <p:nvPr isPhoto="0" userDrawn="0"/>
              </p:nvSpPr>
              <p:spPr bwMode="auto">
                <a:xfrm>
                  <a:off x="1361921" y="33697"/>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31" name="Rectangle 550" hidden="0"/>
                <p:cNvSpPr>
                  <a:spLocks noChangeArrowheads="1"/>
                </p:cNvSpPr>
                <p:nvPr isPhoto="0" userDrawn="0"/>
              </p:nvSpPr>
              <p:spPr bwMode="auto">
                <a:xfrm>
                  <a:off x="1361921" y="33697"/>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32" name="Group 554" hidden="0"/>
              <p:cNvGrpSpPr/>
              <p:nvPr isPhoto="0" userDrawn="0"/>
            </p:nvGrpSpPr>
            <p:grpSpPr bwMode="auto">
              <a:xfrm>
                <a:off x="1465107" y="33697"/>
                <a:ext cx="72000" cy="53974"/>
                <a:chOff x="1465107" y="33697"/>
                <a:chExt cx="43" cy="34"/>
              </a:xfrm>
            </p:grpSpPr>
            <p:sp>
              <p:nvSpPr>
                <p:cNvPr id="233" name="Rectangle 552" hidden="0"/>
                <p:cNvSpPr>
                  <a:spLocks noChangeArrowheads="1"/>
                </p:cNvSpPr>
                <p:nvPr isPhoto="0" userDrawn="0"/>
              </p:nvSpPr>
              <p:spPr bwMode="auto">
                <a:xfrm>
                  <a:off x="1465107" y="33697"/>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34" name="Rectangle 553" hidden="0"/>
                <p:cNvSpPr>
                  <a:spLocks noChangeArrowheads="1"/>
                </p:cNvSpPr>
                <p:nvPr isPhoto="0" userDrawn="0"/>
              </p:nvSpPr>
              <p:spPr bwMode="auto">
                <a:xfrm>
                  <a:off x="1465107" y="33697"/>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35" name="Group 557" hidden="0"/>
              <p:cNvGrpSpPr/>
              <p:nvPr isPhoto="0" userDrawn="0"/>
            </p:nvGrpSpPr>
            <p:grpSpPr bwMode="auto">
              <a:xfrm>
                <a:off x="1566708" y="33697"/>
                <a:ext cx="72000" cy="53974"/>
                <a:chOff x="1566708" y="33697"/>
                <a:chExt cx="44" cy="34"/>
              </a:xfrm>
            </p:grpSpPr>
            <p:sp>
              <p:nvSpPr>
                <p:cNvPr id="236" name="Rectangle 555" hidden="0"/>
                <p:cNvSpPr>
                  <a:spLocks noChangeArrowheads="1"/>
                </p:cNvSpPr>
                <p:nvPr isPhoto="0" userDrawn="0"/>
              </p:nvSpPr>
              <p:spPr bwMode="auto">
                <a:xfrm>
                  <a:off x="1566708" y="33697"/>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37" name="Rectangle 556" hidden="0"/>
                <p:cNvSpPr>
                  <a:spLocks noChangeArrowheads="1"/>
                </p:cNvSpPr>
                <p:nvPr isPhoto="0" userDrawn="0"/>
              </p:nvSpPr>
              <p:spPr bwMode="auto">
                <a:xfrm>
                  <a:off x="1566708" y="33697"/>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38" name="Group 560" hidden="0"/>
              <p:cNvGrpSpPr/>
              <p:nvPr isPhoto="0" userDrawn="0"/>
            </p:nvGrpSpPr>
            <p:grpSpPr bwMode="auto">
              <a:xfrm>
                <a:off x="1263496" y="114660"/>
                <a:ext cx="365125" cy="488950"/>
                <a:chOff x="1263496" y="114660"/>
                <a:chExt cx="230" cy="308"/>
              </a:xfrm>
            </p:grpSpPr>
            <p:sp>
              <p:nvSpPr>
                <p:cNvPr id="239" name="Freeform 558" hidden="0"/>
                <p:cNvSpPr/>
                <p:nvPr isPhoto="0" userDrawn="0"/>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40" name="Freeform 559" hidden="0"/>
                <p:cNvSpPr/>
                <p:nvPr isPhoto="0" userDrawn="0"/>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41" name="Group 575" hidden="0"/>
              <p:cNvGrpSpPr/>
              <p:nvPr isPhoto="0" userDrawn="0"/>
            </p:nvGrpSpPr>
            <p:grpSpPr bwMode="auto">
              <a:xfrm>
                <a:off x="1257145" y="33697"/>
                <a:ext cx="72000" cy="53974"/>
                <a:chOff x="1257145" y="33697"/>
                <a:chExt cx="43" cy="34"/>
              </a:xfrm>
            </p:grpSpPr>
            <p:sp>
              <p:nvSpPr>
                <p:cNvPr id="242" name="Rectangle 573" hidden="0"/>
                <p:cNvSpPr>
                  <a:spLocks noChangeArrowheads="1"/>
                </p:cNvSpPr>
                <p:nvPr isPhoto="0" userDrawn="0"/>
              </p:nvSpPr>
              <p:spPr bwMode="auto">
                <a:xfrm>
                  <a:off x="1257145" y="33697"/>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43" name="Rectangle 574" hidden="0"/>
                <p:cNvSpPr>
                  <a:spLocks noChangeArrowheads="1"/>
                </p:cNvSpPr>
                <p:nvPr isPhoto="0" userDrawn="0"/>
              </p:nvSpPr>
              <p:spPr bwMode="auto">
                <a:xfrm>
                  <a:off x="1257145" y="33697"/>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44" name="Group 193" hidden="0"/>
              <p:cNvGrpSpPr/>
              <p:nvPr isPhoto="0" userDrawn="0"/>
            </p:nvGrpSpPr>
            <p:grpSpPr bwMode="auto">
              <a:xfrm>
                <a:off x="1252104" y="631465"/>
                <a:ext cx="68263" cy="53974"/>
                <a:chOff x="1252104" y="631465"/>
                <a:chExt cx="43" cy="34"/>
              </a:xfrm>
            </p:grpSpPr>
            <p:sp>
              <p:nvSpPr>
                <p:cNvPr id="245" name="Rectangle 191" hidden="0"/>
                <p:cNvSpPr>
                  <a:spLocks noChangeArrowheads="1"/>
                </p:cNvSpPr>
                <p:nvPr isPhoto="0" userDrawn="0"/>
              </p:nvSpPr>
              <p:spPr bwMode="auto">
                <a:xfrm>
                  <a:off x="1252104" y="631465"/>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46" name="Rectangle 192" hidden="0"/>
                <p:cNvSpPr>
                  <a:spLocks noChangeArrowheads="1"/>
                </p:cNvSpPr>
                <p:nvPr isPhoto="0" userDrawn="0"/>
              </p:nvSpPr>
              <p:spPr bwMode="auto">
                <a:xfrm>
                  <a:off x="1252104" y="631465"/>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47" name="Group 196" hidden="0"/>
              <p:cNvGrpSpPr/>
              <p:nvPr isPhoto="0" userDrawn="0"/>
            </p:nvGrpSpPr>
            <p:grpSpPr bwMode="auto">
              <a:xfrm>
                <a:off x="1356879" y="631465"/>
                <a:ext cx="69850" cy="53974"/>
                <a:chOff x="1356879" y="631465"/>
                <a:chExt cx="44" cy="34"/>
              </a:xfrm>
            </p:grpSpPr>
            <p:sp>
              <p:nvSpPr>
                <p:cNvPr id="248" name="Rectangle 194" hidden="0"/>
                <p:cNvSpPr>
                  <a:spLocks noChangeArrowheads="1"/>
                </p:cNvSpPr>
                <p:nvPr isPhoto="0" userDrawn="0"/>
              </p:nvSpPr>
              <p:spPr bwMode="auto">
                <a:xfrm>
                  <a:off x="1356879" y="631465"/>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49" name="Rectangle 195" hidden="0"/>
                <p:cNvSpPr>
                  <a:spLocks noChangeArrowheads="1"/>
                </p:cNvSpPr>
                <p:nvPr isPhoto="0" userDrawn="0"/>
              </p:nvSpPr>
              <p:spPr bwMode="auto">
                <a:xfrm>
                  <a:off x="1356879" y="631465"/>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50" name="Group 199" hidden="0"/>
              <p:cNvGrpSpPr/>
              <p:nvPr isPhoto="0" userDrawn="0"/>
            </p:nvGrpSpPr>
            <p:grpSpPr bwMode="auto">
              <a:xfrm>
                <a:off x="1460067" y="631465"/>
                <a:ext cx="68263" cy="53974"/>
                <a:chOff x="1460067" y="631465"/>
                <a:chExt cx="43" cy="34"/>
              </a:xfrm>
            </p:grpSpPr>
            <p:sp>
              <p:nvSpPr>
                <p:cNvPr id="251" name="Rectangle 197" hidden="0"/>
                <p:cNvSpPr>
                  <a:spLocks noChangeArrowheads="1"/>
                </p:cNvSpPr>
                <p:nvPr isPhoto="0" userDrawn="0"/>
              </p:nvSpPr>
              <p:spPr bwMode="auto">
                <a:xfrm>
                  <a:off x="1460067" y="631465"/>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52" name="Rectangle 198" hidden="0"/>
                <p:cNvSpPr>
                  <a:spLocks noChangeArrowheads="1"/>
                </p:cNvSpPr>
                <p:nvPr isPhoto="0" userDrawn="0"/>
              </p:nvSpPr>
              <p:spPr bwMode="auto">
                <a:xfrm>
                  <a:off x="1460067" y="631465"/>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53" name="Group 202" hidden="0"/>
              <p:cNvGrpSpPr/>
              <p:nvPr isPhoto="0" userDrawn="0"/>
            </p:nvGrpSpPr>
            <p:grpSpPr bwMode="auto">
              <a:xfrm>
                <a:off x="1561667" y="631465"/>
                <a:ext cx="69850" cy="53974"/>
                <a:chOff x="1561667" y="631465"/>
                <a:chExt cx="44" cy="34"/>
              </a:xfrm>
            </p:grpSpPr>
            <p:sp>
              <p:nvSpPr>
                <p:cNvPr id="254" name="Rectangle 200" hidden="0"/>
                <p:cNvSpPr>
                  <a:spLocks noChangeArrowheads="1"/>
                </p:cNvSpPr>
                <p:nvPr isPhoto="0" userDrawn="0"/>
              </p:nvSpPr>
              <p:spPr bwMode="auto">
                <a:xfrm>
                  <a:off x="1561667" y="631465"/>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55" name="Rectangle 201" hidden="0"/>
                <p:cNvSpPr>
                  <a:spLocks noChangeArrowheads="1"/>
                </p:cNvSpPr>
                <p:nvPr isPhoto="0" userDrawn="0"/>
              </p:nvSpPr>
              <p:spPr bwMode="auto">
                <a:xfrm>
                  <a:off x="1561667" y="631465"/>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56" name="Group 548" hidden="0"/>
              <p:cNvGrpSpPr/>
              <p:nvPr isPhoto="0" userDrawn="0"/>
            </p:nvGrpSpPr>
            <p:grpSpPr bwMode="auto">
              <a:xfrm>
                <a:off x="1252104" y="631465"/>
                <a:ext cx="68263" cy="53974"/>
                <a:chOff x="1252104" y="631465"/>
                <a:chExt cx="43" cy="34"/>
              </a:xfrm>
            </p:grpSpPr>
            <p:sp>
              <p:nvSpPr>
                <p:cNvPr id="257" name="Rectangle 546" hidden="0"/>
                <p:cNvSpPr>
                  <a:spLocks noChangeArrowheads="1"/>
                </p:cNvSpPr>
                <p:nvPr isPhoto="0" userDrawn="0"/>
              </p:nvSpPr>
              <p:spPr bwMode="auto">
                <a:xfrm>
                  <a:off x="1252104" y="631465"/>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58" name="Rectangle 547" hidden="0"/>
                <p:cNvSpPr>
                  <a:spLocks noChangeArrowheads="1"/>
                </p:cNvSpPr>
                <p:nvPr isPhoto="0" userDrawn="0"/>
              </p:nvSpPr>
              <p:spPr bwMode="auto">
                <a:xfrm>
                  <a:off x="1252104" y="631465"/>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59" name="Group 551" hidden="0"/>
              <p:cNvGrpSpPr/>
              <p:nvPr isPhoto="0" userDrawn="0"/>
            </p:nvGrpSpPr>
            <p:grpSpPr bwMode="auto">
              <a:xfrm>
                <a:off x="1356879" y="631465"/>
                <a:ext cx="72000" cy="53974"/>
                <a:chOff x="1356879" y="631465"/>
                <a:chExt cx="44" cy="34"/>
              </a:xfrm>
            </p:grpSpPr>
            <p:sp>
              <p:nvSpPr>
                <p:cNvPr id="260" name="Rectangle 549" hidden="0"/>
                <p:cNvSpPr>
                  <a:spLocks noChangeArrowheads="1"/>
                </p:cNvSpPr>
                <p:nvPr isPhoto="0" userDrawn="0"/>
              </p:nvSpPr>
              <p:spPr bwMode="auto">
                <a:xfrm>
                  <a:off x="1356879" y="631465"/>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61" name="Rectangle 550" hidden="0"/>
                <p:cNvSpPr>
                  <a:spLocks noChangeArrowheads="1"/>
                </p:cNvSpPr>
                <p:nvPr isPhoto="0" userDrawn="0"/>
              </p:nvSpPr>
              <p:spPr bwMode="auto">
                <a:xfrm>
                  <a:off x="1356879" y="631465"/>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62" name="Group 554" hidden="0"/>
              <p:cNvGrpSpPr/>
              <p:nvPr isPhoto="0" userDrawn="0"/>
            </p:nvGrpSpPr>
            <p:grpSpPr bwMode="auto">
              <a:xfrm>
                <a:off x="1460065" y="631465"/>
                <a:ext cx="72000" cy="53974"/>
                <a:chOff x="1460065" y="631465"/>
                <a:chExt cx="43" cy="34"/>
              </a:xfrm>
            </p:grpSpPr>
            <p:sp>
              <p:nvSpPr>
                <p:cNvPr id="263" name="Rectangle 552" hidden="0"/>
                <p:cNvSpPr>
                  <a:spLocks noChangeArrowheads="1"/>
                </p:cNvSpPr>
                <p:nvPr isPhoto="0" userDrawn="0"/>
              </p:nvSpPr>
              <p:spPr bwMode="auto">
                <a:xfrm>
                  <a:off x="1460065" y="631465"/>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64" name="Rectangle 553" hidden="0"/>
                <p:cNvSpPr>
                  <a:spLocks noChangeArrowheads="1"/>
                </p:cNvSpPr>
                <p:nvPr isPhoto="0" userDrawn="0"/>
              </p:nvSpPr>
              <p:spPr bwMode="auto">
                <a:xfrm>
                  <a:off x="1460065" y="631465"/>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65" name="Group 557" hidden="0"/>
              <p:cNvGrpSpPr/>
              <p:nvPr isPhoto="0" userDrawn="0"/>
            </p:nvGrpSpPr>
            <p:grpSpPr bwMode="auto">
              <a:xfrm>
                <a:off x="1561666" y="631465"/>
                <a:ext cx="72000" cy="53974"/>
                <a:chOff x="1561666" y="631465"/>
                <a:chExt cx="44" cy="34"/>
              </a:xfrm>
            </p:grpSpPr>
            <p:sp>
              <p:nvSpPr>
                <p:cNvPr id="266" name="Rectangle 555" hidden="0"/>
                <p:cNvSpPr>
                  <a:spLocks noChangeArrowheads="1"/>
                </p:cNvSpPr>
                <p:nvPr isPhoto="0" userDrawn="0"/>
              </p:nvSpPr>
              <p:spPr bwMode="auto">
                <a:xfrm>
                  <a:off x="1561666" y="631465"/>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67" name="Rectangle 556" hidden="0"/>
                <p:cNvSpPr>
                  <a:spLocks noChangeArrowheads="1"/>
                </p:cNvSpPr>
                <p:nvPr isPhoto="0" userDrawn="0"/>
              </p:nvSpPr>
              <p:spPr bwMode="auto">
                <a:xfrm>
                  <a:off x="1561666" y="631465"/>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68" name="Group 575" hidden="0"/>
              <p:cNvGrpSpPr/>
              <p:nvPr isPhoto="0" userDrawn="0"/>
            </p:nvGrpSpPr>
            <p:grpSpPr bwMode="auto">
              <a:xfrm>
                <a:off x="1252103" y="631465"/>
                <a:ext cx="72000" cy="53974"/>
                <a:chOff x="1252103" y="631465"/>
                <a:chExt cx="43" cy="34"/>
              </a:xfrm>
            </p:grpSpPr>
            <p:sp>
              <p:nvSpPr>
                <p:cNvPr id="269" name="Rectangle 573" hidden="0"/>
                <p:cNvSpPr>
                  <a:spLocks noChangeArrowheads="1"/>
                </p:cNvSpPr>
                <p:nvPr isPhoto="0" userDrawn="0"/>
              </p:nvSpPr>
              <p:spPr bwMode="auto">
                <a:xfrm>
                  <a:off x="1252103" y="631465"/>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70" name="Rectangle 574" hidden="0"/>
                <p:cNvSpPr>
                  <a:spLocks noChangeArrowheads="1"/>
                </p:cNvSpPr>
                <p:nvPr isPhoto="0" userDrawn="0"/>
              </p:nvSpPr>
              <p:spPr bwMode="auto">
                <a:xfrm>
                  <a:off x="1252103" y="631465"/>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grpSp>
          <p:nvGrpSpPr>
            <p:cNvPr id="271" name="Groep 124" hidden="0"/>
            <p:cNvGrpSpPr/>
            <p:nvPr isPhoto="0" userDrawn="0"/>
          </p:nvGrpSpPr>
          <p:grpSpPr bwMode="auto">
            <a:xfrm>
              <a:off x="1654475" y="31302"/>
              <a:ext cx="386605" cy="651743"/>
              <a:chOff x="1654475" y="31302"/>
              <a:chExt cx="386605" cy="651743"/>
            </a:xfrm>
          </p:grpSpPr>
          <p:grpSp>
            <p:nvGrpSpPr>
              <p:cNvPr id="272" name="Group 178" hidden="0"/>
              <p:cNvGrpSpPr/>
              <p:nvPr isPhoto="0" userDrawn="0"/>
            </p:nvGrpSpPr>
            <p:grpSpPr bwMode="auto">
              <a:xfrm>
                <a:off x="1665868" y="112265"/>
                <a:ext cx="365125" cy="488950"/>
                <a:chOff x="1665868" y="112265"/>
                <a:chExt cx="230" cy="308"/>
              </a:xfrm>
            </p:grpSpPr>
            <p:sp>
              <p:nvSpPr>
                <p:cNvPr id="273" name="Freeform 176" hidden="0"/>
                <p:cNvSpPr/>
                <p:nvPr isPhoto="0" userDrawn="0"/>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74" name="Freeform 177" hidden="0"/>
                <p:cNvSpPr/>
                <p:nvPr isPhoto="0" userDrawn="0"/>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75" name="Group 193" hidden="0"/>
              <p:cNvGrpSpPr/>
              <p:nvPr isPhoto="0" userDrawn="0"/>
            </p:nvGrpSpPr>
            <p:grpSpPr bwMode="auto">
              <a:xfrm>
                <a:off x="1659518" y="31302"/>
                <a:ext cx="68263" cy="53974"/>
                <a:chOff x="1659518" y="31302"/>
                <a:chExt cx="43" cy="34"/>
              </a:xfrm>
            </p:grpSpPr>
            <p:sp>
              <p:nvSpPr>
                <p:cNvPr id="276" name="Rectangle 191" hidden="0"/>
                <p:cNvSpPr>
                  <a:spLocks noChangeArrowheads="1"/>
                </p:cNvSpPr>
                <p:nvPr isPhoto="0" userDrawn="0"/>
              </p:nvSpPr>
              <p:spPr bwMode="auto">
                <a:xfrm>
                  <a:off x="1659518" y="31302"/>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77" name="Rectangle 192" hidden="0"/>
                <p:cNvSpPr>
                  <a:spLocks noChangeArrowheads="1"/>
                </p:cNvSpPr>
                <p:nvPr isPhoto="0" userDrawn="0"/>
              </p:nvSpPr>
              <p:spPr bwMode="auto">
                <a:xfrm>
                  <a:off x="1659518" y="31302"/>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78" name="Group 196" hidden="0"/>
              <p:cNvGrpSpPr/>
              <p:nvPr isPhoto="0" userDrawn="0"/>
            </p:nvGrpSpPr>
            <p:grpSpPr bwMode="auto">
              <a:xfrm>
                <a:off x="1764293" y="31302"/>
                <a:ext cx="69850" cy="53974"/>
                <a:chOff x="1764293" y="31302"/>
                <a:chExt cx="44" cy="34"/>
              </a:xfrm>
            </p:grpSpPr>
            <p:sp>
              <p:nvSpPr>
                <p:cNvPr id="279" name="Rectangle 194" hidden="0"/>
                <p:cNvSpPr>
                  <a:spLocks noChangeArrowheads="1"/>
                </p:cNvSpPr>
                <p:nvPr isPhoto="0" userDrawn="0"/>
              </p:nvSpPr>
              <p:spPr bwMode="auto">
                <a:xfrm>
                  <a:off x="1764293" y="31302"/>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80" name="Rectangle 195" hidden="0"/>
                <p:cNvSpPr>
                  <a:spLocks noChangeArrowheads="1"/>
                </p:cNvSpPr>
                <p:nvPr isPhoto="0" userDrawn="0"/>
              </p:nvSpPr>
              <p:spPr bwMode="auto">
                <a:xfrm>
                  <a:off x="1764293" y="31302"/>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81" name="Group 199" hidden="0"/>
              <p:cNvGrpSpPr/>
              <p:nvPr isPhoto="0" userDrawn="0"/>
            </p:nvGrpSpPr>
            <p:grpSpPr bwMode="auto">
              <a:xfrm>
                <a:off x="1867481" y="31302"/>
                <a:ext cx="68263" cy="53974"/>
                <a:chOff x="1867481" y="31302"/>
                <a:chExt cx="43" cy="34"/>
              </a:xfrm>
            </p:grpSpPr>
            <p:sp>
              <p:nvSpPr>
                <p:cNvPr id="282" name="Rectangle 197" hidden="0"/>
                <p:cNvSpPr>
                  <a:spLocks noChangeArrowheads="1"/>
                </p:cNvSpPr>
                <p:nvPr isPhoto="0" userDrawn="0"/>
              </p:nvSpPr>
              <p:spPr bwMode="auto">
                <a:xfrm>
                  <a:off x="1867481" y="31302"/>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83" name="Rectangle 198" hidden="0"/>
                <p:cNvSpPr>
                  <a:spLocks noChangeArrowheads="1"/>
                </p:cNvSpPr>
                <p:nvPr isPhoto="0" userDrawn="0"/>
              </p:nvSpPr>
              <p:spPr bwMode="auto">
                <a:xfrm>
                  <a:off x="1867481" y="31302"/>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84" name="Group 202" hidden="0"/>
              <p:cNvGrpSpPr/>
              <p:nvPr isPhoto="0" userDrawn="0"/>
            </p:nvGrpSpPr>
            <p:grpSpPr bwMode="auto">
              <a:xfrm>
                <a:off x="1969081" y="31302"/>
                <a:ext cx="69850" cy="53974"/>
                <a:chOff x="1969081" y="31302"/>
                <a:chExt cx="44" cy="34"/>
              </a:xfrm>
            </p:grpSpPr>
            <p:sp>
              <p:nvSpPr>
                <p:cNvPr id="285" name="Rectangle 200" hidden="0"/>
                <p:cNvSpPr>
                  <a:spLocks noChangeArrowheads="1"/>
                </p:cNvSpPr>
                <p:nvPr isPhoto="0" userDrawn="0"/>
              </p:nvSpPr>
              <p:spPr bwMode="auto">
                <a:xfrm>
                  <a:off x="1969081" y="31302"/>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86" name="Rectangle 201" hidden="0"/>
                <p:cNvSpPr>
                  <a:spLocks noChangeArrowheads="1"/>
                </p:cNvSpPr>
                <p:nvPr isPhoto="0" userDrawn="0"/>
              </p:nvSpPr>
              <p:spPr bwMode="auto">
                <a:xfrm>
                  <a:off x="1969081" y="31302"/>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87" name="Group 533" hidden="0"/>
              <p:cNvGrpSpPr/>
              <p:nvPr isPhoto="0" userDrawn="0"/>
            </p:nvGrpSpPr>
            <p:grpSpPr bwMode="auto">
              <a:xfrm>
                <a:off x="1665868" y="112265"/>
                <a:ext cx="365125" cy="488950"/>
                <a:chOff x="1665868" y="112265"/>
                <a:chExt cx="230" cy="308"/>
              </a:xfrm>
            </p:grpSpPr>
            <p:sp>
              <p:nvSpPr>
                <p:cNvPr id="288" name="Freeform 531" hidden="0"/>
                <p:cNvSpPr/>
                <p:nvPr isPhoto="0" userDrawn="0"/>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89" name="Freeform 532" hidden="0"/>
                <p:cNvSpPr/>
                <p:nvPr isPhoto="0" userDrawn="0"/>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90" name="Group 548" hidden="0"/>
              <p:cNvGrpSpPr/>
              <p:nvPr isPhoto="0" userDrawn="0"/>
            </p:nvGrpSpPr>
            <p:grpSpPr bwMode="auto">
              <a:xfrm>
                <a:off x="1659518" y="31302"/>
                <a:ext cx="68263" cy="53974"/>
                <a:chOff x="1659518" y="31302"/>
                <a:chExt cx="43" cy="34"/>
              </a:xfrm>
            </p:grpSpPr>
            <p:sp>
              <p:nvSpPr>
                <p:cNvPr id="291" name="Rectangle 546" hidden="0"/>
                <p:cNvSpPr>
                  <a:spLocks noChangeArrowheads="1"/>
                </p:cNvSpPr>
                <p:nvPr isPhoto="0" userDrawn="0"/>
              </p:nvSpPr>
              <p:spPr bwMode="auto">
                <a:xfrm>
                  <a:off x="1659518" y="31302"/>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92" name="Rectangle 547" hidden="0"/>
                <p:cNvSpPr>
                  <a:spLocks noChangeArrowheads="1"/>
                </p:cNvSpPr>
                <p:nvPr isPhoto="0" userDrawn="0"/>
              </p:nvSpPr>
              <p:spPr bwMode="auto">
                <a:xfrm>
                  <a:off x="1659518" y="31302"/>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93" name="Group 551" hidden="0"/>
              <p:cNvGrpSpPr/>
              <p:nvPr isPhoto="0" userDrawn="0"/>
            </p:nvGrpSpPr>
            <p:grpSpPr bwMode="auto">
              <a:xfrm>
                <a:off x="1764293" y="31302"/>
                <a:ext cx="72000" cy="53974"/>
                <a:chOff x="1764293" y="31302"/>
                <a:chExt cx="44" cy="34"/>
              </a:xfrm>
            </p:grpSpPr>
            <p:sp>
              <p:nvSpPr>
                <p:cNvPr id="294" name="Rectangle 549" hidden="0"/>
                <p:cNvSpPr>
                  <a:spLocks noChangeArrowheads="1"/>
                </p:cNvSpPr>
                <p:nvPr isPhoto="0" userDrawn="0"/>
              </p:nvSpPr>
              <p:spPr bwMode="auto">
                <a:xfrm>
                  <a:off x="1764293" y="31302"/>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95" name="Rectangle 550" hidden="0"/>
                <p:cNvSpPr>
                  <a:spLocks noChangeArrowheads="1"/>
                </p:cNvSpPr>
                <p:nvPr isPhoto="0" userDrawn="0"/>
              </p:nvSpPr>
              <p:spPr bwMode="auto">
                <a:xfrm>
                  <a:off x="1764293" y="31302"/>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96" name="Group 554" hidden="0"/>
              <p:cNvGrpSpPr/>
              <p:nvPr isPhoto="0" userDrawn="0"/>
            </p:nvGrpSpPr>
            <p:grpSpPr bwMode="auto">
              <a:xfrm>
                <a:off x="1867479" y="31302"/>
                <a:ext cx="72000" cy="53974"/>
                <a:chOff x="1867479" y="31302"/>
                <a:chExt cx="43" cy="34"/>
              </a:xfrm>
            </p:grpSpPr>
            <p:sp>
              <p:nvSpPr>
                <p:cNvPr id="297" name="Rectangle 552" hidden="0"/>
                <p:cNvSpPr>
                  <a:spLocks noChangeArrowheads="1"/>
                </p:cNvSpPr>
                <p:nvPr isPhoto="0" userDrawn="0"/>
              </p:nvSpPr>
              <p:spPr bwMode="auto">
                <a:xfrm>
                  <a:off x="1867479" y="31302"/>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98" name="Rectangle 553" hidden="0"/>
                <p:cNvSpPr>
                  <a:spLocks noChangeArrowheads="1"/>
                </p:cNvSpPr>
                <p:nvPr isPhoto="0" userDrawn="0"/>
              </p:nvSpPr>
              <p:spPr bwMode="auto">
                <a:xfrm>
                  <a:off x="1867479" y="31302"/>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99" name="Group 557" hidden="0"/>
              <p:cNvGrpSpPr/>
              <p:nvPr isPhoto="0" userDrawn="0"/>
            </p:nvGrpSpPr>
            <p:grpSpPr bwMode="auto">
              <a:xfrm>
                <a:off x="1969080" y="31302"/>
                <a:ext cx="72000" cy="53974"/>
                <a:chOff x="1969080" y="31302"/>
                <a:chExt cx="44" cy="34"/>
              </a:xfrm>
            </p:grpSpPr>
            <p:sp>
              <p:nvSpPr>
                <p:cNvPr id="300" name="Rectangle 555" hidden="0"/>
                <p:cNvSpPr>
                  <a:spLocks noChangeArrowheads="1"/>
                </p:cNvSpPr>
                <p:nvPr isPhoto="0" userDrawn="0"/>
              </p:nvSpPr>
              <p:spPr bwMode="auto">
                <a:xfrm>
                  <a:off x="1969080" y="31302"/>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01" name="Rectangle 556" hidden="0"/>
                <p:cNvSpPr>
                  <a:spLocks noChangeArrowheads="1"/>
                </p:cNvSpPr>
                <p:nvPr isPhoto="0" userDrawn="0"/>
              </p:nvSpPr>
              <p:spPr bwMode="auto">
                <a:xfrm>
                  <a:off x="1969080" y="31302"/>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02" name="Group 560" hidden="0"/>
              <p:cNvGrpSpPr/>
              <p:nvPr isPhoto="0" userDrawn="0"/>
            </p:nvGrpSpPr>
            <p:grpSpPr bwMode="auto">
              <a:xfrm>
                <a:off x="1665868" y="112265"/>
                <a:ext cx="365125" cy="488950"/>
                <a:chOff x="1665868" y="112265"/>
                <a:chExt cx="230" cy="308"/>
              </a:xfrm>
            </p:grpSpPr>
            <p:sp>
              <p:nvSpPr>
                <p:cNvPr id="303" name="Freeform 558" hidden="0"/>
                <p:cNvSpPr/>
                <p:nvPr isPhoto="0" userDrawn="0"/>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04" name="Freeform 559" hidden="0"/>
                <p:cNvSpPr/>
                <p:nvPr isPhoto="0" userDrawn="0"/>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05" name="Group 575" hidden="0"/>
              <p:cNvGrpSpPr/>
              <p:nvPr isPhoto="0" userDrawn="0"/>
            </p:nvGrpSpPr>
            <p:grpSpPr bwMode="auto">
              <a:xfrm>
                <a:off x="1659517" y="31302"/>
                <a:ext cx="72000" cy="53974"/>
                <a:chOff x="1659517" y="31302"/>
                <a:chExt cx="43" cy="34"/>
              </a:xfrm>
            </p:grpSpPr>
            <p:sp>
              <p:nvSpPr>
                <p:cNvPr id="306" name="Rectangle 573" hidden="0"/>
                <p:cNvSpPr>
                  <a:spLocks noChangeArrowheads="1"/>
                </p:cNvSpPr>
                <p:nvPr isPhoto="0" userDrawn="0"/>
              </p:nvSpPr>
              <p:spPr bwMode="auto">
                <a:xfrm>
                  <a:off x="1659517" y="31302"/>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07" name="Rectangle 574" hidden="0"/>
                <p:cNvSpPr>
                  <a:spLocks noChangeArrowheads="1"/>
                </p:cNvSpPr>
                <p:nvPr isPhoto="0" userDrawn="0"/>
              </p:nvSpPr>
              <p:spPr bwMode="auto">
                <a:xfrm>
                  <a:off x="1659517" y="31302"/>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08" name="Group 193" hidden="0"/>
              <p:cNvGrpSpPr/>
              <p:nvPr isPhoto="0" userDrawn="0"/>
            </p:nvGrpSpPr>
            <p:grpSpPr bwMode="auto">
              <a:xfrm>
                <a:off x="1654476" y="629070"/>
                <a:ext cx="68263" cy="53974"/>
                <a:chOff x="1654476" y="629070"/>
                <a:chExt cx="43" cy="34"/>
              </a:xfrm>
            </p:grpSpPr>
            <p:sp>
              <p:nvSpPr>
                <p:cNvPr id="309" name="Rectangle 191" hidden="0"/>
                <p:cNvSpPr>
                  <a:spLocks noChangeArrowheads="1"/>
                </p:cNvSpPr>
                <p:nvPr isPhoto="0" userDrawn="0"/>
              </p:nvSpPr>
              <p:spPr bwMode="auto">
                <a:xfrm>
                  <a:off x="1654476" y="62907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10" name="Rectangle 192" hidden="0"/>
                <p:cNvSpPr>
                  <a:spLocks noChangeArrowheads="1"/>
                </p:cNvSpPr>
                <p:nvPr isPhoto="0" userDrawn="0"/>
              </p:nvSpPr>
              <p:spPr bwMode="auto">
                <a:xfrm>
                  <a:off x="1654476" y="62907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11" name="Group 196" hidden="0"/>
              <p:cNvGrpSpPr/>
              <p:nvPr isPhoto="0" userDrawn="0"/>
            </p:nvGrpSpPr>
            <p:grpSpPr bwMode="auto">
              <a:xfrm>
                <a:off x="1759251" y="629070"/>
                <a:ext cx="69850" cy="53974"/>
                <a:chOff x="1759251" y="629070"/>
                <a:chExt cx="44" cy="34"/>
              </a:xfrm>
            </p:grpSpPr>
            <p:sp>
              <p:nvSpPr>
                <p:cNvPr id="312" name="Rectangle 194" hidden="0"/>
                <p:cNvSpPr>
                  <a:spLocks noChangeArrowheads="1"/>
                </p:cNvSpPr>
                <p:nvPr isPhoto="0" userDrawn="0"/>
              </p:nvSpPr>
              <p:spPr bwMode="auto">
                <a:xfrm>
                  <a:off x="1759251" y="62907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13" name="Rectangle 195" hidden="0"/>
                <p:cNvSpPr>
                  <a:spLocks noChangeArrowheads="1"/>
                </p:cNvSpPr>
                <p:nvPr isPhoto="0" userDrawn="0"/>
              </p:nvSpPr>
              <p:spPr bwMode="auto">
                <a:xfrm>
                  <a:off x="1759251" y="62907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14" name="Group 199" hidden="0"/>
              <p:cNvGrpSpPr/>
              <p:nvPr isPhoto="0" userDrawn="0"/>
            </p:nvGrpSpPr>
            <p:grpSpPr bwMode="auto">
              <a:xfrm>
                <a:off x="1862439" y="629070"/>
                <a:ext cx="68263" cy="53974"/>
                <a:chOff x="1862439" y="629070"/>
                <a:chExt cx="43" cy="34"/>
              </a:xfrm>
            </p:grpSpPr>
            <p:sp>
              <p:nvSpPr>
                <p:cNvPr id="315" name="Rectangle 197" hidden="0"/>
                <p:cNvSpPr>
                  <a:spLocks noChangeArrowheads="1"/>
                </p:cNvSpPr>
                <p:nvPr isPhoto="0" userDrawn="0"/>
              </p:nvSpPr>
              <p:spPr bwMode="auto">
                <a:xfrm>
                  <a:off x="1862439" y="62907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16" name="Rectangle 198" hidden="0"/>
                <p:cNvSpPr>
                  <a:spLocks noChangeArrowheads="1"/>
                </p:cNvSpPr>
                <p:nvPr isPhoto="0" userDrawn="0"/>
              </p:nvSpPr>
              <p:spPr bwMode="auto">
                <a:xfrm>
                  <a:off x="1862439" y="62907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17" name="Group 202" hidden="0"/>
              <p:cNvGrpSpPr/>
              <p:nvPr isPhoto="0" userDrawn="0"/>
            </p:nvGrpSpPr>
            <p:grpSpPr bwMode="auto">
              <a:xfrm>
                <a:off x="1964039" y="629070"/>
                <a:ext cx="69850" cy="53974"/>
                <a:chOff x="1964039" y="629070"/>
                <a:chExt cx="44" cy="34"/>
              </a:xfrm>
            </p:grpSpPr>
            <p:sp>
              <p:nvSpPr>
                <p:cNvPr id="318" name="Rectangle 200" hidden="0"/>
                <p:cNvSpPr>
                  <a:spLocks noChangeArrowheads="1"/>
                </p:cNvSpPr>
                <p:nvPr isPhoto="0" userDrawn="0"/>
              </p:nvSpPr>
              <p:spPr bwMode="auto">
                <a:xfrm>
                  <a:off x="1964039" y="62907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19" name="Rectangle 201" hidden="0"/>
                <p:cNvSpPr>
                  <a:spLocks noChangeArrowheads="1"/>
                </p:cNvSpPr>
                <p:nvPr isPhoto="0" userDrawn="0"/>
              </p:nvSpPr>
              <p:spPr bwMode="auto">
                <a:xfrm>
                  <a:off x="1964039" y="62907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20" name="Group 548" hidden="0"/>
              <p:cNvGrpSpPr/>
              <p:nvPr isPhoto="0" userDrawn="0"/>
            </p:nvGrpSpPr>
            <p:grpSpPr bwMode="auto">
              <a:xfrm>
                <a:off x="1654476" y="629070"/>
                <a:ext cx="68263" cy="53974"/>
                <a:chOff x="1654476" y="629070"/>
                <a:chExt cx="43" cy="34"/>
              </a:xfrm>
            </p:grpSpPr>
            <p:sp>
              <p:nvSpPr>
                <p:cNvPr id="321" name="Rectangle 546" hidden="0"/>
                <p:cNvSpPr>
                  <a:spLocks noChangeArrowheads="1"/>
                </p:cNvSpPr>
                <p:nvPr isPhoto="0" userDrawn="0"/>
              </p:nvSpPr>
              <p:spPr bwMode="auto">
                <a:xfrm>
                  <a:off x="1654476" y="62907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22" name="Rectangle 547" hidden="0"/>
                <p:cNvSpPr>
                  <a:spLocks noChangeArrowheads="1"/>
                </p:cNvSpPr>
                <p:nvPr isPhoto="0" userDrawn="0"/>
              </p:nvSpPr>
              <p:spPr bwMode="auto">
                <a:xfrm>
                  <a:off x="1654476" y="62907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23" name="Group 551" hidden="0"/>
              <p:cNvGrpSpPr/>
              <p:nvPr isPhoto="0" userDrawn="0"/>
            </p:nvGrpSpPr>
            <p:grpSpPr bwMode="auto">
              <a:xfrm>
                <a:off x="1759251" y="629070"/>
                <a:ext cx="72000" cy="53974"/>
                <a:chOff x="1759251" y="629070"/>
                <a:chExt cx="44" cy="34"/>
              </a:xfrm>
            </p:grpSpPr>
            <p:sp>
              <p:nvSpPr>
                <p:cNvPr id="324" name="Rectangle 549" hidden="0"/>
                <p:cNvSpPr>
                  <a:spLocks noChangeArrowheads="1"/>
                </p:cNvSpPr>
                <p:nvPr isPhoto="0" userDrawn="0"/>
              </p:nvSpPr>
              <p:spPr bwMode="auto">
                <a:xfrm>
                  <a:off x="1759251" y="62907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25" name="Rectangle 550" hidden="0"/>
                <p:cNvSpPr>
                  <a:spLocks noChangeArrowheads="1"/>
                </p:cNvSpPr>
                <p:nvPr isPhoto="0" userDrawn="0"/>
              </p:nvSpPr>
              <p:spPr bwMode="auto">
                <a:xfrm>
                  <a:off x="1759251" y="62907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26" name="Group 554" hidden="0"/>
              <p:cNvGrpSpPr/>
              <p:nvPr isPhoto="0" userDrawn="0"/>
            </p:nvGrpSpPr>
            <p:grpSpPr bwMode="auto">
              <a:xfrm>
                <a:off x="1862437" y="629070"/>
                <a:ext cx="72000" cy="53974"/>
                <a:chOff x="1862437" y="629070"/>
                <a:chExt cx="43" cy="34"/>
              </a:xfrm>
            </p:grpSpPr>
            <p:sp>
              <p:nvSpPr>
                <p:cNvPr id="327" name="Rectangle 552" hidden="0"/>
                <p:cNvSpPr>
                  <a:spLocks noChangeArrowheads="1"/>
                </p:cNvSpPr>
                <p:nvPr isPhoto="0" userDrawn="0"/>
              </p:nvSpPr>
              <p:spPr bwMode="auto">
                <a:xfrm>
                  <a:off x="1862437" y="62907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28" name="Rectangle 553" hidden="0"/>
                <p:cNvSpPr>
                  <a:spLocks noChangeArrowheads="1"/>
                </p:cNvSpPr>
                <p:nvPr isPhoto="0" userDrawn="0"/>
              </p:nvSpPr>
              <p:spPr bwMode="auto">
                <a:xfrm>
                  <a:off x="1862437" y="62907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29" name="Group 557" hidden="0"/>
              <p:cNvGrpSpPr/>
              <p:nvPr isPhoto="0" userDrawn="0"/>
            </p:nvGrpSpPr>
            <p:grpSpPr bwMode="auto">
              <a:xfrm>
                <a:off x="1964038" y="629070"/>
                <a:ext cx="72000" cy="53974"/>
                <a:chOff x="1964038" y="629070"/>
                <a:chExt cx="44" cy="34"/>
              </a:xfrm>
            </p:grpSpPr>
            <p:sp>
              <p:nvSpPr>
                <p:cNvPr id="330" name="Rectangle 555" hidden="0"/>
                <p:cNvSpPr>
                  <a:spLocks noChangeArrowheads="1"/>
                </p:cNvSpPr>
                <p:nvPr isPhoto="0" userDrawn="0"/>
              </p:nvSpPr>
              <p:spPr bwMode="auto">
                <a:xfrm>
                  <a:off x="1964038" y="62907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31" name="Rectangle 556" hidden="0"/>
                <p:cNvSpPr>
                  <a:spLocks noChangeArrowheads="1"/>
                </p:cNvSpPr>
                <p:nvPr isPhoto="0" userDrawn="0"/>
              </p:nvSpPr>
              <p:spPr bwMode="auto">
                <a:xfrm>
                  <a:off x="1964038" y="62907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32" name="Group 575" hidden="0"/>
              <p:cNvGrpSpPr/>
              <p:nvPr isPhoto="0" userDrawn="0"/>
            </p:nvGrpSpPr>
            <p:grpSpPr bwMode="auto">
              <a:xfrm>
                <a:off x="1654475" y="629070"/>
                <a:ext cx="72000" cy="53974"/>
                <a:chOff x="1654475" y="629070"/>
                <a:chExt cx="43" cy="34"/>
              </a:xfrm>
            </p:grpSpPr>
            <p:sp>
              <p:nvSpPr>
                <p:cNvPr id="333" name="Rectangle 573" hidden="0"/>
                <p:cNvSpPr>
                  <a:spLocks noChangeArrowheads="1"/>
                </p:cNvSpPr>
                <p:nvPr isPhoto="0" userDrawn="0"/>
              </p:nvSpPr>
              <p:spPr bwMode="auto">
                <a:xfrm>
                  <a:off x="1654475" y="62907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34" name="Rectangle 574" hidden="0"/>
                <p:cNvSpPr>
                  <a:spLocks noChangeArrowheads="1"/>
                </p:cNvSpPr>
                <p:nvPr isPhoto="0" userDrawn="0"/>
              </p:nvSpPr>
              <p:spPr bwMode="auto">
                <a:xfrm>
                  <a:off x="1654475" y="62907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grpSp>
      <p:grpSp>
        <p:nvGrpSpPr>
          <p:cNvPr id="335" name="Groep 113" hidden="0"/>
          <p:cNvGrpSpPr/>
          <p:nvPr isPhoto="0" userDrawn="0"/>
        </p:nvGrpSpPr>
        <p:grpSpPr bwMode="auto">
          <a:xfrm>
            <a:off x="9703798" y="2230855"/>
            <a:ext cx="2455686" cy="2485546"/>
            <a:chOff x="3837071" y="1155032"/>
            <a:chExt cx="4399789" cy="4453288"/>
          </a:xfrm>
        </p:grpSpPr>
        <p:pic>
          <p:nvPicPr>
            <p:cNvPr id="336" name="Afbeelding 114" hidden="0"/>
            <p:cNvPicPr>
              <a:picLocks noChangeAspect="1"/>
            </p:cNvPicPr>
            <p:nvPr isPhoto="0" userDrawn="0"/>
          </p:nvPicPr>
          <p:blipFill>
            <a:blip r:embed="rId3"/>
            <a:stretch/>
          </p:blipFill>
          <p:spPr bwMode="auto">
            <a:xfrm>
              <a:off x="3908213" y="1201912"/>
              <a:ext cx="4328647" cy="4406408"/>
            </a:xfrm>
            <a:prstGeom prst="rect">
              <a:avLst/>
            </a:prstGeom>
            <a:solidFill>
              <a:srgbClr val="FFFFFF">
                <a:alpha val="50196"/>
              </a:srgbClr>
            </a:solidFill>
            <a:ln>
              <a:noFill/>
            </a:ln>
          </p:spPr>
        </p:pic>
        <p:sp>
          <p:nvSpPr>
            <p:cNvPr id="337" name="Rechthoek 115" hidden="0"/>
            <p:cNvSpPr/>
            <p:nvPr isPhoto="0" userDrawn="0"/>
          </p:nvSpPr>
          <p:spPr bwMode="auto">
            <a:xfrm>
              <a:off x="4337384" y="1155032"/>
              <a:ext cx="3899476" cy="601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38" name="Rechthoek 116" hidden="0"/>
            <p:cNvSpPr/>
            <p:nvPr isPhoto="0" userDrawn="0"/>
          </p:nvSpPr>
          <p:spPr bwMode="auto">
            <a:xfrm>
              <a:off x="3837071" y="1550828"/>
              <a:ext cx="566487" cy="3899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
        <p:nvSpPr>
          <p:cNvPr id="339" name="Rechthoek 109" hidden="0"/>
          <p:cNvSpPr/>
          <p:nvPr isPhoto="0" userDrawn="0"/>
        </p:nvSpPr>
        <p:spPr bwMode="auto">
          <a:xfrm>
            <a:off x="3206416" y="4613297"/>
            <a:ext cx="2318346" cy="2027034"/>
          </a:xfrm>
          <a:prstGeom prst="rect">
            <a:avLst/>
          </a:prstGeom>
          <a:solidFill>
            <a:srgbClr val="FFFFFF">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40" name="Rechthoek 110" hidden="0"/>
          <p:cNvSpPr/>
          <p:nvPr isPhoto="0" userDrawn="0"/>
        </p:nvSpPr>
        <p:spPr bwMode="auto">
          <a:xfrm>
            <a:off x="8524373" y="4712740"/>
            <a:ext cx="1108275" cy="1804515"/>
          </a:xfrm>
          <a:prstGeom prst="rect">
            <a:avLst/>
          </a:prstGeom>
          <a:solidFill>
            <a:srgbClr val="FFFFFF">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41" name="Rechthoek 111" hidden="0"/>
          <p:cNvSpPr/>
          <p:nvPr isPhoto="0" userDrawn="0"/>
        </p:nvSpPr>
        <p:spPr bwMode="auto">
          <a:xfrm>
            <a:off x="9528958" y="2693928"/>
            <a:ext cx="2622127" cy="1995655"/>
          </a:xfrm>
          <a:prstGeom prst="rect">
            <a:avLst/>
          </a:prstGeom>
          <a:solidFill>
            <a:srgbClr val="FFFFFF">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42" name="Rechthoek 112" hidden="0"/>
          <p:cNvSpPr/>
          <p:nvPr isPhoto="0" userDrawn="0"/>
        </p:nvSpPr>
        <p:spPr bwMode="auto">
          <a:xfrm>
            <a:off x="10086323" y="377465"/>
            <a:ext cx="1787566" cy="180451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343" name="Afbeelding 94" hidden="0"/>
          <p:cNvPicPr>
            <a:picLocks noChangeAspect="1"/>
          </p:cNvPicPr>
          <p:nvPr isPhoto="0" userDrawn="0"/>
        </p:nvPicPr>
        <p:blipFill>
          <a:blip r:embed="rId4"/>
          <a:stretch/>
        </p:blipFill>
        <p:spPr bwMode="auto">
          <a:xfrm>
            <a:off x="2369512" y="2202506"/>
            <a:ext cx="2153292" cy="1742132"/>
          </a:xfrm>
          <a:prstGeom prst="rect">
            <a:avLst/>
          </a:prstGeom>
        </p:spPr>
      </p:pic>
      <p:pic>
        <p:nvPicPr>
          <p:cNvPr id="344" name="Afbeelding 93" descr="Afbeelding met tekst&#10;&#10;Automatisch gegenereerde beschrijving" hidden="0"/>
          <p:cNvPicPr>
            <a:picLocks noChangeAspect="1"/>
          </p:cNvPicPr>
          <p:nvPr isPhoto="0" userDrawn="0"/>
        </p:nvPicPr>
        <p:blipFill>
          <a:blip r:embed="rId5"/>
          <a:stretch/>
        </p:blipFill>
        <p:spPr bwMode="auto">
          <a:xfrm>
            <a:off x="4393557" y="588746"/>
            <a:ext cx="2287603" cy="1667582"/>
          </a:xfrm>
          <a:prstGeom prst="rect">
            <a:avLst/>
          </a:prstGeom>
        </p:spPr>
      </p:pic>
      <p:pic>
        <p:nvPicPr>
          <p:cNvPr id="345" name="Afbeelding 1" hidden="0"/>
          <p:cNvPicPr>
            <a:picLocks noChangeAspect="1"/>
          </p:cNvPicPr>
          <p:nvPr isPhoto="0" userDrawn="0"/>
        </p:nvPicPr>
        <p:blipFill>
          <a:blip r:embed="rId6"/>
          <a:stretch/>
        </p:blipFill>
        <p:spPr bwMode="auto">
          <a:xfrm>
            <a:off x="0" y="20698"/>
            <a:ext cx="1849276" cy="493396"/>
          </a:xfrm>
          <a:prstGeom prst="rect">
            <a:avLst/>
          </a:prstGeom>
        </p:spPr>
      </p:pic>
      <p:sp>
        <p:nvSpPr>
          <p:cNvPr id="346" name="Actieknop: Startpagina 6" hidden="0">
            <a:hlinkClick r:id="rId7"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grpSp>
        <p:nvGrpSpPr>
          <p:cNvPr id="347" name="Groep 11" hidden="0"/>
          <p:cNvGrpSpPr/>
          <p:nvPr isPhoto="0" userDrawn="0"/>
        </p:nvGrpSpPr>
        <p:grpSpPr bwMode="auto">
          <a:xfrm>
            <a:off x="4784936" y="2537795"/>
            <a:ext cx="2622128" cy="1526891"/>
            <a:chOff x="4435672" y="2159600"/>
            <a:chExt cx="2622128" cy="1526891"/>
          </a:xfrm>
        </p:grpSpPr>
        <p:sp>
          <p:nvSpPr>
            <p:cNvPr id="348" name="Ovaal 12" hidden="0"/>
            <p:cNvSpPr/>
            <p:nvPr isPhoto="0" userDrawn="0"/>
          </p:nvSpPr>
          <p:spPr bwMode="auto">
            <a:xfrm>
              <a:off x="4435672" y="2159600"/>
              <a:ext cx="2622128" cy="1526891"/>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p>
          </p:txBody>
        </p:sp>
        <p:sp>
          <p:nvSpPr>
            <p:cNvPr id="349" name="Tekstvak 13" hidden="0"/>
            <p:cNvSpPr>
              <a:spLocks noAdjustHandles="0" noChangeArrowheads="0"/>
            </p:cNvSpPr>
            <p:nvPr isPhoto="0" userDrawn="0"/>
          </p:nvSpPr>
          <p:spPr bwMode="auto">
            <a:xfrm>
              <a:off x="5282116" y="2553713"/>
              <a:ext cx="974177" cy="369332"/>
            </a:xfrm>
            <a:prstGeom prst="rect">
              <a:avLst/>
            </a:prstGeom>
            <a:noFill/>
          </p:spPr>
          <p:txBody>
            <a:bodyPr wrap="none" rtlCol="0">
              <a:spAutoFit/>
            </a:bodyPr>
            <a:lstStyle/>
            <a:p>
              <a:pPr>
                <a:defRPr/>
              </a:pPr>
              <a:r>
                <a:rPr lang="en-GB">
                  <a:solidFill>
                    <a:srgbClr val="C00000"/>
                  </a:solidFill>
                </a:rPr>
                <a:t>Advisors</a:t>
              </a:r>
              <a:endParaRPr/>
            </a:p>
          </p:txBody>
        </p:sp>
        <p:sp>
          <p:nvSpPr>
            <p:cNvPr id="350" name="Tekstvak 14" hidden="0"/>
            <p:cNvSpPr>
              <a:spLocks noAdjustHandles="0" noChangeArrowheads="0"/>
            </p:cNvSpPr>
            <p:nvPr isPhoto="0" userDrawn="0"/>
          </p:nvSpPr>
          <p:spPr bwMode="auto">
            <a:xfrm>
              <a:off x="4655751" y="3014788"/>
              <a:ext cx="2181970" cy="307777"/>
            </a:xfrm>
            <a:prstGeom prst="rect">
              <a:avLst/>
            </a:prstGeom>
            <a:noFill/>
          </p:spPr>
          <p:txBody>
            <a:bodyPr wrap="square" rtlCol="0">
              <a:spAutoFit/>
            </a:bodyPr>
            <a:lstStyle/>
            <a:p>
              <a:pPr algn="ctr">
                <a:defRPr/>
              </a:pPr>
              <a:r>
                <a:rPr lang="en-GB" sz="1400"/>
                <a:t>Innovation support agents</a:t>
              </a:r>
              <a:endParaRPr/>
            </a:p>
          </p:txBody>
        </p:sp>
      </p:grpSp>
      <p:sp>
        <p:nvSpPr>
          <p:cNvPr id="351" name="Rechthoek 37" hidden="0"/>
          <p:cNvSpPr/>
          <p:nvPr isPhoto="0" userDrawn="0"/>
        </p:nvSpPr>
        <p:spPr bwMode="auto">
          <a:xfrm>
            <a:off x="1014706" y="4381086"/>
            <a:ext cx="3235739" cy="128027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52" name="Actieknop: Vooruit of Volgende 38" hidden="0">
            <a:hlinkClick r:id="rId8" action="ppaction://hlinksldjump" highlightClick="1"/>
          </p:cNvPr>
          <p:cNvSpPr/>
          <p:nvPr isPhoto="0" userDrawn="0"/>
        </p:nvSpPr>
        <p:spPr bwMode="auto">
          <a:xfrm>
            <a:off x="3922339" y="4400257"/>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53" name="Tekstvak 39" hidden="0"/>
          <p:cNvSpPr>
            <a:spLocks noAdjustHandles="0" noChangeArrowheads="0"/>
          </p:cNvSpPr>
          <p:nvPr isPhoto="0" userDrawn="0"/>
        </p:nvSpPr>
        <p:spPr bwMode="auto">
          <a:xfrm>
            <a:off x="956555" y="4385294"/>
            <a:ext cx="2934488" cy="261610"/>
          </a:xfrm>
          <a:prstGeom prst="rect">
            <a:avLst/>
          </a:prstGeom>
          <a:noFill/>
        </p:spPr>
        <p:txBody>
          <a:bodyPr wrap="square" rtlCol="0">
            <a:spAutoFit/>
          </a:bodyPr>
          <a:lstStyle/>
          <a:p>
            <a:pPr>
              <a:defRPr/>
            </a:pPr>
            <a:r>
              <a:rPr lang="en-GB" sz="1100"/>
              <a:t>Which actors are involved, and at what level? </a:t>
            </a:r>
            <a:endParaRPr/>
          </a:p>
        </p:txBody>
      </p:sp>
      <p:sp>
        <p:nvSpPr>
          <p:cNvPr id="354" name="Actieknop: Vooruit of Volgende 42" hidden="0">
            <a:hlinkClick r:id="rId8" action="ppaction://hlinksldjump" highlightClick="1"/>
          </p:cNvPr>
          <p:cNvSpPr/>
          <p:nvPr isPhoto="0" userDrawn="0"/>
        </p:nvSpPr>
        <p:spPr bwMode="auto">
          <a:xfrm>
            <a:off x="3921843" y="4667116"/>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55" name="Tekstvak 43" hidden="0"/>
          <p:cNvSpPr>
            <a:spLocks noAdjustHandles="0" noChangeArrowheads="0"/>
          </p:cNvSpPr>
          <p:nvPr isPhoto="0" userDrawn="0"/>
        </p:nvSpPr>
        <p:spPr bwMode="auto">
          <a:xfrm>
            <a:off x="969074" y="4619869"/>
            <a:ext cx="2800876" cy="261610"/>
          </a:xfrm>
          <a:prstGeom prst="rect">
            <a:avLst/>
          </a:prstGeom>
          <a:noFill/>
        </p:spPr>
        <p:txBody>
          <a:bodyPr wrap="square" rtlCol="0">
            <a:spAutoFit/>
          </a:bodyPr>
          <a:lstStyle/>
          <a:p>
            <a:pPr>
              <a:defRPr/>
            </a:pPr>
            <a:r>
              <a:rPr lang="en-GB" sz="1100"/>
              <a:t>Which actors need to become involved? </a:t>
            </a:r>
            <a:endParaRPr/>
          </a:p>
        </p:txBody>
      </p:sp>
      <p:sp>
        <p:nvSpPr>
          <p:cNvPr id="356" name="Actieknop: Vooruit of Volgende 46" hidden="0">
            <a:hlinkClick r:id="rId8" action="ppaction://hlinksldjump" highlightClick="1"/>
          </p:cNvPr>
          <p:cNvSpPr/>
          <p:nvPr isPhoto="0" userDrawn="0"/>
        </p:nvSpPr>
        <p:spPr bwMode="auto">
          <a:xfrm>
            <a:off x="3922865" y="4974272"/>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57" name="Tekstvak 47" hidden="0"/>
          <p:cNvSpPr>
            <a:spLocks noAdjustHandles="0" noChangeArrowheads="0"/>
          </p:cNvSpPr>
          <p:nvPr isPhoto="0" userDrawn="0"/>
        </p:nvSpPr>
        <p:spPr bwMode="auto">
          <a:xfrm>
            <a:off x="959926" y="4874759"/>
            <a:ext cx="2839469" cy="430887"/>
          </a:xfrm>
          <a:prstGeom prst="rect">
            <a:avLst/>
          </a:prstGeom>
          <a:noFill/>
        </p:spPr>
        <p:txBody>
          <a:bodyPr wrap="square" rtlCol="0">
            <a:spAutoFit/>
          </a:bodyPr>
          <a:lstStyle/>
          <a:p>
            <a:pPr>
              <a:defRPr/>
            </a:pPr>
            <a:r>
              <a:rPr lang="en-GB" sz="1100"/>
              <a:t>Which steps can be taken to build a network that makes things move?</a:t>
            </a:r>
            <a:endParaRPr/>
          </a:p>
        </p:txBody>
      </p:sp>
      <p:sp>
        <p:nvSpPr>
          <p:cNvPr id="358" name="Actieknop: Vooruit of Volgende 50" hidden="0">
            <a:hlinkClick r:id="rId8" action="ppaction://hlinksldjump" highlightClick="1"/>
          </p:cNvPr>
          <p:cNvSpPr/>
          <p:nvPr isPhoto="0" userDrawn="0"/>
        </p:nvSpPr>
        <p:spPr bwMode="auto">
          <a:xfrm>
            <a:off x="3921446" y="5305580"/>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59" name="Tekstvak 51" hidden="0"/>
          <p:cNvSpPr>
            <a:spLocks noAdjustHandles="0" noChangeArrowheads="0"/>
          </p:cNvSpPr>
          <p:nvPr isPhoto="0" userDrawn="0"/>
        </p:nvSpPr>
        <p:spPr bwMode="auto">
          <a:xfrm>
            <a:off x="953302" y="5230475"/>
            <a:ext cx="2804129" cy="430887"/>
          </a:xfrm>
          <a:prstGeom prst="rect">
            <a:avLst/>
          </a:prstGeom>
          <a:noFill/>
        </p:spPr>
        <p:txBody>
          <a:bodyPr wrap="square" rtlCol="0">
            <a:spAutoFit/>
          </a:bodyPr>
          <a:lstStyle/>
          <a:p>
            <a:pPr>
              <a:defRPr/>
            </a:pPr>
            <a:r>
              <a:rPr lang="en-GB" sz="1100"/>
              <a:t>How can my network deal with power issues in the larger structure?</a:t>
            </a:r>
            <a:endParaRPr/>
          </a:p>
        </p:txBody>
      </p:sp>
      <p:sp>
        <p:nvSpPr>
          <p:cNvPr id="360" name="Rechthoek 53" hidden="0"/>
          <p:cNvSpPr/>
          <p:nvPr isPhoto="0" userDrawn="0"/>
        </p:nvSpPr>
        <p:spPr bwMode="auto">
          <a:xfrm>
            <a:off x="7619568" y="477387"/>
            <a:ext cx="3235739" cy="1389734"/>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61" name="Actieknop: Vooruit of Volgende 54" hidden="0">
            <a:hlinkClick r:id="rId8" action="ppaction://hlinksldjump" highlightClick="1"/>
          </p:cNvPr>
          <p:cNvSpPr/>
          <p:nvPr isPhoto="0" userDrawn="0"/>
        </p:nvSpPr>
        <p:spPr bwMode="auto">
          <a:xfrm>
            <a:off x="10515169" y="496557"/>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62" name="Tekstvak 55" hidden="0"/>
          <p:cNvSpPr>
            <a:spLocks noAdjustHandles="0" noChangeArrowheads="0"/>
          </p:cNvSpPr>
          <p:nvPr isPhoto="0" userDrawn="0"/>
        </p:nvSpPr>
        <p:spPr bwMode="auto">
          <a:xfrm>
            <a:off x="7585946" y="475361"/>
            <a:ext cx="2971800" cy="261610"/>
          </a:xfrm>
          <a:prstGeom prst="rect">
            <a:avLst/>
          </a:prstGeom>
          <a:noFill/>
        </p:spPr>
        <p:txBody>
          <a:bodyPr wrap="square" rtlCol="0">
            <a:spAutoFit/>
          </a:bodyPr>
          <a:lstStyle/>
          <a:p>
            <a:pPr>
              <a:defRPr/>
            </a:pPr>
            <a:r>
              <a:rPr lang="en-GB" sz="1100"/>
              <a:t>How do I feed enthusiasm in my network?</a:t>
            </a:r>
            <a:endParaRPr/>
          </a:p>
        </p:txBody>
      </p:sp>
      <p:sp>
        <p:nvSpPr>
          <p:cNvPr id="363" name="Actieknop: Vooruit of Volgende 58" hidden="0">
            <a:hlinkClick r:id="rId8" action="ppaction://hlinksldjump" highlightClick="1"/>
          </p:cNvPr>
          <p:cNvSpPr/>
          <p:nvPr isPhoto="0" userDrawn="0"/>
        </p:nvSpPr>
        <p:spPr bwMode="auto">
          <a:xfrm>
            <a:off x="10521185" y="767115"/>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64" name="Tekstvak 59" hidden="0"/>
          <p:cNvSpPr>
            <a:spLocks noAdjustHandles="0" noChangeArrowheads="0"/>
          </p:cNvSpPr>
          <p:nvPr isPhoto="0" userDrawn="0"/>
        </p:nvSpPr>
        <p:spPr bwMode="auto">
          <a:xfrm>
            <a:off x="7594459" y="752152"/>
            <a:ext cx="2971800" cy="261610"/>
          </a:xfrm>
          <a:prstGeom prst="rect">
            <a:avLst/>
          </a:prstGeom>
          <a:noFill/>
        </p:spPr>
        <p:txBody>
          <a:bodyPr wrap="square" rtlCol="0">
            <a:spAutoFit/>
          </a:bodyPr>
          <a:lstStyle/>
          <a:p>
            <a:pPr>
              <a:defRPr/>
            </a:pPr>
            <a:r>
              <a:rPr lang="en-GB" sz="1100"/>
              <a:t>How can I reach agreement on joint actions?</a:t>
            </a:r>
            <a:endParaRPr/>
          </a:p>
        </p:txBody>
      </p:sp>
      <p:sp>
        <p:nvSpPr>
          <p:cNvPr id="365" name="Actieknop: Vooruit of Volgende 62" hidden="0">
            <a:hlinkClick r:id="rId9" action="ppaction://hlinksldjump" highlightClick="1"/>
          </p:cNvPr>
          <p:cNvSpPr/>
          <p:nvPr isPhoto="0" userDrawn="0"/>
        </p:nvSpPr>
        <p:spPr bwMode="auto">
          <a:xfrm>
            <a:off x="10519903" y="1040126"/>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66" name="Tekstvak 63" hidden="0"/>
          <p:cNvSpPr>
            <a:spLocks noAdjustHandles="0" noChangeArrowheads="0"/>
          </p:cNvSpPr>
          <p:nvPr isPhoto="0" userDrawn="0"/>
        </p:nvSpPr>
        <p:spPr bwMode="auto">
          <a:xfrm>
            <a:off x="7594459" y="1022289"/>
            <a:ext cx="2971800" cy="261610"/>
          </a:xfrm>
          <a:prstGeom prst="rect">
            <a:avLst/>
          </a:prstGeom>
          <a:noFill/>
        </p:spPr>
        <p:txBody>
          <a:bodyPr wrap="square" rtlCol="0">
            <a:spAutoFit/>
          </a:bodyPr>
          <a:lstStyle/>
          <a:p>
            <a:pPr>
              <a:defRPr/>
            </a:pPr>
            <a:r>
              <a:rPr lang="en-GB" sz="1100"/>
              <a:t>The energy slips away. What can I do?</a:t>
            </a:r>
            <a:endParaRPr/>
          </a:p>
        </p:txBody>
      </p:sp>
      <p:sp>
        <p:nvSpPr>
          <p:cNvPr id="367" name="Actieknop: Vooruit of Volgende 66" hidden="0">
            <a:hlinkClick r:id="rId9" action="ppaction://hlinksldjump" highlightClick="1"/>
          </p:cNvPr>
          <p:cNvSpPr/>
          <p:nvPr isPhoto="0" userDrawn="0"/>
        </p:nvSpPr>
        <p:spPr bwMode="auto">
          <a:xfrm>
            <a:off x="10521184" y="1309252"/>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68" name="Tekstvak 67" hidden="0"/>
          <p:cNvSpPr>
            <a:spLocks noAdjustHandles="0" noChangeArrowheads="0"/>
          </p:cNvSpPr>
          <p:nvPr isPhoto="0" userDrawn="0"/>
        </p:nvSpPr>
        <p:spPr bwMode="auto">
          <a:xfrm>
            <a:off x="7600229" y="1295751"/>
            <a:ext cx="2971800" cy="261610"/>
          </a:xfrm>
          <a:prstGeom prst="rect">
            <a:avLst/>
          </a:prstGeom>
          <a:noFill/>
        </p:spPr>
        <p:txBody>
          <a:bodyPr wrap="square" rtlCol="0">
            <a:spAutoFit/>
          </a:bodyPr>
          <a:lstStyle/>
          <a:p>
            <a:pPr>
              <a:defRPr/>
            </a:pPr>
            <a:r>
              <a:rPr lang="en-GB" sz="1100"/>
              <a:t>How can I deal with defensive patterns? </a:t>
            </a:r>
            <a:endParaRPr/>
          </a:p>
        </p:txBody>
      </p:sp>
      <p:sp>
        <p:nvSpPr>
          <p:cNvPr id="369" name="Actieknop: Vooruit of Volgende 70" hidden="0">
            <a:hlinkClick r:id="rId10" action="ppaction://hlinksldjump" highlightClick="1"/>
          </p:cNvPr>
          <p:cNvSpPr/>
          <p:nvPr isPhoto="0" userDrawn="0"/>
        </p:nvSpPr>
        <p:spPr bwMode="auto">
          <a:xfrm>
            <a:off x="10519903" y="1580958"/>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70" name="Tekstvak 71" hidden="0"/>
          <p:cNvSpPr>
            <a:spLocks noAdjustHandles="0" noChangeArrowheads="0"/>
          </p:cNvSpPr>
          <p:nvPr isPhoto="0" userDrawn="0"/>
        </p:nvSpPr>
        <p:spPr bwMode="auto">
          <a:xfrm>
            <a:off x="7592610" y="1571732"/>
            <a:ext cx="2971800" cy="261610"/>
          </a:xfrm>
          <a:prstGeom prst="rect">
            <a:avLst/>
          </a:prstGeom>
          <a:noFill/>
        </p:spPr>
        <p:txBody>
          <a:bodyPr wrap="square" rtlCol="0">
            <a:spAutoFit/>
          </a:bodyPr>
          <a:lstStyle/>
          <a:p>
            <a:pPr>
              <a:defRPr/>
            </a:pPr>
            <a:r>
              <a:rPr lang="en-GB" sz="1100"/>
              <a:t>What if things become really nasty? </a:t>
            </a:r>
            <a:endParaRPr/>
          </a:p>
        </p:txBody>
      </p:sp>
      <p:sp>
        <p:nvSpPr>
          <p:cNvPr id="371" name="Rechthoek 73" hidden="0"/>
          <p:cNvSpPr/>
          <p:nvPr isPhoto="0" userDrawn="0"/>
        </p:nvSpPr>
        <p:spPr bwMode="auto">
          <a:xfrm>
            <a:off x="8378375" y="3178736"/>
            <a:ext cx="3055965" cy="852998"/>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72" name="Actieknop: Vooruit of Volgende 74" hidden="0">
            <a:hlinkClick r:id="rId11" action="ppaction://hlinksldjump" highlightClick="1"/>
          </p:cNvPr>
          <p:cNvSpPr/>
          <p:nvPr isPhoto="0" userDrawn="0"/>
        </p:nvSpPr>
        <p:spPr bwMode="auto">
          <a:xfrm>
            <a:off x="11098702" y="3197138"/>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73" name="Tekstvak 75" hidden="0"/>
          <p:cNvSpPr>
            <a:spLocks noAdjustHandles="0" noChangeArrowheads="0"/>
          </p:cNvSpPr>
          <p:nvPr isPhoto="0" userDrawn="0"/>
        </p:nvSpPr>
        <p:spPr bwMode="auto">
          <a:xfrm>
            <a:off x="8378374" y="3177208"/>
            <a:ext cx="2720328" cy="261610"/>
          </a:xfrm>
          <a:prstGeom prst="rect">
            <a:avLst/>
          </a:prstGeom>
          <a:noFill/>
        </p:spPr>
        <p:txBody>
          <a:bodyPr wrap="square" rtlCol="0">
            <a:spAutoFit/>
          </a:bodyPr>
          <a:lstStyle/>
          <a:p>
            <a:pPr>
              <a:defRPr/>
            </a:pPr>
            <a:r>
              <a:rPr lang="en-GB" sz="1100"/>
              <a:t>What is my position in the network?</a:t>
            </a:r>
            <a:endParaRPr/>
          </a:p>
        </p:txBody>
      </p:sp>
      <p:sp>
        <p:nvSpPr>
          <p:cNvPr id="374" name="Tekstvak 87" hidden="0"/>
          <p:cNvSpPr>
            <a:spLocks noAdjustHandles="0" noChangeArrowheads="0"/>
          </p:cNvSpPr>
          <p:nvPr isPhoto="0" userDrawn="0"/>
        </p:nvSpPr>
        <p:spPr bwMode="auto">
          <a:xfrm>
            <a:off x="8370553" y="3743653"/>
            <a:ext cx="2579423" cy="261610"/>
          </a:xfrm>
          <a:prstGeom prst="rect">
            <a:avLst/>
          </a:prstGeom>
          <a:noFill/>
        </p:spPr>
        <p:txBody>
          <a:bodyPr wrap="square" rtlCol="0">
            <a:spAutoFit/>
          </a:bodyPr>
          <a:lstStyle/>
          <a:p>
            <a:pPr>
              <a:defRPr/>
            </a:pPr>
            <a:r>
              <a:rPr lang="en-GB" sz="1100"/>
              <a:t>How can I stimulate partnership? </a:t>
            </a:r>
            <a:endParaRPr/>
          </a:p>
        </p:txBody>
      </p:sp>
      <p:sp>
        <p:nvSpPr>
          <p:cNvPr id="375" name="Rechthoek 89" hidden="0"/>
          <p:cNvSpPr/>
          <p:nvPr isPhoto="0" userDrawn="0"/>
        </p:nvSpPr>
        <p:spPr bwMode="auto">
          <a:xfrm>
            <a:off x="5867751" y="4834359"/>
            <a:ext cx="3247865" cy="1165014"/>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76" name="Actieknop: Vooruit of Volgende 90" hidden="0">
            <a:hlinkClick r:id="rId8" action="ppaction://hlinksldjump" highlightClick="1"/>
          </p:cNvPr>
          <p:cNvSpPr/>
          <p:nvPr isPhoto="0" userDrawn="0"/>
        </p:nvSpPr>
        <p:spPr bwMode="auto">
          <a:xfrm>
            <a:off x="8763670" y="5176416"/>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77" name="Tekstvak 91" hidden="0"/>
          <p:cNvSpPr>
            <a:spLocks noAdjustHandles="0" noChangeArrowheads="0"/>
          </p:cNvSpPr>
          <p:nvPr isPhoto="0" userDrawn="0"/>
        </p:nvSpPr>
        <p:spPr bwMode="auto">
          <a:xfrm>
            <a:off x="5882721" y="5168934"/>
            <a:ext cx="2807193" cy="261610"/>
          </a:xfrm>
          <a:prstGeom prst="rect">
            <a:avLst/>
          </a:prstGeom>
          <a:noFill/>
        </p:spPr>
        <p:txBody>
          <a:bodyPr wrap="square" rtlCol="0">
            <a:spAutoFit/>
          </a:bodyPr>
          <a:lstStyle/>
          <a:p>
            <a:pPr>
              <a:defRPr/>
            </a:pPr>
            <a:r>
              <a:rPr lang="en-GB" sz="1100"/>
              <a:t>What can be called ‘progress’?</a:t>
            </a:r>
            <a:endParaRPr/>
          </a:p>
        </p:txBody>
      </p:sp>
      <p:sp>
        <p:nvSpPr>
          <p:cNvPr id="378" name="Tekstvak 79" hidden="0"/>
          <p:cNvSpPr>
            <a:spLocks noAdjustHandles="0" noChangeArrowheads="0"/>
          </p:cNvSpPr>
          <p:nvPr isPhoto="0" userDrawn="0"/>
        </p:nvSpPr>
        <p:spPr bwMode="auto">
          <a:xfrm>
            <a:off x="8382093" y="3456904"/>
            <a:ext cx="2971800" cy="261610"/>
          </a:xfrm>
          <a:prstGeom prst="rect">
            <a:avLst/>
          </a:prstGeom>
          <a:noFill/>
        </p:spPr>
        <p:txBody>
          <a:bodyPr wrap="square" rtlCol="0">
            <a:spAutoFit/>
          </a:bodyPr>
          <a:lstStyle/>
          <a:p>
            <a:pPr>
              <a:defRPr/>
            </a:pPr>
            <a:r>
              <a:rPr lang="en-GB" sz="1100"/>
              <a:t>How do I create space for co-creation?</a:t>
            </a:r>
            <a:endParaRPr/>
          </a:p>
        </p:txBody>
      </p:sp>
      <p:sp>
        <p:nvSpPr>
          <p:cNvPr id="379" name="Actieknop: Vooruit of Volgende 97" hidden="0">
            <a:hlinkClick r:id="rId8" action="ppaction://hlinksldjump" highlightClick="1"/>
          </p:cNvPr>
          <p:cNvSpPr/>
          <p:nvPr isPhoto="0" userDrawn="0"/>
        </p:nvSpPr>
        <p:spPr bwMode="auto">
          <a:xfrm>
            <a:off x="8765689" y="5443490"/>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80" name="Tekstvak 98" hidden="0"/>
          <p:cNvSpPr>
            <a:spLocks noAdjustHandles="0" noChangeArrowheads="0"/>
          </p:cNvSpPr>
          <p:nvPr isPhoto="0" userDrawn="0"/>
        </p:nvSpPr>
        <p:spPr bwMode="auto">
          <a:xfrm>
            <a:off x="5878451" y="5434558"/>
            <a:ext cx="2971800" cy="261610"/>
          </a:xfrm>
          <a:prstGeom prst="rect">
            <a:avLst/>
          </a:prstGeom>
          <a:noFill/>
        </p:spPr>
        <p:txBody>
          <a:bodyPr wrap="square" rtlCol="0">
            <a:spAutoFit/>
          </a:bodyPr>
          <a:lstStyle/>
          <a:p>
            <a:pPr>
              <a:defRPr/>
            </a:pPr>
            <a:r>
              <a:rPr lang="en-GB" sz="1100"/>
              <a:t>How can I justify my efforts?</a:t>
            </a:r>
            <a:endParaRPr/>
          </a:p>
        </p:txBody>
      </p:sp>
      <p:sp>
        <p:nvSpPr>
          <p:cNvPr id="381" name="Rechthoek 2" hidden="0"/>
          <p:cNvSpPr/>
          <p:nvPr isPhoto="0" userDrawn="0"/>
        </p:nvSpPr>
        <p:spPr bwMode="auto">
          <a:xfrm>
            <a:off x="4292601" y="505326"/>
            <a:ext cx="2622127" cy="180451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82" name="Rechthoek 3" hidden="0"/>
          <p:cNvSpPr/>
          <p:nvPr isPhoto="0" userDrawn="0"/>
        </p:nvSpPr>
        <p:spPr bwMode="auto">
          <a:xfrm>
            <a:off x="2075448" y="446252"/>
            <a:ext cx="3235739" cy="1345788"/>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83" name="Actieknop: Vooruit of Volgende 15" hidden="0">
            <a:hlinkClick r:id="rId12" action="ppaction://hlinksldjump" highlightClick="1"/>
          </p:cNvPr>
          <p:cNvSpPr/>
          <p:nvPr isPhoto="0" userDrawn="0"/>
        </p:nvSpPr>
        <p:spPr bwMode="auto">
          <a:xfrm>
            <a:off x="4983081" y="465423"/>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84" name="Tekstvak 4" hidden="0"/>
          <p:cNvSpPr>
            <a:spLocks noAdjustHandles="0" noChangeArrowheads="0"/>
          </p:cNvSpPr>
          <p:nvPr isPhoto="0" userDrawn="0"/>
        </p:nvSpPr>
        <p:spPr bwMode="auto">
          <a:xfrm>
            <a:off x="2049961" y="457877"/>
            <a:ext cx="2971800" cy="261610"/>
          </a:xfrm>
          <a:prstGeom prst="rect">
            <a:avLst/>
          </a:prstGeom>
          <a:noFill/>
        </p:spPr>
        <p:txBody>
          <a:bodyPr wrap="square" rtlCol="0">
            <a:spAutoFit/>
          </a:bodyPr>
          <a:lstStyle/>
          <a:p>
            <a:pPr>
              <a:defRPr/>
            </a:pPr>
            <a:r>
              <a:rPr lang="en-GB" sz="1100"/>
              <a:t>Is my project an ‘interactive innovation’ process? </a:t>
            </a:r>
            <a:endParaRPr/>
          </a:p>
        </p:txBody>
      </p:sp>
      <p:sp>
        <p:nvSpPr>
          <p:cNvPr id="385" name="Actieknop: Vooruit of Volgende 18" hidden="0">
            <a:hlinkClick r:id="rId13" action="ppaction://hlinksldjump" highlightClick="1"/>
          </p:cNvPr>
          <p:cNvSpPr/>
          <p:nvPr isPhoto="0" userDrawn="0"/>
        </p:nvSpPr>
        <p:spPr bwMode="auto">
          <a:xfrm>
            <a:off x="4979934" y="736130"/>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86" name="Tekstvak 19" hidden="0"/>
          <p:cNvSpPr>
            <a:spLocks noAdjustHandles="0" noChangeArrowheads="0"/>
          </p:cNvSpPr>
          <p:nvPr isPhoto="0" userDrawn="0"/>
        </p:nvSpPr>
        <p:spPr bwMode="auto">
          <a:xfrm>
            <a:off x="2033215" y="728540"/>
            <a:ext cx="2971800" cy="261610"/>
          </a:xfrm>
          <a:prstGeom prst="rect">
            <a:avLst/>
          </a:prstGeom>
          <a:noFill/>
        </p:spPr>
        <p:txBody>
          <a:bodyPr wrap="square" rtlCol="0">
            <a:spAutoFit/>
          </a:bodyPr>
          <a:lstStyle/>
          <a:p>
            <a:pPr>
              <a:defRPr/>
            </a:pPr>
            <a:r>
              <a:rPr lang="en-GB" sz="1100"/>
              <a:t>When can I call it an innovation? </a:t>
            </a:r>
            <a:endParaRPr/>
          </a:p>
        </p:txBody>
      </p:sp>
      <p:sp>
        <p:nvSpPr>
          <p:cNvPr id="387" name="Actieknop: Vooruit of Volgende 26" hidden="0">
            <a:hlinkClick r:id="rId14" action="ppaction://hlinksldjump" highlightClick="1"/>
          </p:cNvPr>
          <p:cNvSpPr/>
          <p:nvPr isPhoto="0" userDrawn="0"/>
        </p:nvSpPr>
        <p:spPr bwMode="auto">
          <a:xfrm>
            <a:off x="4979828" y="1002085"/>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88" name="Tekstvak 27" hidden="0"/>
          <p:cNvSpPr>
            <a:spLocks noAdjustHandles="0" noChangeArrowheads="0"/>
          </p:cNvSpPr>
          <p:nvPr isPhoto="0" userDrawn="0"/>
        </p:nvSpPr>
        <p:spPr bwMode="auto">
          <a:xfrm>
            <a:off x="2031745" y="1005740"/>
            <a:ext cx="2971800" cy="261610"/>
          </a:xfrm>
          <a:prstGeom prst="rect">
            <a:avLst/>
          </a:prstGeom>
          <a:noFill/>
        </p:spPr>
        <p:txBody>
          <a:bodyPr wrap="square" rtlCol="0">
            <a:spAutoFit/>
          </a:bodyPr>
          <a:lstStyle/>
          <a:p>
            <a:pPr>
              <a:defRPr/>
            </a:pPr>
            <a:r>
              <a:rPr lang="en-GB" sz="1100"/>
              <a:t>What is my role? </a:t>
            </a:r>
            <a:endParaRPr/>
          </a:p>
        </p:txBody>
      </p:sp>
      <p:sp>
        <p:nvSpPr>
          <p:cNvPr id="389" name="Rechthoek 99" hidden="0"/>
          <p:cNvSpPr/>
          <p:nvPr isPhoto="0" userDrawn="0"/>
        </p:nvSpPr>
        <p:spPr bwMode="auto">
          <a:xfrm>
            <a:off x="1889717" y="2177359"/>
            <a:ext cx="2622127" cy="180451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390" name="Groep 5" hidden="0"/>
          <p:cNvGrpSpPr/>
          <p:nvPr isPhoto="0" userDrawn="0"/>
        </p:nvGrpSpPr>
        <p:grpSpPr bwMode="auto">
          <a:xfrm>
            <a:off x="503889" y="2441597"/>
            <a:ext cx="3276850" cy="812285"/>
            <a:chOff x="503889" y="2441597"/>
            <a:chExt cx="3276850" cy="812285"/>
          </a:xfrm>
        </p:grpSpPr>
        <p:sp>
          <p:nvSpPr>
            <p:cNvPr id="391" name="Rechthoek 21" hidden="0"/>
            <p:cNvSpPr/>
            <p:nvPr isPhoto="0" userDrawn="0"/>
          </p:nvSpPr>
          <p:spPr bwMode="auto">
            <a:xfrm>
              <a:off x="545000" y="2441597"/>
              <a:ext cx="3235739" cy="81228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92" name="Actieknop: Vooruit of Volgende 22" hidden="0">
              <a:hlinkClick r:id="rId15" action="ppaction://hlinksldjump" highlightClick="1"/>
            </p:cNvPr>
            <p:cNvSpPr/>
            <p:nvPr isPhoto="0" userDrawn="0"/>
          </p:nvSpPr>
          <p:spPr bwMode="auto">
            <a:xfrm>
              <a:off x="3446617" y="2460767"/>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93" name="Tekstvak 23" hidden="0"/>
            <p:cNvSpPr>
              <a:spLocks noAdjustHandles="0" noChangeArrowheads="0"/>
            </p:cNvSpPr>
            <p:nvPr isPhoto="0" userDrawn="0"/>
          </p:nvSpPr>
          <p:spPr bwMode="auto">
            <a:xfrm>
              <a:off x="503889" y="2459703"/>
              <a:ext cx="2959682" cy="261610"/>
            </a:xfrm>
            <a:prstGeom prst="rect">
              <a:avLst/>
            </a:prstGeom>
            <a:noFill/>
          </p:spPr>
          <p:txBody>
            <a:bodyPr wrap="square" rtlCol="0">
              <a:spAutoFit/>
            </a:bodyPr>
            <a:lstStyle/>
            <a:p>
              <a:pPr>
                <a:defRPr/>
              </a:pPr>
              <a:r>
                <a:rPr lang="en-GB" sz="1100"/>
                <a:t>How do I start an interactive innovation process? </a:t>
              </a:r>
              <a:endParaRPr/>
            </a:p>
          </p:txBody>
        </p:sp>
        <p:sp>
          <p:nvSpPr>
            <p:cNvPr id="394" name="Actieknop: Vooruit of Volgende 30" hidden="0">
              <a:hlinkClick r:id="rId15" action="ppaction://hlinksldjump" highlightClick="1"/>
            </p:cNvPr>
            <p:cNvSpPr/>
            <p:nvPr isPhoto="0" userDrawn="0"/>
          </p:nvSpPr>
          <p:spPr bwMode="auto">
            <a:xfrm>
              <a:off x="3444610" y="2726586"/>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95" name="Tekstvak 31" hidden="0"/>
            <p:cNvSpPr>
              <a:spLocks noAdjustHandles="0" noChangeArrowheads="0"/>
            </p:cNvSpPr>
            <p:nvPr isPhoto="0" userDrawn="0"/>
          </p:nvSpPr>
          <p:spPr bwMode="auto">
            <a:xfrm>
              <a:off x="507399" y="2717251"/>
              <a:ext cx="2742716" cy="261610"/>
            </a:xfrm>
            <a:prstGeom prst="rect">
              <a:avLst/>
            </a:prstGeom>
            <a:noFill/>
          </p:spPr>
          <p:txBody>
            <a:bodyPr wrap="square" rtlCol="0">
              <a:spAutoFit/>
            </a:bodyPr>
            <a:lstStyle/>
            <a:p>
              <a:pPr>
                <a:defRPr/>
              </a:pPr>
              <a:r>
                <a:rPr lang="en-GB" sz="1100"/>
                <a:t>How far am I in the process? </a:t>
              </a:r>
              <a:endParaRPr/>
            </a:p>
          </p:txBody>
        </p:sp>
        <p:sp>
          <p:nvSpPr>
            <p:cNvPr id="396" name="Actieknop: Vooruit of Volgende 34" hidden="0">
              <a:hlinkClick r:id="rId15" action="ppaction://hlinksldjump" highlightClick="1"/>
            </p:cNvPr>
            <p:cNvSpPr/>
            <p:nvPr isPhoto="0" userDrawn="0"/>
          </p:nvSpPr>
          <p:spPr bwMode="auto">
            <a:xfrm>
              <a:off x="3444610" y="2987131"/>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97" name="Tekstvak 35" hidden="0"/>
            <p:cNvSpPr>
              <a:spLocks noAdjustHandles="0" noChangeArrowheads="0"/>
            </p:cNvSpPr>
            <p:nvPr isPhoto="0" userDrawn="0"/>
          </p:nvSpPr>
          <p:spPr bwMode="auto">
            <a:xfrm>
              <a:off x="503889" y="2983069"/>
              <a:ext cx="2742716" cy="261610"/>
            </a:xfrm>
            <a:prstGeom prst="rect">
              <a:avLst/>
            </a:prstGeom>
            <a:noFill/>
          </p:spPr>
          <p:txBody>
            <a:bodyPr wrap="square" rtlCol="0">
              <a:spAutoFit/>
            </a:bodyPr>
            <a:lstStyle/>
            <a:p>
              <a:pPr>
                <a:defRPr/>
              </a:pPr>
              <a:r>
                <a:rPr lang="en-GB" sz="1100"/>
                <a:t>What could be the next step? </a:t>
              </a:r>
              <a:endParaRPr/>
            </a:p>
          </p:txBody>
        </p:sp>
      </p:grpSp>
      <p:sp>
        <p:nvSpPr>
          <p:cNvPr id="398" name="Tekstvak 7" hidden="0"/>
          <p:cNvSpPr>
            <a:spLocks noAdjustHandles="0" noChangeArrowheads="0"/>
          </p:cNvSpPr>
          <p:nvPr isPhoto="0" userDrawn="0"/>
        </p:nvSpPr>
        <p:spPr bwMode="auto">
          <a:xfrm>
            <a:off x="2055656" y="1822037"/>
            <a:ext cx="2857844" cy="338554"/>
          </a:xfrm>
          <a:prstGeom prst="rect">
            <a:avLst/>
          </a:prstGeom>
          <a:noFill/>
        </p:spPr>
        <p:txBody>
          <a:bodyPr wrap="square" rtlCol="0">
            <a:spAutoFit/>
          </a:bodyPr>
          <a:lstStyle/>
          <a:p>
            <a:pPr>
              <a:defRPr/>
            </a:pPr>
            <a:r>
              <a:rPr lang="en-GB" sz="1600" b="1">
                <a:solidFill>
                  <a:srgbClr val="C00000"/>
                </a:solidFill>
              </a:rPr>
              <a:t>Interactive innovation</a:t>
            </a:r>
            <a:endParaRPr/>
          </a:p>
        </p:txBody>
      </p:sp>
      <p:sp>
        <p:nvSpPr>
          <p:cNvPr id="399" name="Tekstvak 100" hidden="0"/>
          <p:cNvSpPr>
            <a:spLocks noAdjustHandles="0" noChangeArrowheads="0"/>
          </p:cNvSpPr>
          <p:nvPr isPhoto="0" userDrawn="0"/>
        </p:nvSpPr>
        <p:spPr bwMode="auto">
          <a:xfrm>
            <a:off x="503889" y="3232854"/>
            <a:ext cx="2857844" cy="338554"/>
          </a:xfrm>
          <a:prstGeom prst="rect">
            <a:avLst/>
          </a:prstGeom>
          <a:noFill/>
        </p:spPr>
        <p:txBody>
          <a:bodyPr wrap="square" rtlCol="0">
            <a:spAutoFit/>
          </a:bodyPr>
          <a:lstStyle/>
          <a:p>
            <a:pPr>
              <a:defRPr/>
            </a:pPr>
            <a:r>
              <a:rPr lang="en-GB" sz="1600" b="1">
                <a:solidFill>
                  <a:srgbClr val="C00000"/>
                </a:solidFill>
              </a:rPr>
              <a:t>Innovation process</a:t>
            </a:r>
            <a:endParaRPr/>
          </a:p>
        </p:txBody>
      </p:sp>
      <p:sp>
        <p:nvSpPr>
          <p:cNvPr id="400" name="Tekstvak 101" hidden="0"/>
          <p:cNvSpPr>
            <a:spLocks noAdjustHandles="0" noChangeArrowheads="0"/>
          </p:cNvSpPr>
          <p:nvPr isPhoto="0" userDrawn="0"/>
        </p:nvSpPr>
        <p:spPr bwMode="auto">
          <a:xfrm>
            <a:off x="987794" y="5653090"/>
            <a:ext cx="2857844" cy="338554"/>
          </a:xfrm>
          <a:prstGeom prst="rect">
            <a:avLst/>
          </a:prstGeom>
          <a:noFill/>
        </p:spPr>
        <p:txBody>
          <a:bodyPr wrap="square" rtlCol="0">
            <a:spAutoFit/>
          </a:bodyPr>
          <a:lstStyle/>
          <a:p>
            <a:pPr>
              <a:defRPr/>
            </a:pPr>
            <a:r>
              <a:rPr lang="en-GB" sz="1600" b="1">
                <a:solidFill>
                  <a:srgbClr val="C00000"/>
                </a:solidFill>
              </a:rPr>
              <a:t>Creating movement</a:t>
            </a:r>
            <a:endParaRPr/>
          </a:p>
        </p:txBody>
      </p:sp>
      <p:sp>
        <p:nvSpPr>
          <p:cNvPr id="401" name="Tekstvak 102" hidden="0"/>
          <p:cNvSpPr>
            <a:spLocks noAdjustHandles="0" noChangeArrowheads="0"/>
          </p:cNvSpPr>
          <p:nvPr isPhoto="0" userDrawn="0"/>
        </p:nvSpPr>
        <p:spPr bwMode="auto">
          <a:xfrm>
            <a:off x="7612776" y="1829864"/>
            <a:ext cx="2857844" cy="338554"/>
          </a:xfrm>
          <a:prstGeom prst="rect">
            <a:avLst/>
          </a:prstGeom>
          <a:noFill/>
        </p:spPr>
        <p:txBody>
          <a:bodyPr wrap="square" rtlCol="0">
            <a:spAutoFit/>
          </a:bodyPr>
          <a:lstStyle/>
          <a:p>
            <a:pPr>
              <a:defRPr/>
            </a:pPr>
            <a:r>
              <a:rPr lang="en-GB" sz="1600" b="1">
                <a:solidFill>
                  <a:srgbClr val="C00000"/>
                </a:solidFill>
              </a:rPr>
              <a:t>Network dynamics</a:t>
            </a:r>
            <a:endParaRPr/>
          </a:p>
        </p:txBody>
      </p:sp>
      <p:sp>
        <p:nvSpPr>
          <p:cNvPr id="402" name="Tekstvak 103" hidden="0"/>
          <p:cNvSpPr>
            <a:spLocks noAdjustHandles="0" noChangeArrowheads="0"/>
          </p:cNvSpPr>
          <p:nvPr isPhoto="0" userDrawn="0"/>
        </p:nvSpPr>
        <p:spPr bwMode="auto">
          <a:xfrm>
            <a:off x="8319450" y="4035256"/>
            <a:ext cx="2857844" cy="338554"/>
          </a:xfrm>
          <a:prstGeom prst="rect">
            <a:avLst/>
          </a:prstGeom>
          <a:noFill/>
        </p:spPr>
        <p:txBody>
          <a:bodyPr wrap="square" rtlCol="0">
            <a:spAutoFit/>
          </a:bodyPr>
          <a:lstStyle/>
          <a:p>
            <a:pPr>
              <a:defRPr/>
            </a:pPr>
            <a:r>
              <a:rPr lang="en-GB" sz="1600" b="1">
                <a:solidFill>
                  <a:srgbClr val="C00000"/>
                </a:solidFill>
              </a:rPr>
              <a:t>Positions and power</a:t>
            </a:r>
            <a:endParaRPr/>
          </a:p>
        </p:txBody>
      </p:sp>
      <p:sp>
        <p:nvSpPr>
          <p:cNvPr id="403" name="Actieknop: Vooruit of Volgende 106" hidden="0">
            <a:hlinkClick r:id="rId8" action="ppaction://hlinksldjump" highlightClick="1"/>
          </p:cNvPr>
          <p:cNvSpPr/>
          <p:nvPr isPhoto="0" userDrawn="0"/>
        </p:nvSpPr>
        <p:spPr bwMode="auto">
          <a:xfrm>
            <a:off x="8768566" y="5714003"/>
            <a:ext cx="312820" cy="246647"/>
          </a:xfrm>
          <a:prstGeom prst="actionButtonForwardNex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04" name="Tekstvak 107" hidden="0"/>
          <p:cNvSpPr>
            <a:spLocks noAdjustHandles="0" noChangeArrowheads="0"/>
          </p:cNvSpPr>
          <p:nvPr isPhoto="0" userDrawn="0"/>
        </p:nvSpPr>
        <p:spPr bwMode="auto">
          <a:xfrm>
            <a:off x="5882721" y="5692529"/>
            <a:ext cx="2971800" cy="261610"/>
          </a:xfrm>
          <a:prstGeom prst="rect">
            <a:avLst/>
          </a:prstGeom>
          <a:noFill/>
        </p:spPr>
        <p:txBody>
          <a:bodyPr wrap="square" rtlCol="0">
            <a:spAutoFit/>
          </a:bodyPr>
          <a:lstStyle/>
          <a:p>
            <a:pPr>
              <a:defRPr/>
            </a:pPr>
            <a:r>
              <a:rPr lang="en-GB" sz="1100"/>
              <a:t>Is this network vital enough to carry on?</a:t>
            </a:r>
            <a:endParaRPr/>
          </a:p>
        </p:txBody>
      </p:sp>
      <p:sp>
        <p:nvSpPr>
          <p:cNvPr id="405" name="Tekstvak 108" hidden="0"/>
          <p:cNvSpPr>
            <a:spLocks noAdjustHandles="0" noChangeArrowheads="0"/>
          </p:cNvSpPr>
          <p:nvPr isPhoto="0" userDrawn="0"/>
        </p:nvSpPr>
        <p:spPr bwMode="auto">
          <a:xfrm>
            <a:off x="5829904" y="6070977"/>
            <a:ext cx="2857844" cy="338554"/>
          </a:xfrm>
          <a:prstGeom prst="rect">
            <a:avLst/>
          </a:prstGeom>
          <a:noFill/>
        </p:spPr>
        <p:txBody>
          <a:bodyPr wrap="square" rtlCol="0">
            <a:spAutoFit/>
          </a:bodyPr>
          <a:lstStyle/>
          <a:p>
            <a:pPr>
              <a:defRPr/>
            </a:pPr>
            <a:r>
              <a:rPr lang="en-GB" sz="1600" b="1">
                <a:solidFill>
                  <a:srgbClr val="C00000"/>
                </a:solidFill>
              </a:rPr>
              <a:t>Monitoring and reporting</a:t>
            </a:r>
            <a:endParaRPr/>
          </a:p>
        </p:txBody>
      </p:sp>
      <p:sp>
        <p:nvSpPr>
          <p:cNvPr id="406" name="Tekstvak 441" hidden="0"/>
          <p:cNvSpPr>
            <a:spLocks noAdjustHandles="0" noChangeArrowheads="0"/>
          </p:cNvSpPr>
          <p:nvPr isPhoto="0" userDrawn="0"/>
        </p:nvSpPr>
        <p:spPr bwMode="auto">
          <a:xfrm>
            <a:off x="10463977" y="5387899"/>
            <a:ext cx="1570902" cy="338554"/>
          </a:xfrm>
          <a:prstGeom prst="rect">
            <a:avLst/>
          </a:prstGeom>
          <a:noFill/>
        </p:spPr>
        <p:txBody>
          <a:bodyPr wrap="square" rtlCol="0">
            <a:spAutoFit/>
          </a:bodyPr>
          <a:lstStyle/>
          <a:p>
            <a:pPr>
              <a:defRPr/>
            </a:pPr>
            <a:r>
              <a:rPr lang="en-GB" sz="1600" b="1">
                <a:solidFill>
                  <a:srgbClr val="C00000"/>
                </a:solidFill>
              </a:rPr>
              <a:t>More questions</a:t>
            </a:r>
            <a:endParaRPr/>
          </a:p>
        </p:txBody>
      </p:sp>
      <p:sp>
        <p:nvSpPr>
          <p:cNvPr id="407" name="Actieknop: Vooruit of Volgende 442" hidden="0">
            <a:hlinkClick r:id="rId16" action="ppaction://hlinksldjump" highlightClick="1"/>
          </p:cNvPr>
          <p:cNvSpPr/>
          <p:nvPr isPhoto="0" userDrawn="0"/>
        </p:nvSpPr>
        <p:spPr bwMode="auto">
          <a:xfrm>
            <a:off x="11025327" y="5744997"/>
            <a:ext cx="312820" cy="246647"/>
          </a:xfrm>
          <a:prstGeom prst="actionButtonForwardNex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08" name="Actieknop: Vooruit of Volgende 451" hidden="0">
            <a:hlinkClick r:id="rId17" action="ppaction://hlinksldjump" highlightClick="1"/>
          </p:cNvPr>
          <p:cNvSpPr/>
          <p:nvPr isPhoto="0" userDrawn="0"/>
        </p:nvSpPr>
        <p:spPr bwMode="auto">
          <a:xfrm>
            <a:off x="4979934" y="1266713"/>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09" name="Tekstvak 452" hidden="0"/>
          <p:cNvSpPr>
            <a:spLocks noAdjustHandles="0" noChangeArrowheads="0"/>
          </p:cNvSpPr>
          <p:nvPr isPhoto="0" userDrawn="0"/>
        </p:nvSpPr>
        <p:spPr bwMode="auto">
          <a:xfrm>
            <a:off x="2043163" y="1257061"/>
            <a:ext cx="2971800" cy="261610"/>
          </a:xfrm>
          <a:prstGeom prst="rect">
            <a:avLst/>
          </a:prstGeom>
          <a:noFill/>
        </p:spPr>
        <p:txBody>
          <a:bodyPr wrap="square" rtlCol="0">
            <a:spAutoFit/>
          </a:bodyPr>
          <a:lstStyle/>
          <a:p>
            <a:pPr>
              <a:defRPr/>
            </a:pPr>
            <a:r>
              <a:rPr lang="en-GB" sz="1100"/>
              <a:t>What skills do I need for this type of work? </a:t>
            </a:r>
            <a:endParaRPr/>
          </a:p>
        </p:txBody>
      </p:sp>
      <p:sp>
        <p:nvSpPr>
          <p:cNvPr id="410" name="Actieknop: Terug of Vorige 454"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411" name="Actieknop: Vooruit of Volgende 449" hidden="0">
            <a:hlinkClick r:id="rId11" action="ppaction://hlinksldjump" highlightClick="1"/>
          </p:cNvPr>
          <p:cNvSpPr/>
          <p:nvPr isPhoto="0" userDrawn="0"/>
        </p:nvSpPr>
        <p:spPr bwMode="auto">
          <a:xfrm>
            <a:off x="11098702" y="3473628"/>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12" name="Actieknop: Vooruit of Volgende 450" hidden="0">
            <a:hlinkClick r:id="rId11" action="ppaction://hlinksldjump" highlightClick="1"/>
          </p:cNvPr>
          <p:cNvSpPr/>
          <p:nvPr isPhoto="0" userDrawn="0"/>
        </p:nvSpPr>
        <p:spPr bwMode="auto">
          <a:xfrm>
            <a:off x="11098702" y="3738819"/>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13" name="Tekstvak 455" hidden="0"/>
          <p:cNvSpPr>
            <a:spLocks noAdjustHandles="0" noChangeArrowheads="0"/>
          </p:cNvSpPr>
          <p:nvPr isPhoto="0" userDrawn="0"/>
        </p:nvSpPr>
        <p:spPr bwMode="auto">
          <a:xfrm>
            <a:off x="5878451" y="4907801"/>
            <a:ext cx="2807193" cy="261610"/>
          </a:xfrm>
          <a:prstGeom prst="rect">
            <a:avLst/>
          </a:prstGeom>
          <a:noFill/>
        </p:spPr>
        <p:txBody>
          <a:bodyPr wrap="square" rtlCol="0">
            <a:spAutoFit/>
          </a:bodyPr>
          <a:lstStyle/>
          <a:p>
            <a:pPr>
              <a:defRPr/>
            </a:pPr>
            <a:r>
              <a:rPr lang="en-GB" sz="1100"/>
              <a:t>How can I reflect on what I am doing?</a:t>
            </a:r>
            <a:endParaRPr/>
          </a:p>
        </p:txBody>
      </p:sp>
      <p:sp>
        <p:nvSpPr>
          <p:cNvPr id="414" name="Actieknop: Vooruit of Volgende 456" hidden="0">
            <a:hlinkClick r:id="rId18" action="ppaction://hlinksldjump" highlightClick="1"/>
          </p:cNvPr>
          <p:cNvSpPr/>
          <p:nvPr isPhoto="0" userDrawn="0"/>
        </p:nvSpPr>
        <p:spPr bwMode="auto">
          <a:xfrm>
            <a:off x="8756608" y="4898837"/>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15" name="Actieknop: Vooruit of Volgende 457" hidden="0">
            <a:hlinkClick r:id="rId19" action="ppaction://hlinksldjump" highlightClick="1"/>
          </p:cNvPr>
          <p:cNvSpPr/>
          <p:nvPr isPhoto="0" userDrawn="0"/>
        </p:nvSpPr>
        <p:spPr bwMode="auto">
          <a:xfrm>
            <a:off x="4981643" y="1531213"/>
            <a:ext cx="312820" cy="236908"/>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16" name="Tekstvak 458" hidden="0"/>
          <p:cNvSpPr>
            <a:spLocks noAdjustHandles="0" noChangeArrowheads="0"/>
          </p:cNvSpPr>
          <p:nvPr isPhoto="0" userDrawn="0"/>
        </p:nvSpPr>
        <p:spPr bwMode="auto">
          <a:xfrm>
            <a:off x="2006468" y="1534868"/>
            <a:ext cx="2971800" cy="261610"/>
          </a:xfrm>
          <a:prstGeom prst="rect">
            <a:avLst/>
          </a:prstGeom>
          <a:noFill/>
        </p:spPr>
        <p:txBody>
          <a:bodyPr wrap="square" rtlCol="0">
            <a:spAutoFit/>
          </a:bodyPr>
          <a:lstStyle/>
          <a:p>
            <a:pPr>
              <a:defRPr/>
            </a:pPr>
            <a:r>
              <a:rPr lang="en-GB" sz="1100"/>
              <a:t>What is the i2connect project all about?</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60" hidden="0"/>
          <p:cNvGrpSpPr/>
          <p:nvPr isPhoto="0" userDrawn="0"/>
        </p:nvGrpSpPr>
        <p:grpSpPr bwMode="auto">
          <a:xfrm>
            <a:off x="-53387" y="0"/>
            <a:ext cx="12162173" cy="6858000"/>
            <a:chOff x="-53387" y="0"/>
            <a:chExt cx="12162173" cy="6858000"/>
          </a:xfrm>
        </p:grpSpPr>
        <p:sp>
          <p:nvSpPr>
            <p:cNvPr id="5" name="Rechthoek 9" hidden="0"/>
            <p:cNvSpPr/>
            <p:nvPr isPhoto="0" userDrawn="0"/>
          </p:nvSpPr>
          <p:spPr bwMode="auto">
            <a:xfrm>
              <a:off x="-53387"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6"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7"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Actieknop: Terug of Vorige 10" hidden="0">
              <a:hlinkClick r:id="" action="ppaction://hlinkshowjump?jump=previous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Tekstvak 22" hidden="0"/>
            <p:cNvSpPr>
              <a:spLocks noAdjustHandles="0" noChangeArrowheads="0"/>
            </p:cNvSpPr>
            <p:nvPr isPhoto="0" userDrawn="0"/>
          </p:nvSpPr>
          <p:spPr bwMode="auto">
            <a:xfrm>
              <a:off x="255900" y="1537837"/>
              <a:ext cx="2414444" cy="369332"/>
            </a:xfrm>
            <a:prstGeom prst="rect">
              <a:avLst/>
            </a:prstGeom>
            <a:noFill/>
          </p:spPr>
          <p:txBody>
            <a:bodyPr wrap="none" rtlCol="0">
              <a:spAutoFit/>
            </a:bodyPr>
            <a:lstStyle/>
            <a:p>
              <a:pPr>
                <a:defRPr/>
              </a:pPr>
              <a:r>
                <a:rPr lang="en-GB">
                  <a:solidFill>
                    <a:srgbClr val="C00000"/>
                  </a:solidFill>
                </a:rPr>
                <a:t>The Circle of Coherence</a:t>
              </a:r>
              <a:endParaRPr/>
            </a:p>
          </p:txBody>
        </p:sp>
        <p:sp>
          <p:nvSpPr>
            <p:cNvPr id="10" name="Tekstvak 12" hidden="0"/>
            <p:cNvSpPr>
              <a:spLocks noAdjustHandles="0" noChangeArrowheads="0"/>
            </p:cNvSpPr>
            <p:nvPr isPhoto="0" userDrawn="0"/>
          </p:nvSpPr>
          <p:spPr bwMode="auto">
            <a:xfrm>
              <a:off x="214283" y="2912371"/>
              <a:ext cx="3402677" cy="600164"/>
            </a:xfrm>
            <a:prstGeom prst="rect">
              <a:avLst/>
            </a:prstGeom>
            <a:noFill/>
          </p:spPr>
          <p:txBody>
            <a:bodyPr wrap="square" rtlCol="0">
              <a:spAutoFit/>
            </a:bodyPr>
            <a:lstStyle/>
            <a:p>
              <a:pPr>
                <a:defRPr/>
              </a:pPr>
              <a:r>
                <a:rPr lang="en-GB" sz="1100"/>
                <a:t>If fear outweighs hope, defensive patterns take over. What can you do?</a:t>
              </a:r>
              <a:endParaRPr/>
            </a:p>
            <a:p>
              <a:pPr>
                <a:defRPr/>
              </a:pPr>
              <a:endParaRPr lang="en-GB" sz="1100"/>
            </a:p>
          </p:txBody>
        </p:sp>
        <p:sp>
          <p:nvSpPr>
            <p:cNvPr id="11" name="Tekstvak 16" hidden="0"/>
            <p:cNvSpPr>
              <a:spLocks noAdjustHandles="0" noChangeArrowheads="0"/>
            </p:cNvSpPr>
            <p:nvPr isPhoto="0" userDrawn="0"/>
          </p:nvSpPr>
          <p:spPr bwMode="auto">
            <a:xfrm>
              <a:off x="214284" y="1925178"/>
              <a:ext cx="3706296" cy="938719"/>
            </a:xfrm>
            <a:prstGeom prst="rect">
              <a:avLst/>
            </a:prstGeom>
            <a:solidFill>
              <a:srgbClr val="FFFFCC"/>
            </a:solidFill>
          </p:spPr>
          <p:txBody>
            <a:bodyPr wrap="square" rtlCol="0">
              <a:spAutoFit/>
            </a:bodyPr>
            <a:lstStyle/>
            <a:p>
              <a:pPr>
                <a:defRPr/>
              </a:pPr>
              <a:r>
                <a:rPr lang="en-GB" sz="1100"/>
                <a:t>People always balance between hope and fear: </a:t>
              </a:r>
              <a:endParaRPr/>
            </a:p>
            <a:p>
              <a:pPr marL="171450" indent="-171450">
                <a:buFont typeface="Wingdings"/>
                <a:buChar char="Ø"/>
                <a:defRPr/>
              </a:pPr>
              <a:r>
                <a:rPr lang="en-GB" sz="1100">
                  <a:solidFill>
                    <a:srgbClr val="C00000"/>
                  </a:solidFill>
                </a:rPr>
                <a:t>Hope</a:t>
              </a:r>
              <a:r>
                <a:rPr lang="en-GB" sz="1100"/>
                <a:t> that collaboration will bring benefit, meaningfulness and protection.</a:t>
              </a:r>
              <a:endParaRPr/>
            </a:p>
            <a:p>
              <a:pPr marL="171450" indent="-171450">
                <a:buFont typeface="Wingdings"/>
                <a:buChar char="Ø"/>
                <a:defRPr/>
              </a:pPr>
              <a:r>
                <a:rPr lang="en-GB" sz="1100">
                  <a:solidFill>
                    <a:srgbClr val="0000FF"/>
                  </a:solidFill>
                </a:rPr>
                <a:t>Fear</a:t>
              </a:r>
              <a:r>
                <a:rPr lang="en-GB" sz="1100"/>
                <a:t> that collaboration will lead to loss of autonomy and abuse of trust.</a:t>
              </a:r>
              <a:endParaRPr/>
            </a:p>
          </p:txBody>
        </p:sp>
        <p:sp>
          <p:nvSpPr>
            <p:cNvPr id="12" name="Rechthoek 23" hidden="0"/>
            <p:cNvSpPr/>
            <p:nvPr isPhoto="0" userDrawn="0"/>
          </p:nvSpPr>
          <p:spPr bwMode="auto">
            <a:xfrm>
              <a:off x="179215" y="3413812"/>
              <a:ext cx="367408" cy="523220"/>
            </a:xfrm>
            <a:prstGeom prst="rect">
              <a:avLst/>
            </a:prstGeom>
            <a:noFill/>
          </p:spPr>
          <p:txBody>
            <a:bodyPr wrap="none" lIns="91440" tIns="45720" rIns="91440" bIns="45720">
              <a:spAutoFit/>
            </a:bodyPr>
            <a:lstStyle/>
            <a:p>
              <a:pPr algn="ctr">
                <a:defRPr/>
              </a:pPr>
              <a:r>
                <a:rPr lang="nl-NL" sz="2800" b="1" cap="none" spc="0">
                  <a:ln w="6600">
                    <a:solidFill>
                      <a:schemeClr val="accent2"/>
                    </a:solidFill>
                    <a:prstDash val="solid"/>
                  </a:ln>
                  <a:solidFill>
                    <a:srgbClr val="FFFFFF"/>
                  </a:solidFill>
                </a:rPr>
                <a:t>1</a:t>
              </a:r>
              <a:endParaRPr/>
            </a:p>
          </p:txBody>
        </p:sp>
        <p:sp>
          <p:nvSpPr>
            <p:cNvPr id="13" name="Tekstvak 24" hidden="0"/>
            <p:cNvSpPr>
              <a:spLocks noAdjustHandles="0" noChangeArrowheads="0"/>
            </p:cNvSpPr>
            <p:nvPr isPhoto="0" userDrawn="0"/>
          </p:nvSpPr>
          <p:spPr bwMode="auto">
            <a:xfrm>
              <a:off x="485216" y="3563217"/>
              <a:ext cx="3205684" cy="261610"/>
            </a:xfrm>
            <a:prstGeom prst="rect">
              <a:avLst/>
            </a:prstGeom>
            <a:noFill/>
          </p:spPr>
          <p:txBody>
            <a:bodyPr wrap="square" rtlCol="0">
              <a:spAutoFit/>
            </a:bodyPr>
            <a:lstStyle/>
            <a:p>
              <a:pPr>
                <a:defRPr/>
              </a:pPr>
              <a:r>
                <a:rPr lang="en-GB" sz="1100" b="1">
                  <a:solidFill>
                    <a:srgbClr val="C00000"/>
                  </a:solidFill>
                </a:rPr>
                <a:t>Enhance constructive interaction patterns</a:t>
              </a:r>
              <a:endParaRPr lang="en-GB" sz="1100"/>
            </a:p>
          </p:txBody>
        </p:sp>
        <p:sp>
          <p:nvSpPr>
            <p:cNvPr id="14" name="Rechthoek 25" hidden="0"/>
            <p:cNvSpPr/>
            <p:nvPr isPhoto="0" userDrawn="0"/>
          </p:nvSpPr>
          <p:spPr bwMode="auto">
            <a:xfrm>
              <a:off x="171182" y="4002778"/>
              <a:ext cx="367408" cy="523220"/>
            </a:xfrm>
            <a:prstGeom prst="rect">
              <a:avLst/>
            </a:prstGeom>
            <a:noFill/>
          </p:spPr>
          <p:txBody>
            <a:bodyPr wrap="none" lIns="91440" tIns="45720" rIns="91440" bIns="45720">
              <a:spAutoFit/>
            </a:bodyPr>
            <a:lstStyle/>
            <a:p>
              <a:pPr algn="ctr">
                <a:defRPr/>
              </a:pPr>
              <a:r>
                <a:rPr lang="nl-NL" sz="2800" b="1" cap="none" spc="0">
                  <a:ln w="6600">
                    <a:solidFill>
                      <a:schemeClr val="accent2"/>
                    </a:solidFill>
                    <a:prstDash val="solid"/>
                  </a:ln>
                  <a:solidFill>
                    <a:srgbClr val="FFFFFF"/>
                  </a:solidFill>
                </a:rPr>
                <a:t>2</a:t>
              </a:r>
              <a:endParaRPr/>
            </a:p>
          </p:txBody>
        </p:sp>
        <p:sp>
          <p:nvSpPr>
            <p:cNvPr id="15" name="Rechthoek 26" hidden="0"/>
            <p:cNvSpPr/>
            <p:nvPr isPhoto="0" userDrawn="0"/>
          </p:nvSpPr>
          <p:spPr bwMode="auto">
            <a:xfrm>
              <a:off x="179215" y="4693424"/>
              <a:ext cx="367408" cy="523220"/>
            </a:xfrm>
            <a:prstGeom prst="rect">
              <a:avLst/>
            </a:prstGeom>
            <a:noFill/>
          </p:spPr>
          <p:txBody>
            <a:bodyPr wrap="none" lIns="91440" tIns="45720" rIns="91440" bIns="45720">
              <a:spAutoFit/>
            </a:bodyPr>
            <a:lstStyle/>
            <a:p>
              <a:pPr algn="ctr">
                <a:defRPr/>
              </a:pPr>
              <a:r>
                <a:rPr lang="nl-NL" sz="2800" b="1">
                  <a:ln w="6600">
                    <a:solidFill>
                      <a:schemeClr val="accent2"/>
                    </a:solidFill>
                    <a:prstDash val="solid"/>
                  </a:ln>
                  <a:solidFill>
                    <a:srgbClr val="FFFFFF"/>
                  </a:solidFill>
                </a:rPr>
                <a:t>3</a:t>
              </a:r>
              <a:endParaRPr lang="nl-NL" sz="2800" b="1" cap="none" spc="0">
                <a:ln w="6600">
                  <a:solidFill>
                    <a:schemeClr val="accent2"/>
                  </a:solidFill>
                  <a:prstDash val="solid"/>
                </a:ln>
                <a:solidFill>
                  <a:srgbClr val="FFFFFF"/>
                </a:solidFill>
              </a:endParaRPr>
            </a:p>
          </p:txBody>
        </p:sp>
        <p:sp>
          <p:nvSpPr>
            <p:cNvPr id="16" name="Tekstvak 27" hidden="0"/>
            <p:cNvSpPr>
              <a:spLocks noAdjustHandles="0" noChangeArrowheads="0"/>
            </p:cNvSpPr>
            <p:nvPr isPhoto="0" userDrawn="0"/>
          </p:nvSpPr>
          <p:spPr bwMode="auto">
            <a:xfrm>
              <a:off x="9298691" y="398127"/>
              <a:ext cx="2810095" cy="2185214"/>
            </a:xfrm>
            <a:prstGeom prst="rect">
              <a:avLst/>
            </a:prstGeom>
            <a:noFill/>
          </p:spPr>
          <p:txBody>
            <a:bodyPr wrap="square" rtlCol="0">
              <a:spAutoFit/>
            </a:bodyPr>
            <a:lstStyle/>
            <a:p>
              <a:pPr>
                <a:defRPr/>
              </a:pPr>
              <a:r>
                <a:rPr lang="en-GB" sz="1100" b="1">
                  <a:solidFill>
                    <a:srgbClr val="0000FF"/>
                  </a:solidFill>
                </a:rPr>
                <a:t>I withdraw</a:t>
              </a:r>
              <a:endParaRPr/>
            </a:p>
            <a:p>
              <a:pPr>
                <a:spcAft>
                  <a:spcPts val="600"/>
                </a:spcAft>
                <a:defRPr/>
              </a:pPr>
              <a:r>
                <a:rPr lang="en-GB" sz="1100"/>
                <a:t>If the balance between give and take is negative, people diminish their efforts or withdraw. Or refuse to join in the first place.</a:t>
              </a:r>
              <a:endParaRPr/>
            </a:p>
            <a:p>
              <a:pPr>
                <a:spcAft>
                  <a:spcPts val="600"/>
                </a:spcAft>
                <a:defRPr/>
              </a:pPr>
              <a:r>
                <a:rPr lang="en-GB" sz="1100"/>
                <a:t>They need </a:t>
              </a:r>
              <a:r>
                <a:rPr lang="en-GB" sz="1100" b="1"/>
                <a:t>inspiration</a:t>
              </a:r>
              <a:r>
                <a:rPr lang="en-GB" sz="1100"/>
                <a:t> for making a different choice.</a:t>
              </a:r>
              <a:endParaRPr/>
            </a:p>
            <a:p>
              <a:pPr>
                <a:spcAft>
                  <a:spcPts val="600"/>
                </a:spcAft>
                <a:defRPr/>
              </a:pPr>
              <a:r>
                <a:rPr lang="en-GB" sz="1100" i="1"/>
                <a:t>You can make connection between their ambitions and the aim of the network, and show the possible benefits. You act as an </a:t>
              </a:r>
              <a:r>
                <a:rPr lang="en-GB" sz="1100" b="1" i="1">
                  <a:solidFill>
                    <a:srgbClr val="C00000"/>
                  </a:solidFill>
                </a:rPr>
                <a:t>inspirator.</a:t>
              </a:r>
              <a:endParaRPr lang="en-GB" sz="1100"/>
            </a:p>
            <a:p>
              <a:pPr>
                <a:defRPr/>
              </a:pPr>
              <a:endParaRPr lang="en-GB" sz="1100"/>
            </a:p>
          </p:txBody>
        </p:sp>
        <p:sp>
          <p:nvSpPr>
            <p:cNvPr id="17" name="Tekstvak 28" hidden="0"/>
            <p:cNvSpPr>
              <a:spLocks noAdjustHandles="0" noChangeArrowheads="0"/>
            </p:cNvSpPr>
            <p:nvPr isPhoto="0" userDrawn="0"/>
          </p:nvSpPr>
          <p:spPr bwMode="auto">
            <a:xfrm>
              <a:off x="9308427" y="3789596"/>
              <a:ext cx="2704358" cy="2185214"/>
            </a:xfrm>
            <a:prstGeom prst="rect">
              <a:avLst/>
            </a:prstGeom>
            <a:noFill/>
          </p:spPr>
          <p:txBody>
            <a:bodyPr wrap="square" rtlCol="0">
              <a:spAutoFit/>
            </a:bodyPr>
            <a:lstStyle/>
            <a:p>
              <a:pPr>
                <a:defRPr/>
              </a:pPr>
              <a:r>
                <a:rPr lang="en-GB" sz="1100" b="1">
                  <a:solidFill>
                    <a:srgbClr val="0000FF"/>
                  </a:solidFill>
                </a:rPr>
                <a:t>I fight for my position</a:t>
              </a:r>
              <a:endParaRPr/>
            </a:p>
            <a:p>
              <a:pPr>
                <a:spcAft>
                  <a:spcPts val="600"/>
                </a:spcAft>
                <a:defRPr/>
              </a:pPr>
              <a:r>
                <a:rPr lang="en-GB" sz="1100"/>
                <a:t>People disagree and fight to have it their way.</a:t>
              </a:r>
              <a:endParaRPr/>
            </a:p>
            <a:p>
              <a:pPr>
                <a:spcAft>
                  <a:spcPts val="600"/>
                </a:spcAft>
                <a:defRPr/>
              </a:pPr>
              <a:r>
                <a:rPr lang="en-GB" sz="1100"/>
                <a:t>They need </a:t>
              </a:r>
              <a:r>
                <a:rPr lang="en-GB" sz="1100" b="1"/>
                <a:t>recognition</a:t>
              </a:r>
              <a:r>
                <a:rPr lang="en-GB" sz="1100"/>
                <a:t> for what is important to them before there is room for negotiation about how to attune within the network. </a:t>
              </a:r>
              <a:endParaRPr/>
            </a:p>
            <a:p>
              <a:pPr>
                <a:spcAft>
                  <a:spcPts val="600"/>
                </a:spcAft>
                <a:defRPr/>
              </a:pPr>
              <a:r>
                <a:rPr lang="en-GB" sz="1100" i="1"/>
                <a:t>You can give recognition and explore possible solutions that do justice to each party in the fight. You act as a </a:t>
              </a:r>
              <a:r>
                <a:rPr lang="en-GB" sz="1100" b="1" i="1">
                  <a:solidFill>
                    <a:srgbClr val="C00000"/>
                  </a:solidFill>
                </a:rPr>
                <a:t>mediator</a:t>
              </a:r>
              <a:r>
                <a:rPr lang="en-GB" sz="1100" i="1"/>
                <a:t>.</a:t>
              </a:r>
              <a:endParaRPr lang="en-GB" sz="1100"/>
            </a:p>
            <a:p>
              <a:pPr>
                <a:defRPr/>
              </a:pPr>
              <a:endParaRPr lang="en-GB" sz="1100"/>
            </a:p>
          </p:txBody>
        </p:sp>
        <p:sp>
          <p:nvSpPr>
            <p:cNvPr id="18" name="Tekstvak 29" hidden="0"/>
            <p:cNvSpPr>
              <a:spLocks noAdjustHandles="0" noChangeArrowheads="0"/>
            </p:cNvSpPr>
            <p:nvPr isPhoto="0" userDrawn="0"/>
          </p:nvSpPr>
          <p:spPr bwMode="auto">
            <a:xfrm>
              <a:off x="4175539" y="3938445"/>
              <a:ext cx="2719712" cy="2015936"/>
            </a:xfrm>
            <a:prstGeom prst="rect">
              <a:avLst/>
            </a:prstGeom>
            <a:noFill/>
          </p:spPr>
          <p:txBody>
            <a:bodyPr wrap="square" rtlCol="0">
              <a:spAutoFit/>
            </a:bodyPr>
            <a:lstStyle/>
            <a:p>
              <a:pPr>
                <a:defRPr/>
              </a:pPr>
              <a:r>
                <a:rPr lang="en-GB" sz="1100" b="1">
                  <a:solidFill>
                    <a:srgbClr val="0000FF"/>
                  </a:solidFill>
                </a:rPr>
                <a:t>I don’t dare to move</a:t>
              </a:r>
              <a:endParaRPr/>
            </a:p>
            <a:p>
              <a:pPr>
                <a:spcAft>
                  <a:spcPts val="600"/>
                </a:spcAft>
                <a:defRPr/>
              </a:pPr>
              <a:r>
                <a:rPr lang="en-GB" sz="1100"/>
                <a:t>People disagree, but taking action for improvement is too dangerous. </a:t>
              </a:r>
              <a:endParaRPr/>
            </a:p>
            <a:p>
              <a:pPr>
                <a:spcAft>
                  <a:spcPts val="600"/>
                </a:spcAft>
                <a:defRPr/>
              </a:pPr>
              <a:r>
                <a:rPr lang="en-GB" sz="1100"/>
                <a:t>Both underdog and dominating party are stuck in a pattern of fear. They need </a:t>
              </a:r>
              <a:r>
                <a:rPr lang="en-GB" sz="1100" b="1"/>
                <a:t>safety</a:t>
              </a:r>
              <a:r>
                <a:rPr lang="en-GB" sz="1100"/>
                <a:t>.</a:t>
              </a:r>
              <a:endParaRPr/>
            </a:p>
            <a:p>
              <a:pPr>
                <a:spcAft>
                  <a:spcPts val="600"/>
                </a:spcAft>
                <a:defRPr/>
              </a:pPr>
              <a:r>
                <a:rPr lang="en-GB" sz="1100" i="1"/>
                <a:t>You can create a safe space for experiments at a scale that is acceptable for all parties in the network. In leading these experiments, you act as a </a:t>
              </a:r>
              <a:r>
                <a:rPr lang="en-GB" sz="1100" b="1" i="1">
                  <a:solidFill>
                    <a:srgbClr val="C00000"/>
                  </a:solidFill>
                </a:rPr>
                <a:t>researcher</a:t>
              </a:r>
              <a:r>
                <a:rPr lang="en-GB" sz="1100" i="1"/>
                <a:t>. </a:t>
              </a:r>
              <a:endParaRPr lang="en-GB" sz="1100"/>
            </a:p>
            <a:p>
              <a:pPr>
                <a:defRPr/>
              </a:pPr>
              <a:endParaRPr lang="en-GB" sz="1100"/>
            </a:p>
          </p:txBody>
        </p:sp>
        <p:sp>
          <p:nvSpPr>
            <p:cNvPr id="19" name="Tekstvak 30" hidden="0"/>
            <p:cNvSpPr>
              <a:spLocks noAdjustHandles="0" noChangeArrowheads="0"/>
            </p:cNvSpPr>
            <p:nvPr isPhoto="0" userDrawn="0"/>
          </p:nvSpPr>
          <p:spPr bwMode="auto">
            <a:xfrm>
              <a:off x="4180293" y="398127"/>
              <a:ext cx="2687007" cy="2185214"/>
            </a:xfrm>
            <a:prstGeom prst="rect">
              <a:avLst/>
            </a:prstGeom>
            <a:noFill/>
          </p:spPr>
          <p:txBody>
            <a:bodyPr wrap="square" rtlCol="0">
              <a:spAutoFit/>
            </a:bodyPr>
            <a:lstStyle/>
            <a:p>
              <a:pPr>
                <a:defRPr/>
              </a:pPr>
              <a:r>
                <a:rPr lang="en-GB" sz="1100" b="1">
                  <a:solidFill>
                    <a:srgbClr val="0000FF"/>
                  </a:solidFill>
                </a:rPr>
                <a:t>We agree too much</a:t>
              </a:r>
              <a:endParaRPr/>
            </a:p>
            <a:p>
              <a:pPr>
                <a:spcAft>
                  <a:spcPts val="600"/>
                </a:spcAft>
                <a:defRPr/>
              </a:pPr>
              <a:r>
                <a:rPr lang="en-GB" sz="1100"/>
                <a:t>People feel safe and protected by the network, and don’t allow for critics and dissonant views. This limits the space for experimenting, learning and growth. </a:t>
              </a:r>
              <a:endParaRPr/>
            </a:p>
            <a:p>
              <a:pPr>
                <a:spcAft>
                  <a:spcPts val="600"/>
                </a:spcAft>
                <a:defRPr/>
              </a:pPr>
              <a:r>
                <a:rPr lang="en-GB" sz="1100"/>
                <a:t>They need a </a:t>
              </a:r>
              <a:r>
                <a:rPr lang="en-GB" sz="1100" b="1"/>
                <a:t>shake up </a:t>
              </a:r>
              <a:r>
                <a:rPr lang="en-GB" sz="1100"/>
                <a:t>in order to allow space for what most of them feel by intuition but do not dare to express.</a:t>
              </a:r>
              <a:endParaRPr/>
            </a:p>
            <a:p>
              <a:pPr>
                <a:spcAft>
                  <a:spcPts val="600"/>
                </a:spcAft>
                <a:defRPr/>
              </a:pPr>
              <a:r>
                <a:rPr lang="en-GB" sz="1100" i="1"/>
                <a:t>You can make provocations in a humorous but respectful way. You act as a </a:t>
              </a:r>
              <a:r>
                <a:rPr lang="en-GB" sz="1100" b="1" i="1">
                  <a:solidFill>
                    <a:srgbClr val="C00000"/>
                  </a:solidFill>
                </a:rPr>
                <a:t>joker</a:t>
              </a:r>
              <a:r>
                <a:rPr lang="en-GB" sz="1100" i="1"/>
                <a:t>.</a:t>
              </a:r>
              <a:endParaRPr lang="en-GB" sz="1100"/>
            </a:p>
            <a:p>
              <a:pPr>
                <a:defRPr/>
              </a:pPr>
              <a:endParaRPr lang="en-GB" sz="1100"/>
            </a:p>
          </p:txBody>
        </p:sp>
        <p:sp>
          <p:nvSpPr>
            <p:cNvPr id="20" name="Actieknop: Vooruit of Volgende 32" hidden="0">
              <a:hlinkClick r:id="rId4" action="ppaction://hlinksldjump" highlightClick="1"/>
            </p:cNvPr>
            <p:cNvSpPr/>
            <p:nvPr isPhoto="0" userDrawn="0"/>
          </p:nvSpPr>
          <p:spPr bwMode="auto">
            <a:xfrm>
              <a:off x="590865" y="4831710"/>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1" name="Tekstvak 33" hidden="0"/>
            <p:cNvSpPr>
              <a:spLocks noAdjustHandles="0" noChangeArrowheads="0"/>
            </p:cNvSpPr>
            <p:nvPr isPhoto="0" userDrawn="0"/>
          </p:nvSpPr>
          <p:spPr bwMode="auto">
            <a:xfrm>
              <a:off x="193399" y="6459830"/>
              <a:ext cx="3535680" cy="230832"/>
            </a:xfrm>
            <a:prstGeom prst="rect">
              <a:avLst/>
            </a:prstGeom>
            <a:noFill/>
          </p:spPr>
          <p:txBody>
            <a:bodyPr wrap="square" rtlCol="0">
              <a:spAutoFit/>
            </a:bodyPr>
            <a:lstStyle/>
            <a:p>
              <a:pPr>
                <a:defRPr/>
              </a:pPr>
              <a:r>
                <a:rPr lang="en-GB" sz="900" b="1">
                  <a:solidFill>
                    <a:schemeClr val="accent6">
                      <a:lumMod val="50000"/>
                    </a:schemeClr>
                  </a:solidFill>
                </a:rPr>
                <a:t>Further reading: </a:t>
              </a:r>
              <a:r>
                <a:rPr lang="en-GB" sz="900"/>
                <a:t>Wielinga and </a:t>
              </a:r>
              <a:r>
                <a:rPr lang="en-GB" sz="900"/>
                <a:t>Robijn</a:t>
              </a:r>
              <a:r>
                <a:rPr lang="en-GB" sz="900"/>
                <a:t> 2020: </a:t>
              </a:r>
              <a:r>
                <a:rPr lang="en-GB" sz="900" i="1"/>
                <a:t>Energising Networks </a:t>
              </a:r>
              <a:r>
                <a:rPr lang="en-GB" sz="900"/>
                <a:t>p.129</a:t>
              </a:r>
              <a:endParaRPr/>
            </a:p>
          </p:txBody>
        </p:sp>
        <p:sp>
          <p:nvSpPr>
            <p:cNvPr id="22" name="Rechthoek 34" hidden="0"/>
            <p:cNvSpPr/>
            <p:nvPr isPhoto="0" userDrawn="0"/>
          </p:nvSpPr>
          <p:spPr bwMode="auto">
            <a:xfrm>
              <a:off x="9763432" y="6250287"/>
              <a:ext cx="2147961" cy="32250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3" name="Actieknop: Vooruit of Volgende 35" hidden="0">
              <a:hlinkClick r:id="rId5" action="ppaction://hlinksldjump" highlightClick="1"/>
            </p:cNvPr>
            <p:cNvSpPr/>
            <p:nvPr isPhoto="0" userDrawn="0"/>
          </p:nvSpPr>
          <p:spPr bwMode="auto">
            <a:xfrm>
              <a:off x="11552587" y="6285569"/>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4" name="Tekstvak 36" hidden="0"/>
            <p:cNvSpPr>
              <a:spLocks noAdjustHandles="0" noChangeArrowheads="0"/>
            </p:cNvSpPr>
            <p:nvPr isPhoto="0" userDrawn="0"/>
          </p:nvSpPr>
          <p:spPr bwMode="auto">
            <a:xfrm>
              <a:off x="9804070" y="6270606"/>
              <a:ext cx="1884587" cy="261610"/>
            </a:xfrm>
            <a:prstGeom prst="rect">
              <a:avLst/>
            </a:prstGeom>
            <a:noFill/>
          </p:spPr>
          <p:txBody>
            <a:bodyPr wrap="square" rtlCol="0">
              <a:spAutoFit/>
            </a:bodyPr>
            <a:lstStyle/>
            <a:p>
              <a:pPr>
                <a:defRPr/>
              </a:pPr>
              <a:r>
                <a:rPr lang="en-GB" sz="1100"/>
                <a:t>Frequently asked questions</a:t>
              </a:r>
              <a:endParaRPr/>
            </a:p>
          </p:txBody>
        </p:sp>
        <p:sp>
          <p:nvSpPr>
            <p:cNvPr id="25" name="Tekstvak 37" hidden="0"/>
            <p:cNvSpPr>
              <a:spLocks noAdjustHandles="0" noChangeArrowheads="0"/>
            </p:cNvSpPr>
            <p:nvPr isPhoto="0" userDrawn="0"/>
          </p:nvSpPr>
          <p:spPr bwMode="auto">
            <a:xfrm>
              <a:off x="485216" y="4144175"/>
              <a:ext cx="3205684" cy="261610"/>
            </a:xfrm>
            <a:prstGeom prst="rect">
              <a:avLst/>
            </a:prstGeom>
            <a:noFill/>
          </p:spPr>
          <p:txBody>
            <a:bodyPr wrap="square" rtlCol="0">
              <a:spAutoFit/>
            </a:bodyPr>
            <a:lstStyle/>
            <a:p>
              <a:pPr>
                <a:defRPr/>
              </a:pPr>
              <a:r>
                <a:rPr lang="en-GB" sz="1100" b="1">
                  <a:solidFill>
                    <a:srgbClr val="0000FF"/>
                  </a:solidFill>
                </a:rPr>
                <a:t>Reduce need for defensive interaction patterns</a:t>
              </a:r>
              <a:endParaRPr lang="en-GB" sz="1100">
                <a:solidFill>
                  <a:srgbClr val="0000FF"/>
                </a:solidFill>
              </a:endParaRPr>
            </a:p>
          </p:txBody>
        </p:sp>
        <p:grpSp>
          <p:nvGrpSpPr>
            <p:cNvPr id="26" name="Groep 5" hidden="0"/>
            <p:cNvGrpSpPr/>
            <p:nvPr isPhoto="0" userDrawn="0"/>
          </p:nvGrpSpPr>
          <p:grpSpPr bwMode="auto">
            <a:xfrm>
              <a:off x="5800156" y="1335505"/>
              <a:ext cx="4221491" cy="3570120"/>
              <a:chOff x="7562225" y="2551026"/>
              <a:chExt cx="4221491" cy="3570120"/>
            </a:xfrm>
          </p:grpSpPr>
          <p:grpSp>
            <p:nvGrpSpPr>
              <p:cNvPr id="27" name="Groep 17" hidden="0"/>
              <p:cNvGrpSpPr/>
              <p:nvPr isPhoto="0" userDrawn="0"/>
            </p:nvGrpSpPr>
            <p:grpSpPr bwMode="auto">
              <a:xfrm>
                <a:off x="8257179" y="2925443"/>
                <a:ext cx="2865822" cy="2865822"/>
                <a:chOff x="3105151" y="1996089"/>
                <a:chExt cx="2865822" cy="2865822"/>
              </a:xfrm>
            </p:grpSpPr>
            <p:grpSp>
              <p:nvGrpSpPr>
                <p:cNvPr id="28" name="Groep 53" hidden="0"/>
                <p:cNvGrpSpPr/>
                <p:nvPr isPhoto="0" userDrawn="0"/>
              </p:nvGrpSpPr>
              <p:grpSpPr bwMode="auto">
                <a:xfrm>
                  <a:off x="3105151" y="1996089"/>
                  <a:ext cx="2865822" cy="2865822"/>
                  <a:chOff x="3105151" y="1996089"/>
                  <a:chExt cx="2865822" cy="2865822"/>
                </a:xfrm>
              </p:grpSpPr>
              <p:sp>
                <p:nvSpPr>
                  <p:cNvPr id="29" name="Ovaal 57" hidden="0"/>
                  <p:cNvSpPr/>
                  <p:nvPr isPhoto="0" userDrawn="0"/>
                </p:nvSpPr>
                <p:spPr bwMode="auto">
                  <a:xfrm>
                    <a:off x="3105151" y="1996089"/>
                    <a:ext cx="2865822" cy="2865822"/>
                  </a:xfrm>
                  <a:prstGeom prst="ellipse">
                    <a:avLst/>
                  </a:prstGeom>
                  <a:solidFill>
                    <a:srgbClr val="84A71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GB"/>
                  </a:p>
                </p:txBody>
              </p:sp>
              <p:sp>
                <p:nvSpPr>
                  <p:cNvPr id="30" name="Ovaal 58" hidden="0"/>
                  <p:cNvSpPr/>
                  <p:nvPr isPhoto="0" userDrawn="0"/>
                </p:nvSpPr>
                <p:spPr bwMode="auto">
                  <a:xfrm>
                    <a:off x="3383456" y="2274394"/>
                    <a:ext cx="2309211" cy="2309211"/>
                  </a:xfrm>
                  <a:prstGeom prst="ellipse">
                    <a:avLst/>
                  </a:prstGeom>
                  <a:solidFill>
                    <a:srgbClr val="C7D38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GB"/>
                  </a:p>
                </p:txBody>
              </p:sp>
              <p:sp>
                <p:nvSpPr>
                  <p:cNvPr id="31" name="Ovaal 59" hidden="0"/>
                  <p:cNvSpPr/>
                  <p:nvPr isPhoto="0" userDrawn="0"/>
                </p:nvSpPr>
                <p:spPr bwMode="auto">
                  <a:xfrm>
                    <a:off x="3816954" y="2707892"/>
                    <a:ext cx="1442214" cy="1442214"/>
                  </a:xfrm>
                  <a:prstGeom prst="ellipse">
                    <a:avLst/>
                  </a:prstGeom>
                  <a:solidFill>
                    <a:srgbClr val="DAE5E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GB"/>
                  </a:p>
                </p:txBody>
              </p:sp>
            </p:grpSp>
            <p:cxnSp>
              <p:nvCxnSpPr>
                <p:cNvPr id="32" name="Rechte verbindingslijn 54" hidden="0"/>
                <p:cNvCxnSpPr>
                  <a:cxnSpLocks/>
                  <a:stCxn id="29" idx="0"/>
                  <a:endCxn id="29" idx="4"/>
                </p:cNvCxnSpPr>
                <p:nvPr isPhoto="0" userDrawn="0"/>
              </p:nvCxnSpPr>
              <p:spPr bwMode="auto">
                <a:xfrm>
                  <a:off x="4538062" y="1996089"/>
                  <a:ext cx="0" cy="286582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55" hidden="0"/>
                <p:cNvCxnSpPr>
                  <a:cxnSpLocks/>
                  <a:stCxn id="29" idx="6"/>
                  <a:endCxn id="29" idx="2"/>
                </p:cNvCxnSpPr>
                <p:nvPr isPhoto="0" userDrawn="0"/>
              </p:nvCxnSpPr>
              <p:spPr bwMode="auto">
                <a:xfrm flipH="1">
                  <a:off x="3105151" y="3429000"/>
                  <a:ext cx="286582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Ovaal 56" hidden="0"/>
                <p:cNvSpPr/>
                <p:nvPr isPhoto="0" userDrawn="0"/>
              </p:nvSpPr>
              <p:spPr bwMode="auto">
                <a:xfrm>
                  <a:off x="4176499" y="3067437"/>
                  <a:ext cx="723123" cy="723123"/>
                </a:xfrm>
                <a:prstGeom prst="ellipse">
                  <a:avLst/>
                </a:prstGeom>
                <a:solidFill>
                  <a:srgbClr val="DAE5E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GB"/>
                </a:p>
              </p:txBody>
            </p:sp>
          </p:grpSp>
          <p:sp>
            <p:nvSpPr>
              <p:cNvPr id="35" name="Tekstvak 31" hidden="0"/>
              <p:cNvSpPr>
                <a:spLocks noAdjustHandles="0" noChangeArrowheads="0"/>
              </p:cNvSpPr>
              <p:nvPr isPhoto="0" userDrawn="0"/>
            </p:nvSpPr>
            <p:spPr bwMode="auto">
              <a:xfrm>
                <a:off x="9419429" y="4127520"/>
                <a:ext cx="545342" cy="461665"/>
              </a:xfrm>
              <a:prstGeom prst="rect">
                <a:avLst/>
              </a:prstGeom>
              <a:noFill/>
            </p:spPr>
            <p:txBody>
              <a:bodyPr wrap="none" rtlCol="0">
                <a:spAutoFit/>
              </a:bodyPr>
              <a:lstStyle/>
              <a:p>
                <a:pPr algn="ctr">
                  <a:defRPr/>
                </a:pPr>
                <a:r>
                  <a:rPr lang="en-GB" sz="1200" b="1"/>
                  <a:t>vital</a:t>
                </a:r>
                <a:endParaRPr/>
              </a:p>
              <a:p>
                <a:pPr algn="ctr">
                  <a:defRPr/>
                </a:pPr>
                <a:r>
                  <a:rPr lang="en-GB" sz="1200" b="1"/>
                  <a:t>space</a:t>
                </a:r>
                <a:endParaRPr/>
              </a:p>
            </p:txBody>
          </p:sp>
          <p:sp>
            <p:nvSpPr>
              <p:cNvPr id="36" name="Tekstvak 38" hidden="0"/>
              <p:cNvSpPr>
                <a:spLocks noAdjustHandles="0" noChangeArrowheads="0"/>
              </p:cNvSpPr>
              <p:nvPr isPhoto="0" userDrawn="0"/>
            </p:nvSpPr>
            <p:spPr bwMode="auto">
              <a:xfrm rot="2700000">
                <a:off x="9677722" y="3595542"/>
                <a:ext cx="1407034" cy="261610"/>
              </a:xfrm>
              <a:prstGeom prst="rect">
                <a:avLst/>
              </a:prstGeom>
              <a:noFill/>
            </p:spPr>
            <p:txBody>
              <a:bodyPr wrap="square">
                <a:spAutoFit/>
              </a:bodyPr>
              <a:lstStyle/>
              <a:p>
                <a:pPr algn="ctr">
                  <a:defRPr/>
                </a:pPr>
                <a:r>
                  <a:rPr lang="en-GB" sz="1100" b="1">
                    <a:solidFill>
                      <a:srgbClr val="0000FF"/>
                    </a:solidFill>
                  </a:rPr>
                  <a:t>FLEE</a:t>
                </a:r>
                <a:endParaRPr/>
              </a:p>
            </p:txBody>
          </p:sp>
          <p:sp>
            <p:nvSpPr>
              <p:cNvPr id="37" name="Tekstvak 39" hidden="0"/>
              <p:cNvSpPr>
                <a:spLocks noAdjustHandles="0" noChangeArrowheads="0"/>
              </p:cNvSpPr>
              <p:nvPr isPhoto="0" userDrawn="0"/>
            </p:nvSpPr>
            <p:spPr bwMode="auto">
              <a:xfrm rot="18900000">
                <a:off x="9642887" y="4858839"/>
                <a:ext cx="1407034" cy="261610"/>
              </a:xfrm>
              <a:prstGeom prst="rect">
                <a:avLst/>
              </a:prstGeom>
              <a:noFill/>
            </p:spPr>
            <p:txBody>
              <a:bodyPr wrap="square">
                <a:spAutoFit/>
              </a:bodyPr>
              <a:lstStyle/>
              <a:p>
                <a:pPr algn="ctr">
                  <a:defRPr/>
                </a:pPr>
                <a:r>
                  <a:rPr lang="en-GB" sz="1100" b="1">
                    <a:solidFill>
                      <a:srgbClr val="0000FF"/>
                    </a:solidFill>
                  </a:rPr>
                  <a:t>FIGHT</a:t>
                </a:r>
                <a:endParaRPr/>
              </a:p>
            </p:txBody>
          </p:sp>
          <p:sp>
            <p:nvSpPr>
              <p:cNvPr id="38" name="Tekstvak 47" hidden="0"/>
              <p:cNvSpPr>
                <a:spLocks noAdjustHandles="0" noChangeArrowheads="0"/>
              </p:cNvSpPr>
              <p:nvPr isPhoto="0" userDrawn="0"/>
            </p:nvSpPr>
            <p:spPr bwMode="auto">
              <a:xfrm rot="2700000">
                <a:off x="8321561" y="4892379"/>
                <a:ext cx="1407034" cy="261610"/>
              </a:xfrm>
              <a:prstGeom prst="rect">
                <a:avLst/>
              </a:prstGeom>
              <a:noFill/>
            </p:spPr>
            <p:txBody>
              <a:bodyPr wrap="square">
                <a:spAutoFit/>
              </a:bodyPr>
              <a:lstStyle/>
              <a:p>
                <a:pPr algn="ctr">
                  <a:defRPr/>
                </a:pPr>
                <a:r>
                  <a:rPr lang="en-GB" sz="1100" b="1">
                    <a:solidFill>
                      <a:srgbClr val="0000FF"/>
                    </a:solidFill>
                  </a:rPr>
                  <a:t>FREEZE</a:t>
                </a:r>
                <a:endParaRPr/>
              </a:p>
            </p:txBody>
          </p:sp>
          <p:sp>
            <p:nvSpPr>
              <p:cNvPr id="39" name="Tekstvak 48" hidden="0"/>
              <p:cNvSpPr>
                <a:spLocks noAdjustHandles="0" noChangeArrowheads="0"/>
              </p:cNvSpPr>
              <p:nvPr isPhoto="0" userDrawn="0"/>
            </p:nvSpPr>
            <p:spPr bwMode="auto">
              <a:xfrm rot="18900000">
                <a:off x="8307377" y="3613694"/>
                <a:ext cx="1407034" cy="261610"/>
              </a:xfrm>
              <a:prstGeom prst="rect">
                <a:avLst/>
              </a:prstGeom>
              <a:noFill/>
            </p:spPr>
            <p:txBody>
              <a:bodyPr wrap="square">
                <a:spAutoFit/>
              </a:bodyPr>
              <a:lstStyle/>
              <a:p>
                <a:pPr algn="ctr">
                  <a:defRPr/>
                </a:pPr>
                <a:r>
                  <a:rPr lang="en-GB" sz="1100" b="1">
                    <a:solidFill>
                      <a:srgbClr val="0000FF"/>
                    </a:solidFill>
                  </a:rPr>
                  <a:t>FLOCK</a:t>
                </a:r>
                <a:endParaRPr/>
              </a:p>
            </p:txBody>
          </p:sp>
          <p:sp>
            <p:nvSpPr>
              <p:cNvPr id="40" name="Tekstvak 49" hidden="0"/>
              <p:cNvSpPr>
                <a:spLocks noAdjustHandles="0" noChangeArrowheads="0"/>
              </p:cNvSpPr>
              <p:nvPr isPhoto="0" userDrawn="0"/>
            </p:nvSpPr>
            <p:spPr bwMode="auto">
              <a:xfrm>
                <a:off x="8778310" y="2551026"/>
                <a:ext cx="1848971" cy="307777"/>
              </a:xfrm>
              <a:prstGeom prst="rect">
                <a:avLst/>
              </a:prstGeom>
              <a:noFill/>
            </p:spPr>
            <p:txBody>
              <a:bodyPr wrap="square" rtlCol="0">
                <a:spAutoFit/>
              </a:bodyPr>
              <a:lstStyle/>
              <a:p>
                <a:pPr algn="ctr">
                  <a:defRPr/>
                </a:pPr>
                <a:r>
                  <a:rPr lang="en-GB" sz="1400" b="1">
                    <a:solidFill>
                      <a:srgbClr val="84A714"/>
                    </a:solidFill>
                  </a:rPr>
                  <a:t>Similarities</a:t>
                </a:r>
                <a:endParaRPr/>
              </a:p>
            </p:txBody>
          </p:sp>
          <p:sp>
            <p:nvSpPr>
              <p:cNvPr id="41" name="Tekstvak 50" hidden="0"/>
              <p:cNvSpPr>
                <a:spLocks noAdjustHandles="0" noChangeArrowheads="0"/>
              </p:cNvSpPr>
              <p:nvPr isPhoto="0" userDrawn="0"/>
            </p:nvSpPr>
            <p:spPr bwMode="auto">
              <a:xfrm>
                <a:off x="8778310" y="5813369"/>
                <a:ext cx="1848971" cy="307777"/>
              </a:xfrm>
              <a:prstGeom prst="rect">
                <a:avLst/>
              </a:prstGeom>
              <a:noFill/>
            </p:spPr>
            <p:txBody>
              <a:bodyPr wrap="square" rtlCol="0">
                <a:spAutoFit/>
              </a:bodyPr>
              <a:lstStyle/>
              <a:p>
                <a:pPr algn="ctr">
                  <a:defRPr/>
                </a:pPr>
                <a:r>
                  <a:rPr lang="en-GB" sz="1400" b="1">
                    <a:solidFill>
                      <a:srgbClr val="84A714"/>
                    </a:solidFill>
                  </a:rPr>
                  <a:t>Differences</a:t>
                </a:r>
                <a:endParaRPr/>
              </a:p>
            </p:txBody>
          </p:sp>
          <p:sp>
            <p:nvSpPr>
              <p:cNvPr id="42" name="Tekstvak 51" hidden="0"/>
              <p:cNvSpPr>
                <a:spLocks noAdjustHandles="0" noChangeArrowheads="0"/>
              </p:cNvSpPr>
              <p:nvPr isPhoto="0" userDrawn="0"/>
            </p:nvSpPr>
            <p:spPr bwMode="auto">
              <a:xfrm>
                <a:off x="7562225" y="4200684"/>
                <a:ext cx="886542" cy="307778"/>
              </a:xfrm>
              <a:prstGeom prst="rect">
                <a:avLst/>
              </a:prstGeom>
              <a:noFill/>
            </p:spPr>
            <p:txBody>
              <a:bodyPr wrap="square" rtlCol="0">
                <a:spAutoFit/>
              </a:bodyPr>
              <a:lstStyle/>
              <a:p>
                <a:pPr algn="ctr">
                  <a:defRPr/>
                </a:pPr>
                <a:r>
                  <a:rPr lang="en-GB" sz="1400" b="1">
                    <a:solidFill>
                      <a:srgbClr val="84A714"/>
                    </a:solidFill>
                  </a:rPr>
                  <a:t>WE</a:t>
                </a:r>
                <a:endParaRPr/>
              </a:p>
            </p:txBody>
          </p:sp>
          <p:sp>
            <p:nvSpPr>
              <p:cNvPr id="43" name="Tekstvak 52" hidden="0"/>
              <p:cNvSpPr>
                <a:spLocks noAdjustHandles="0" noChangeArrowheads="0"/>
              </p:cNvSpPr>
              <p:nvPr isPhoto="0" userDrawn="0"/>
            </p:nvSpPr>
            <p:spPr bwMode="auto">
              <a:xfrm>
                <a:off x="10897174" y="4200684"/>
                <a:ext cx="886542" cy="307778"/>
              </a:xfrm>
              <a:prstGeom prst="rect">
                <a:avLst/>
              </a:prstGeom>
              <a:noFill/>
            </p:spPr>
            <p:txBody>
              <a:bodyPr wrap="square" rtlCol="0">
                <a:spAutoFit/>
              </a:bodyPr>
              <a:lstStyle/>
              <a:p>
                <a:pPr algn="ctr">
                  <a:defRPr/>
                </a:pPr>
                <a:r>
                  <a:rPr lang="en-GB" sz="1400" b="1">
                    <a:solidFill>
                      <a:srgbClr val="84A714"/>
                    </a:solidFill>
                  </a:rPr>
                  <a:t>ME</a:t>
                </a:r>
                <a:endParaRPr/>
              </a:p>
            </p:txBody>
          </p:sp>
        </p:gr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2" hidden="0"/>
          <p:cNvGrpSpPr/>
          <p:nvPr isPhoto="0" userDrawn="0"/>
        </p:nvGrpSpPr>
        <p:grpSpPr bwMode="auto">
          <a:xfrm>
            <a:off x="-53387" y="0"/>
            <a:ext cx="12306824" cy="6858000"/>
            <a:chOff x="-53387" y="0"/>
            <a:chExt cx="12306824" cy="6858000"/>
          </a:xfrm>
        </p:grpSpPr>
        <p:pic>
          <p:nvPicPr>
            <p:cNvPr id="5" name="Afbeelding 4" hidden="0"/>
            <p:cNvPicPr>
              <a:picLocks noChangeAspect="1"/>
            </p:cNvPicPr>
            <p:nvPr isPhoto="0" userDrawn="0"/>
          </p:nvPicPr>
          <p:blipFill>
            <a:blip r:embed="rId2"/>
            <a:stretch/>
          </p:blipFill>
          <p:spPr bwMode="auto">
            <a:xfrm>
              <a:off x="6096000" y="801480"/>
              <a:ext cx="3976640" cy="5523471"/>
            </a:xfrm>
            <a:prstGeom prst="rect">
              <a:avLst/>
            </a:prstGeom>
          </p:spPr>
        </p:pic>
        <p:sp>
          <p:nvSpPr>
            <p:cNvPr id="6" name="Rechthoek 9" hidden="0"/>
            <p:cNvSpPr/>
            <p:nvPr isPhoto="0" userDrawn="0"/>
          </p:nvSpPr>
          <p:spPr bwMode="auto">
            <a:xfrm>
              <a:off x="-53387"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7" name="Afbeelding 1" hidden="0"/>
            <p:cNvPicPr>
              <a:picLocks noChangeAspect="1"/>
            </p:cNvPicPr>
            <p:nvPr isPhoto="0" userDrawn="0"/>
          </p:nvPicPr>
          <p:blipFill>
            <a:blip r:embed="rId3"/>
            <a:stretch/>
          </p:blipFill>
          <p:spPr bwMode="auto">
            <a:xfrm>
              <a:off x="0" y="20698"/>
              <a:ext cx="1849276" cy="493396"/>
            </a:xfrm>
            <a:prstGeom prst="rect">
              <a:avLst/>
            </a:prstGeom>
          </p:spPr>
        </p:pic>
        <p:sp>
          <p:nvSpPr>
            <p:cNvPr id="8" name="Actieknop: Startpagina 6" hidden="0">
              <a:hlinkClick r:id="rId4"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Actieknop: Terug of Vorige 10" hidden="0">
              <a:hlinkClick r:id="" action="ppaction://hlinkshowjump?jump=previous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0" name="Tekstvak 22" hidden="0"/>
            <p:cNvSpPr>
              <a:spLocks noAdjustHandles="0" noChangeArrowheads="0"/>
            </p:cNvSpPr>
            <p:nvPr isPhoto="0" userDrawn="0"/>
          </p:nvSpPr>
          <p:spPr bwMode="auto">
            <a:xfrm>
              <a:off x="255900" y="1537837"/>
              <a:ext cx="2414444" cy="369332"/>
            </a:xfrm>
            <a:prstGeom prst="rect">
              <a:avLst/>
            </a:prstGeom>
            <a:noFill/>
          </p:spPr>
          <p:txBody>
            <a:bodyPr wrap="none" rtlCol="0">
              <a:spAutoFit/>
            </a:bodyPr>
            <a:lstStyle/>
            <a:p>
              <a:pPr>
                <a:defRPr/>
              </a:pPr>
              <a:r>
                <a:rPr lang="en-GB">
                  <a:solidFill>
                    <a:srgbClr val="C00000"/>
                  </a:solidFill>
                </a:rPr>
                <a:t>The Circle of Coherence</a:t>
              </a:r>
              <a:endParaRPr/>
            </a:p>
          </p:txBody>
        </p:sp>
        <p:sp>
          <p:nvSpPr>
            <p:cNvPr id="11" name="Tekstvak 12" hidden="0"/>
            <p:cNvSpPr>
              <a:spLocks noAdjustHandles="0" noChangeArrowheads="0"/>
            </p:cNvSpPr>
            <p:nvPr isPhoto="0" userDrawn="0"/>
          </p:nvSpPr>
          <p:spPr bwMode="auto">
            <a:xfrm>
              <a:off x="214283" y="2912371"/>
              <a:ext cx="3402677" cy="600164"/>
            </a:xfrm>
            <a:prstGeom prst="rect">
              <a:avLst/>
            </a:prstGeom>
            <a:noFill/>
          </p:spPr>
          <p:txBody>
            <a:bodyPr wrap="square" rtlCol="0">
              <a:spAutoFit/>
            </a:bodyPr>
            <a:lstStyle/>
            <a:p>
              <a:pPr>
                <a:defRPr/>
              </a:pPr>
              <a:r>
                <a:rPr lang="en-GB" sz="1100"/>
                <a:t>If fear outweighs hope, defensive patterns take over. What can you do?</a:t>
              </a:r>
              <a:endParaRPr/>
            </a:p>
            <a:p>
              <a:pPr>
                <a:defRPr/>
              </a:pPr>
              <a:endParaRPr lang="en-GB" sz="1100"/>
            </a:p>
          </p:txBody>
        </p:sp>
        <p:sp>
          <p:nvSpPr>
            <p:cNvPr id="12" name="Tekstvak 16" hidden="0"/>
            <p:cNvSpPr>
              <a:spLocks noAdjustHandles="0" noChangeArrowheads="0"/>
            </p:cNvSpPr>
            <p:nvPr isPhoto="0" userDrawn="0"/>
          </p:nvSpPr>
          <p:spPr bwMode="auto">
            <a:xfrm>
              <a:off x="214284" y="1925178"/>
              <a:ext cx="3706296" cy="938719"/>
            </a:xfrm>
            <a:prstGeom prst="rect">
              <a:avLst/>
            </a:prstGeom>
            <a:solidFill>
              <a:srgbClr val="FFFFCC"/>
            </a:solidFill>
          </p:spPr>
          <p:txBody>
            <a:bodyPr wrap="square" rtlCol="0">
              <a:spAutoFit/>
            </a:bodyPr>
            <a:lstStyle/>
            <a:p>
              <a:pPr>
                <a:defRPr/>
              </a:pPr>
              <a:r>
                <a:rPr lang="en-GB" sz="1100"/>
                <a:t>People always balance between hope and fear: </a:t>
              </a:r>
              <a:endParaRPr/>
            </a:p>
            <a:p>
              <a:pPr marL="171450" indent="-171450">
                <a:buFont typeface="Wingdings"/>
                <a:buChar char="Ø"/>
                <a:defRPr/>
              </a:pPr>
              <a:r>
                <a:rPr lang="en-GB" sz="1100">
                  <a:solidFill>
                    <a:srgbClr val="C00000"/>
                  </a:solidFill>
                </a:rPr>
                <a:t>Hope</a:t>
              </a:r>
              <a:r>
                <a:rPr lang="en-GB" sz="1100"/>
                <a:t> that collaboration will bring benefit, meaningfulness and protection.</a:t>
              </a:r>
              <a:endParaRPr/>
            </a:p>
            <a:p>
              <a:pPr marL="171450" indent="-171450">
                <a:buFont typeface="Wingdings"/>
                <a:buChar char="Ø"/>
                <a:defRPr/>
              </a:pPr>
              <a:r>
                <a:rPr lang="en-GB" sz="1100">
                  <a:solidFill>
                    <a:srgbClr val="0000FF"/>
                  </a:solidFill>
                </a:rPr>
                <a:t>Fear</a:t>
              </a:r>
              <a:r>
                <a:rPr lang="en-GB" sz="1100"/>
                <a:t> that collaboration will lead to loss of autonomy and abuse of trust.</a:t>
              </a:r>
              <a:endParaRPr/>
            </a:p>
          </p:txBody>
        </p:sp>
        <p:sp>
          <p:nvSpPr>
            <p:cNvPr id="13" name="Rechthoek 23" hidden="0"/>
            <p:cNvSpPr/>
            <p:nvPr isPhoto="0" userDrawn="0"/>
          </p:nvSpPr>
          <p:spPr bwMode="auto">
            <a:xfrm>
              <a:off x="179215" y="3413812"/>
              <a:ext cx="367408" cy="523220"/>
            </a:xfrm>
            <a:prstGeom prst="rect">
              <a:avLst/>
            </a:prstGeom>
            <a:noFill/>
          </p:spPr>
          <p:txBody>
            <a:bodyPr wrap="none" lIns="91440" tIns="45720" rIns="91440" bIns="45720">
              <a:spAutoFit/>
            </a:bodyPr>
            <a:lstStyle/>
            <a:p>
              <a:pPr algn="ctr">
                <a:defRPr/>
              </a:pPr>
              <a:r>
                <a:rPr lang="nl-NL" sz="2800" b="1" cap="none" spc="0">
                  <a:ln w="6600">
                    <a:solidFill>
                      <a:schemeClr val="accent2"/>
                    </a:solidFill>
                    <a:prstDash val="solid"/>
                  </a:ln>
                  <a:solidFill>
                    <a:srgbClr val="FFFFFF"/>
                  </a:solidFill>
                </a:rPr>
                <a:t>1</a:t>
              </a:r>
              <a:endParaRPr/>
            </a:p>
          </p:txBody>
        </p:sp>
        <p:sp>
          <p:nvSpPr>
            <p:cNvPr id="14" name="Tekstvak 24" hidden="0"/>
            <p:cNvSpPr>
              <a:spLocks noAdjustHandles="0" noChangeArrowheads="0"/>
            </p:cNvSpPr>
            <p:nvPr isPhoto="0" userDrawn="0"/>
          </p:nvSpPr>
          <p:spPr bwMode="auto">
            <a:xfrm>
              <a:off x="485216" y="3563217"/>
              <a:ext cx="3205684" cy="261610"/>
            </a:xfrm>
            <a:prstGeom prst="rect">
              <a:avLst/>
            </a:prstGeom>
            <a:noFill/>
          </p:spPr>
          <p:txBody>
            <a:bodyPr wrap="square" rtlCol="0">
              <a:spAutoFit/>
            </a:bodyPr>
            <a:lstStyle/>
            <a:p>
              <a:pPr>
                <a:defRPr/>
              </a:pPr>
              <a:r>
                <a:rPr lang="en-GB" sz="1100" b="1">
                  <a:solidFill>
                    <a:srgbClr val="C00000"/>
                  </a:solidFill>
                </a:rPr>
                <a:t>Enhance constructive interaction patterns</a:t>
              </a:r>
              <a:endParaRPr lang="en-GB" sz="1100"/>
            </a:p>
          </p:txBody>
        </p:sp>
        <p:sp>
          <p:nvSpPr>
            <p:cNvPr id="15" name="Rechthoek 25" hidden="0"/>
            <p:cNvSpPr/>
            <p:nvPr isPhoto="0" userDrawn="0"/>
          </p:nvSpPr>
          <p:spPr bwMode="auto">
            <a:xfrm>
              <a:off x="171182" y="4002778"/>
              <a:ext cx="367408" cy="523220"/>
            </a:xfrm>
            <a:prstGeom prst="rect">
              <a:avLst/>
            </a:prstGeom>
            <a:noFill/>
          </p:spPr>
          <p:txBody>
            <a:bodyPr wrap="none" lIns="91440" tIns="45720" rIns="91440" bIns="45720">
              <a:spAutoFit/>
            </a:bodyPr>
            <a:lstStyle/>
            <a:p>
              <a:pPr algn="ctr">
                <a:defRPr/>
              </a:pPr>
              <a:r>
                <a:rPr lang="nl-NL" sz="2800" b="1" cap="none" spc="0">
                  <a:ln w="6600">
                    <a:solidFill>
                      <a:schemeClr val="accent2"/>
                    </a:solidFill>
                    <a:prstDash val="solid"/>
                  </a:ln>
                  <a:solidFill>
                    <a:srgbClr val="FFFFFF"/>
                  </a:solidFill>
                </a:rPr>
                <a:t>2</a:t>
              </a:r>
              <a:endParaRPr/>
            </a:p>
          </p:txBody>
        </p:sp>
        <p:sp>
          <p:nvSpPr>
            <p:cNvPr id="16" name="Rechthoek 26" hidden="0"/>
            <p:cNvSpPr/>
            <p:nvPr isPhoto="0" userDrawn="0"/>
          </p:nvSpPr>
          <p:spPr bwMode="auto">
            <a:xfrm>
              <a:off x="179215" y="4693424"/>
              <a:ext cx="367408" cy="523220"/>
            </a:xfrm>
            <a:prstGeom prst="rect">
              <a:avLst/>
            </a:prstGeom>
            <a:noFill/>
          </p:spPr>
          <p:txBody>
            <a:bodyPr wrap="none" lIns="91440" tIns="45720" rIns="91440" bIns="45720">
              <a:spAutoFit/>
            </a:bodyPr>
            <a:lstStyle/>
            <a:p>
              <a:pPr algn="ctr">
                <a:defRPr/>
              </a:pPr>
              <a:r>
                <a:rPr lang="nl-NL" sz="2800" b="1">
                  <a:ln w="6600">
                    <a:solidFill>
                      <a:schemeClr val="accent2"/>
                    </a:solidFill>
                    <a:prstDash val="solid"/>
                  </a:ln>
                  <a:solidFill>
                    <a:srgbClr val="FFFFFF"/>
                  </a:solidFill>
                </a:rPr>
                <a:t>3</a:t>
              </a:r>
              <a:endParaRPr lang="nl-NL" sz="2800" b="1" cap="none" spc="0">
                <a:ln w="6600">
                  <a:solidFill>
                    <a:schemeClr val="accent2"/>
                  </a:solidFill>
                  <a:prstDash val="solid"/>
                </a:ln>
                <a:solidFill>
                  <a:srgbClr val="FFFFFF"/>
                </a:solidFill>
              </a:endParaRPr>
            </a:p>
          </p:txBody>
        </p:sp>
        <p:sp>
          <p:nvSpPr>
            <p:cNvPr id="17" name="Tekstvak 33" hidden="0"/>
            <p:cNvSpPr>
              <a:spLocks noAdjustHandles="0" noChangeArrowheads="0"/>
            </p:cNvSpPr>
            <p:nvPr isPhoto="0" userDrawn="0"/>
          </p:nvSpPr>
          <p:spPr bwMode="auto">
            <a:xfrm>
              <a:off x="193399" y="6459830"/>
              <a:ext cx="3535680" cy="230832"/>
            </a:xfrm>
            <a:prstGeom prst="rect">
              <a:avLst/>
            </a:prstGeom>
            <a:noFill/>
          </p:spPr>
          <p:txBody>
            <a:bodyPr wrap="square" rtlCol="0">
              <a:spAutoFit/>
            </a:bodyPr>
            <a:lstStyle/>
            <a:p>
              <a:pPr>
                <a:defRPr/>
              </a:pPr>
              <a:r>
                <a:rPr lang="en-GB" sz="900" b="1">
                  <a:solidFill>
                    <a:schemeClr val="accent6">
                      <a:lumMod val="50000"/>
                    </a:schemeClr>
                  </a:solidFill>
                </a:rPr>
                <a:t>Further reading: </a:t>
              </a:r>
              <a:r>
                <a:rPr lang="en-GB" sz="900"/>
                <a:t>Wielinga and </a:t>
              </a:r>
              <a:r>
                <a:rPr lang="en-GB" sz="900"/>
                <a:t>Robijn</a:t>
              </a:r>
              <a:r>
                <a:rPr lang="en-GB" sz="900"/>
                <a:t> 2020: </a:t>
              </a:r>
              <a:r>
                <a:rPr lang="en-GB" sz="900" i="1"/>
                <a:t>Energising Networks </a:t>
              </a:r>
              <a:r>
                <a:rPr lang="en-GB" sz="900"/>
                <a:t>p.129</a:t>
              </a:r>
              <a:endParaRPr/>
            </a:p>
          </p:txBody>
        </p:sp>
        <p:grpSp>
          <p:nvGrpSpPr>
            <p:cNvPr id="18" name="Groep 5" hidden="0"/>
            <p:cNvGrpSpPr/>
            <p:nvPr isPhoto="0" userDrawn="0"/>
          </p:nvGrpSpPr>
          <p:grpSpPr bwMode="auto">
            <a:xfrm>
              <a:off x="9860874" y="6324952"/>
              <a:ext cx="2147961" cy="322505"/>
              <a:chOff x="9763432" y="6250287"/>
              <a:chExt cx="2147961" cy="322505"/>
            </a:xfrm>
          </p:grpSpPr>
          <p:sp>
            <p:nvSpPr>
              <p:cNvPr id="19" name="Rechthoek 34" hidden="0"/>
              <p:cNvSpPr/>
              <p:nvPr isPhoto="0" userDrawn="0"/>
            </p:nvSpPr>
            <p:spPr bwMode="auto">
              <a:xfrm>
                <a:off x="9763432" y="6250287"/>
                <a:ext cx="2147961" cy="32250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0" name="Actieknop: Vooruit of Volgende 35" hidden="0">
                <a:hlinkClick r:id="rId5" action="ppaction://hlinksldjump" highlightClick="1"/>
              </p:cNvPr>
              <p:cNvSpPr/>
              <p:nvPr isPhoto="0" userDrawn="0"/>
            </p:nvSpPr>
            <p:spPr bwMode="auto">
              <a:xfrm>
                <a:off x="11552587" y="6285569"/>
                <a:ext cx="312820" cy="246647"/>
              </a:xfrm>
              <a:prstGeom prst="actionButtonForwardNex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1" name="Tekstvak 36" hidden="0"/>
              <p:cNvSpPr>
                <a:spLocks noAdjustHandles="0" noChangeArrowheads="0"/>
              </p:cNvSpPr>
              <p:nvPr isPhoto="0" userDrawn="0"/>
            </p:nvSpPr>
            <p:spPr bwMode="auto">
              <a:xfrm>
                <a:off x="9804070" y="6270606"/>
                <a:ext cx="1884587" cy="261610"/>
              </a:xfrm>
              <a:prstGeom prst="rect">
                <a:avLst/>
              </a:prstGeom>
              <a:noFill/>
            </p:spPr>
            <p:txBody>
              <a:bodyPr wrap="square" rtlCol="0">
                <a:spAutoFit/>
              </a:bodyPr>
              <a:lstStyle/>
              <a:p>
                <a:pPr>
                  <a:defRPr/>
                </a:pPr>
                <a:r>
                  <a:rPr lang="en-GB" sz="1100"/>
                  <a:t>Frequently asked questions</a:t>
                </a:r>
                <a:endParaRPr/>
              </a:p>
            </p:txBody>
          </p:sp>
        </p:grpSp>
        <p:sp>
          <p:nvSpPr>
            <p:cNvPr id="22" name="Tekstvak 37" hidden="0"/>
            <p:cNvSpPr>
              <a:spLocks noAdjustHandles="0" noChangeArrowheads="0"/>
            </p:cNvSpPr>
            <p:nvPr isPhoto="0" userDrawn="0"/>
          </p:nvSpPr>
          <p:spPr bwMode="auto">
            <a:xfrm>
              <a:off x="485216" y="4144175"/>
              <a:ext cx="3205684" cy="261610"/>
            </a:xfrm>
            <a:prstGeom prst="rect">
              <a:avLst/>
            </a:prstGeom>
            <a:noFill/>
          </p:spPr>
          <p:txBody>
            <a:bodyPr wrap="square" rtlCol="0">
              <a:spAutoFit/>
            </a:bodyPr>
            <a:lstStyle/>
            <a:p>
              <a:pPr>
                <a:defRPr/>
              </a:pPr>
              <a:r>
                <a:rPr lang="en-GB" sz="1100" b="1">
                  <a:solidFill>
                    <a:srgbClr val="0000FF"/>
                  </a:solidFill>
                </a:rPr>
                <a:t>Reduce need for defensive interaction patterns</a:t>
              </a:r>
              <a:endParaRPr lang="en-GB" sz="1100">
                <a:solidFill>
                  <a:srgbClr val="0000FF"/>
                </a:solidFill>
              </a:endParaRPr>
            </a:p>
          </p:txBody>
        </p:sp>
        <p:sp>
          <p:nvSpPr>
            <p:cNvPr id="23" name="Tekstvak 47" hidden="0"/>
            <p:cNvSpPr>
              <a:spLocks noAdjustHandles="0" noChangeArrowheads="0"/>
            </p:cNvSpPr>
            <p:nvPr isPhoto="0" userDrawn="0"/>
          </p:nvSpPr>
          <p:spPr bwMode="auto">
            <a:xfrm>
              <a:off x="496580" y="4824188"/>
              <a:ext cx="3205684" cy="261610"/>
            </a:xfrm>
            <a:prstGeom prst="rect">
              <a:avLst/>
            </a:prstGeom>
            <a:noFill/>
          </p:spPr>
          <p:txBody>
            <a:bodyPr wrap="square" rtlCol="0">
              <a:spAutoFit/>
            </a:bodyPr>
            <a:lstStyle/>
            <a:p>
              <a:pPr>
                <a:defRPr/>
              </a:pPr>
              <a:r>
                <a:rPr lang="en-GB" sz="1100" b="1"/>
                <a:t>Stop destructive interaction patterns</a:t>
              </a:r>
              <a:endParaRPr lang="en-GB" sz="1100"/>
            </a:p>
          </p:txBody>
        </p:sp>
        <p:sp>
          <p:nvSpPr>
            <p:cNvPr id="24" name="Tekstvak 20" hidden="0"/>
            <p:cNvSpPr>
              <a:spLocks noAdjustHandles="0" noChangeArrowheads="0"/>
            </p:cNvSpPr>
            <p:nvPr isPhoto="0" userDrawn="0"/>
          </p:nvSpPr>
          <p:spPr bwMode="auto">
            <a:xfrm>
              <a:off x="4180293" y="398127"/>
              <a:ext cx="2274649" cy="2323713"/>
            </a:xfrm>
            <a:prstGeom prst="rect">
              <a:avLst/>
            </a:prstGeom>
            <a:noFill/>
          </p:spPr>
          <p:txBody>
            <a:bodyPr wrap="square" rtlCol="0">
              <a:spAutoFit/>
            </a:bodyPr>
            <a:lstStyle/>
            <a:p>
              <a:pPr>
                <a:defRPr/>
              </a:pPr>
              <a:r>
                <a:rPr lang="en-GB" sz="1000" b="1"/>
                <a:t>Only one truth. </a:t>
              </a:r>
              <a:endParaRPr/>
            </a:p>
            <a:p>
              <a:pPr>
                <a:spcAft>
                  <a:spcPts val="600"/>
                </a:spcAft>
                <a:defRPr/>
              </a:pPr>
              <a:r>
                <a:rPr lang="en-GB" sz="1000"/>
                <a:t>It is unsafe to think and act beyond the lines. This makes dialogue impossible and joking dangerous. </a:t>
              </a:r>
              <a:endParaRPr/>
            </a:p>
            <a:p>
              <a:pPr>
                <a:spcAft>
                  <a:spcPts val="600"/>
                </a:spcAft>
                <a:defRPr/>
              </a:pPr>
              <a:r>
                <a:rPr lang="en-GB" sz="1000" i="1"/>
                <a:t>If you have authority in the eyes of the network, you can act as a </a:t>
              </a:r>
              <a:r>
                <a:rPr lang="en-GB" sz="1000" b="1" i="1">
                  <a:solidFill>
                    <a:srgbClr val="C00000"/>
                  </a:solidFill>
                </a:rPr>
                <a:t>prophet, </a:t>
              </a:r>
              <a:r>
                <a:rPr lang="en-GB" sz="1000" i="1"/>
                <a:t>telling people that they are on a wrong and harmful track. </a:t>
              </a:r>
              <a:endParaRPr lang="en-GB" sz="1000"/>
            </a:p>
            <a:p>
              <a:pPr>
                <a:spcAft>
                  <a:spcPts val="600"/>
                </a:spcAft>
                <a:defRPr/>
              </a:pPr>
              <a:r>
                <a:rPr lang="en-GB" sz="1000"/>
                <a:t>If you do not have that authority (which is most likely), you have to find one who is accessible for reason.</a:t>
              </a:r>
              <a:endParaRPr/>
            </a:p>
            <a:p>
              <a:pPr>
                <a:spcAft>
                  <a:spcPts val="600"/>
                </a:spcAft>
                <a:defRPr/>
              </a:pPr>
              <a:r>
                <a:rPr lang="en-GB" sz="1000"/>
                <a:t>When fanaticism leads to violence, see the patterns of fight and hatred.</a:t>
              </a:r>
              <a:endParaRPr lang="en-GB" sz="1100"/>
            </a:p>
          </p:txBody>
        </p:sp>
        <p:sp>
          <p:nvSpPr>
            <p:cNvPr id="25" name="Tekstvak 21" hidden="0"/>
            <p:cNvSpPr>
              <a:spLocks noAdjustHandles="0" noChangeArrowheads="0"/>
            </p:cNvSpPr>
            <p:nvPr isPhoto="0" userDrawn="0"/>
          </p:nvSpPr>
          <p:spPr bwMode="auto">
            <a:xfrm>
              <a:off x="4062361" y="3679416"/>
              <a:ext cx="2416888" cy="2092881"/>
            </a:xfrm>
            <a:prstGeom prst="rect">
              <a:avLst/>
            </a:prstGeom>
            <a:noFill/>
          </p:spPr>
          <p:txBody>
            <a:bodyPr wrap="square" rtlCol="0">
              <a:spAutoFit/>
            </a:bodyPr>
            <a:lstStyle/>
            <a:p>
              <a:pPr>
                <a:defRPr/>
              </a:pPr>
              <a:r>
                <a:rPr lang="en-GB" sz="1000" b="1"/>
                <a:t>Hopelessness</a:t>
              </a:r>
              <a:endParaRPr/>
            </a:p>
            <a:p>
              <a:pPr>
                <a:spcAft>
                  <a:spcPts val="600"/>
                </a:spcAft>
                <a:defRPr/>
              </a:pPr>
              <a:r>
                <a:rPr lang="en-GB" sz="1000"/>
                <a:t>People give up hope, and lack energy for any positive action. Cynicism defuses any effort for changing the unwanted situation. </a:t>
              </a:r>
              <a:endParaRPr/>
            </a:p>
            <a:p>
              <a:pPr>
                <a:spcAft>
                  <a:spcPts val="600"/>
                </a:spcAft>
                <a:defRPr/>
              </a:pPr>
              <a:r>
                <a:rPr lang="en-GB" sz="1000" i="1"/>
                <a:t>They need to experience that something positive can happen upon their actions. As an </a:t>
              </a:r>
              <a:r>
                <a:rPr lang="en-GB" sz="1000" b="1" i="1">
                  <a:solidFill>
                    <a:srgbClr val="C00000"/>
                  </a:solidFill>
                </a:rPr>
                <a:t>activist</a:t>
              </a:r>
              <a:r>
                <a:rPr lang="en-GB" sz="1000" i="1"/>
                <a:t> you can force a rearrangement of positions. </a:t>
              </a:r>
              <a:endParaRPr/>
            </a:p>
            <a:p>
              <a:pPr>
                <a:spcAft>
                  <a:spcPts val="600"/>
                </a:spcAft>
                <a:defRPr/>
              </a:pPr>
              <a:r>
                <a:rPr lang="en-GB" sz="1000"/>
                <a:t>Once the needs of the underdog cannot be ignored any longer, there is space for researchers to create experiments with consent of parties involved. </a:t>
              </a:r>
              <a:endParaRPr lang="en-GB" sz="1100"/>
            </a:p>
          </p:txBody>
        </p:sp>
        <p:sp>
          <p:nvSpPr>
            <p:cNvPr id="26" name="Tekstvak 27" hidden="0"/>
            <p:cNvSpPr>
              <a:spLocks noAdjustHandles="0" noChangeArrowheads="0"/>
            </p:cNvSpPr>
            <p:nvPr isPhoto="0" userDrawn="0"/>
          </p:nvSpPr>
          <p:spPr bwMode="auto">
            <a:xfrm>
              <a:off x="9763432" y="398127"/>
              <a:ext cx="2342847" cy="2323713"/>
            </a:xfrm>
            <a:prstGeom prst="rect">
              <a:avLst/>
            </a:prstGeom>
            <a:noFill/>
          </p:spPr>
          <p:txBody>
            <a:bodyPr wrap="square" rtlCol="0">
              <a:spAutoFit/>
            </a:bodyPr>
            <a:lstStyle/>
            <a:p>
              <a:pPr>
                <a:defRPr/>
              </a:pPr>
              <a:r>
                <a:rPr lang="en-GB" sz="1000" b="1"/>
                <a:t>Shortcut to instant satisfaction</a:t>
              </a:r>
              <a:endParaRPr/>
            </a:p>
            <a:p>
              <a:pPr>
                <a:spcAft>
                  <a:spcPts val="600"/>
                </a:spcAft>
                <a:defRPr/>
              </a:pPr>
              <a:r>
                <a:rPr lang="en-GB" sz="1000"/>
                <a:t>People act in an ego-</a:t>
              </a:r>
              <a:r>
                <a:rPr lang="en-GB" sz="1000"/>
                <a:t>centered</a:t>
              </a:r>
              <a:r>
                <a:rPr lang="en-GB" sz="1000"/>
                <a:t> way at the cost of the healthiness of both the individual and the community.</a:t>
              </a:r>
              <a:endParaRPr/>
            </a:p>
            <a:p>
              <a:pPr>
                <a:spcAft>
                  <a:spcPts val="600"/>
                </a:spcAft>
                <a:defRPr/>
              </a:pPr>
              <a:r>
                <a:rPr lang="en-GB" sz="1000"/>
                <a:t>They are not accessible for inspiration in the illusion that they are better off on their own, and they are blind for the effect on others.</a:t>
              </a:r>
              <a:endParaRPr/>
            </a:p>
            <a:p>
              <a:pPr>
                <a:spcAft>
                  <a:spcPts val="600"/>
                </a:spcAft>
                <a:defRPr/>
              </a:pPr>
              <a:r>
                <a:rPr lang="en-GB" sz="1000" i="1"/>
                <a:t>Harmful behaviour must be made impossible. You can impose the rules as a </a:t>
              </a:r>
              <a:r>
                <a:rPr lang="en-GB" sz="1000" b="1" i="1">
                  <a:solidFill>
                    <a:srgbClr val="C00000"/>
                  </a:solidFill>
                </a:rPr>
                <a:t>regulator</a:t>
              </a:r>
              <a:r>
                <a:rPr lang="en-GB" sz="1000" i="1"/>
                <a:t>.</a:t>
              </a:r>
              <a:endParaRPr lang="en-GB" sz="1000"/>
            </a:p>
            <a:p>
              <a:pPr>
                <a:defRPr/>
              </a:pPr>
              <a:r>
                <a:rPr lang="en-GB" sz="1000"/>
                <a:t>When shortcuts no longer work, people have to connect again.</a:t>
              </a:r>
              <a:endParaRPr/>
            </a:p>
          </p:txBody>
        </p:sp>
        <p:sp>
          <p:nvSpPr>
            <p:cNvPr id="27" name="Tekstvak 28" hidden="0"/>
            <p:cNvSpPr>
              <a:spLocks noAdjustHandles="0" noChangeArrowheads="0"/>
            </p:cNvSpPr>
            <p:nvPr isPhoto="0" userDrawn="0"/>
          </p:nvSpPr>
          <p:spPr bwMode="auto">
            <a:xfrm>
              <a:off x="9763432" y="3833305"/>
              <a:ext cx="2490005" cy="1938992"/>
            </a:xfrm>
            <a:prstGeom prst="rect">
              <a:avLst/>
            </a:prstGeom>
            <a:noFill/>
          </p:spPr>
          <p:txBody>
            <a:bodyPr wrap="square" rtlCol="0">
              <a:spAutoFit/>
            </a:bodyPr>
            <a:lstStyle/>
            <a:p>
              <a:pPr>
                <a:defRPr/>
              </a:pPr>
              <a:r>
                <a:rPr lang="en-GB" sz="1000" b="1"/>
                <a:t>Destructive drive</a:t>
              </a:r>
              <a:endParaRPr/>
            </a:p>
            <a:p>
              <a:pPr>
                <a:spcAft>
                  <a:spcPts val="600"/>
                </a:spcAft>
                <a:defRPr/>
              </a:pPr>
              <a:r>
                <a:rPr lang="en-GB" sz="1000"/>
                <a:t>Aggression deforms into the drive to destroy. People believe that they are only safe when the enemy has been eliminated.</a:t>
              </a:r>
              <a:endParaRPr/>
            </a:p>
            <a:p>
              <a:pPr>
                <a:spcAft>
                  <a:spcPts val="600"/>
                </a:spcAft>
                <a:defRPr/>
              </a:pPr>
              <a:r>
                <a:rPr lang="en-GB" sz="1000" i="1"/>
                <a:t>The escalating fight needs to be stopped by a third party: You can intervene with power as a </a:t>
              </a:r>
              <a:r>
                <a:rPr lang="en-GB" sz="1000" b="1" i="1">
                  <a:solidFill>
                    <a:srgbClr val="C00000"/>
                  </a:solidFill>
                </a:rPr>
                <a:t>strategist</a:t>
              </a:r>
              <a:r>
                <a:rPr lang="en-GB" sz="1000" i="1"/>
                <a:t>. </a:t>
              </a:r>
              <a:endParaRPr/>
            </a:p>
            <a:p>
              <a:pPr>
                <a:spcAft>
                  <a:spcPts val="600"/>
                </a:spcAft>
                <a:defRPr/>
              </a:pPr>
              <a:r>
                <a:rPr lang="en-GB" sz="1000"/>
                <a:t>Only when actors see that winning is no longer an option, and the path of destruction only brings victims, there is an opening for negotiations and reconnection.</a:t>
              </a:r>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26" hidden="0"/>
          <p:cNvGrpSpPr/>
          <p:nvPr isPhoto="0" userDrawn="0"/>
        </p:nvGrpSpPr>
        <p:grpSpPr bwMode="auto">
          <a:xfrm>
            <a:off x="-53387" y="-2883"/>
            <a:ext cx="12245387" cy="6860883"/>
            <a:chOff x="-53387" y="-2883"/>
            <a:chExt cx="12245387" cy="6860883"/>
          </a:xfrm>
        </p:grpSpPr>
        <p:sp>
          <p:nvSpPr>
            <p:cNvPr id="5" name="Rechthoek 9" hidden="0"/>
            <p:cNvSpPr/>
            <p:nvPr isPhoto="0" userDrawn="0"/>
          </p:nvSpPr>
          <p:spPr bwMode="auto">
            <a:xfrm>
              <a:off x="-53387"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6"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7"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Actieknop: Terug of Vorige 10" hidden="0">
              <a:hlinkClick r:id="rId4" action="ppaction://hlinksldjump"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Tekstvak 22" hidden="0"/>
            <p:cNvSpPr>
              <a:spLocks noAdjustHandles="0" noChangeArrowheads="0"/>
            </p:cNvSpPr>
            <p:nvPr isPhoto="0" userDrawn="0"/>
          </p:nvSpPr>
          <p:spPr bwMode="auto">
            <a:xfrm>
              <a:off x="1101778" y="613969"/>
              <a:ext cx="2414444" cy="369332"/>
            </a:xfrm>
            <a:prstGeom prst="rect">
              <a:avLst/>
            </a:prstGeom>
            <a:noFill/>
          </p:spPr>
          <p:txBody>
            <a:bodyPr wrap="none" rtlCol="0">
              <a:spAutoFit/>
            </a:bodyPr>
            <a:lstStyle/>
            <a:p>
              <a:pPr>
                <a:defRPr/>
              </a:pPr>
              <a:r>
                <a:rPr lang="en-GB">
                  <a:solidFill>
                    <a:srgbClr val="C00000"/>
                  </a:solidFill>
                </a:rPr>
                <a:t>The Circle of Coherence</a:t>
              </a:r>
              <a:endParaRPr/>
            </a:p>
          </p:txBody>
        </p:sp>
        <p:sp>
          <p:nvSpPr>
            <p:cNvPr id="10" name="Tekstvak 16" hidden="0"/>
            <p:cNvSpPr>
              <a:spLocks noAdjustHandles="0" noChangeArrowheads="0"/>
            </p:cNvSpPr>
            <p:nvPr isPhoto="0" userDrawn="0"/>
          </p:nvSpPr>
          <p:spPr bwMode="auto">
            <a:xfrm>
              <a:off x="193399" y="1717498"/>
              <a:ext cx="3595389" cy="600164"/>
            </a:xfrm>
            <a:prstGeom prst="rect">
              <a:avLst/>
            </a:prstGeom>
            <a:solidFill>
              <a:srgbClr val="FFFFCC"/>
            </a:solidFill>
          </p:spPr>
          <p:txBody>
            <a:bodyPr wrap="square" rtlCol="0">
              <a:spAutoFit/>
            </a:bodyPr>
            <a:lstStyle/>
            <a:p>
              <a:pPr>
                <a:defRPr/>
              </a:pPr>
              <a:r>
                <a:rPr lang="en-GB" sz="1100"/>
                <a:t>The Circle of Coherence is a powerful tool, but also quite complex: it has many layers. The more you work with it, the more insights you will gain.</a:t>
              </a:r>
              <a:endParaRPr/>
            </a:p>
          </p:txBody>
        </p:sp>
        <p:sp>
          <p:nvSpPr>
            <p:cNvPr id="11" name="Tekstvak 33" hidden="0"/>
            <p:cNvSpPr>
              <a:spLocks noAdjustHandles="0" noChangeArrowheads="0"/>
            </p:cNvSpPr>
            <p:nvPr isPhoto="0" userDrawn="0"/>
          </p:nvSpPr>
          <p:spPr bwMode="auto">
            <a:xfrm>
              <a:off x="193399" y="6459830"/>
              <a:ext cx="3535680" cy="230832"/>
            </a:xfrm>
            <a:prstGeom prst="rect">
              <a:avLst/>
            </a:prstGeom>
            <a:noFill/>
          </p:spPr>
          <p:txBody>
            <a:bodyPr wrap="square" rtlCol="0">
              <a:spAutoFit/>
            </a:bodyPr>
            <a:lstStyle/>
            <a:p>
              <a:pPr>
                <a:defRPr/>
              </a:pPr>
              <a:r>
                <a:rPr lang="en-GB" sz="900" b="1">
                  <a:solidFill>
                    <a:schemeClr val="accent6">
                      <a:lumMod val="50000"/>
                    </a:schemeClr>
                  </a:solidFill>
                </a:rPr>
                <a:t>Further reading: </a:t>
              </a:r>
              <a:r>
                <a:rPr lang="en-GB" sz="900"/>
                <a:t>Wielinga and </a:t>
              </a:r>
              <a:r>
                <a:rPr lang="en-GB" sz="900"/>
                <a:t>Robijn</a:t>
              </a:r>
              <a:r>
                <a:rPr lang="en-GB" sz="900"/>
                <a:t> 2020: </a:t>
              </a:r>
              <a:r>
                <a:rPr lang="en-GB" sz="900" i="1"/>
                <a:t>Energising Networks </a:t>
              </a:r>
              <a:r>
                <a:rPr lang="en-GB" sz="900"/>
                <a:t>p.129</a:t>
              </a:r>
              <a:endParaRPr/>
            </a:p>
          </p:txBody>
        </p:sp>
        <p:sp>
          <p:nvSpPr>
            <p:cNvPr id="12" name="Rechthoek 34" hidden="0"/>
            <p:cNvSpPr/>
            <p:nvPr isPhoto="0" userDrawn="0"/>
          </p:nvSpPr>
          <p:spPr bwMode="auto">
            <a:xfrm>
              <a:off x="1137510" y="1104693"/>
              <a:ext cx="2282458" cy="365743"/>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3" name="Tekstvak 36" hidden="0"/>
            <p:cNvSpPr>
              <a:spLocks noAdjustHandles="0" noChangeArrowheads="0"/>
            </p:cNvSpPr>
            <p:nvPr isPhoto="0" userDrawn="0"/>
          </p:nvSpPr>
          <p:spPr bwMode="auto">
            <a:xfrm>
              <a:off x="1145765" y="1123104"/>
              <a:ext cx="2545136" cy="307777"/>
            </a:xfrm>
            <a:prstGeom prst="rect">
              <a:avLst/>
            </a:prstGeom>
            <a:noFill/>
          </p:spPr>
          <p:txBody>
            <a:bodyPr wrap="square" rtlCol="0">
              <a:spAutoFit/>
            </a:bodyPr>
            <a:lstStyle/>
            <a:p>
              <a:pPr>
                <a:defRPr/>
              </a:pPr>
              <a:r>
                <a:rPr lang="en-GB" sz="1400"/>
                <a:t>Frequently asked questions</a:t>
              </a:r>
              <a:endParaRPr/>
            </a:p>
          </p:txBody>
        </p:sp>
        <p:sp>
          <p:nvSpPr>
            <p:cNvPr id="14" name="Rechthoek 39" hidden="0"/>
            <p:cNvSpPr/>
            <p:nvPr isPhoto="0" userDrawn="0"/>
          </p:nvSpPr>
          <p:spPr bwMode="auto">
            <a:xfrm>
              <a:off x="219871" y="2751888"/>
              <a:ext cx="3235739" cy="3239837"/>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5" name="Actieknop: Vooruit of Volgende 40" hidden="0">
              <a:hlinkClick r:id="rId5" action="ppaction://hlinksldjump" highlightClick="1"/>
            </p:cNvPr>
            <p:cNvSpPr/>
            <p:nvPr isPhoto="0" userDrawn="0"/>
          </p:nvSpPr>
          <p:spPr bwMode="auto">
            <a:xfrm>
              <a:off x="3115472" y="2771059"/>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6" name="Tekstvak 43" hidden="0"/>
            <p:cNvSpPr>
              <a:spLocks noAdjustHandles="0" noChangeArrowheads="0"/>
            </p:cNvSpPr>
            <p:nvPr isPhoto="0" userDrawn="0"/>
          </p:nvSpPr>
          <p:spPr bwMode="auto">
            <a:xfrm>
              <a:off x="221233" y="4580524"/>
              <a:ext cx="2971800" cy="261610"/>
            </a:xfrm>
            <a:prstGeom prst="rect">
              <a:avLst/>
            </a:prstGeom>
            <a:noFill/>
          </p:spPr>
          <p:txBody>
            <a:bodyPr wrap="square" rtlCol="0">
              <a:spAutoFit/>
            </a:bodyPr>
            <a:lstStyle/>
            <a:p>
              <a:pPr>
                <a:defRPr/>
              </a:pPr>
              <a:r>
                <a:rPr lang="en-GB" sz="1100"/>
                <a:t>What is the ultimate goal?</a:t>
              </a:r>
              <a:endParaRPr/>
            </a:p>
          </p:txBody>
        </p:sp>
        <p:sp>
          <p:nvSpPr>
            <p:cNvPr id="17" name="Tekstvak 45" hidden="0"/>
            <p:cNvSpPr>
              <a:spLocks noAdjustHandles="0" noChangeArrowheads="0"/>
            </p:cNvSpPr>
            <p:nvPr isPhoto="0" userDrawn="0"/>
          </p:nvSpPr>
          <p:spPr bwMode="auto">
            <a:xfrm>
              <a:off x="227249" y="4850660"/>
              <a:ext cx="2971800" cy="261610"/>
            </a:xfrm>
            <a:prstGeom prst="rect">
              <a:avLst/>
            </a:prstGeom>
            <a:noFill/>
          </p:spPr>
          <p:txBody>
            <a:bodyPr wrap="square" rtlCol="0">
              <a:spAutoFit/>
            </a:bodyPr>
            <a:lstStyle/>
            <a:p>
              <a:pPr>
                <a:defRPr/>
              </a:pPr>
              <a:r>
                <a:rPr lang="en-GB" sz="1100"/>
                <a:t>Is any network worth to be continued?</a:t>
              </a:r>
              <a:endParaRPr/>
            </a:p>
          </p:txBody>
        </p:sp>
        <p:sp>
          <p:nvSpPr>
            <p:cNvPr id="18" name="Tekstvak 47" hidden="0"/>
            <p:cNvSpPr>
              <a:spLocks noAdjustHandles="0" noChangeArrowheads="0"/>
            </p:cNvSpPr>
            <p:nvPr isPhoto="0" userDrawn="0"/>
          </p:nvSpPr>
          <p:spPr bwMode="auto">
            <a:xfrm>
              <a:off x="227003" y="5124123"/>
              <a:ext cx="2971800" cy="261610"/>
            </a:xfrm>
            <a:prstGeom prst="rect">
              <a:avLst/>
            </a:prstGeom>
            <a:noFill/>
          </p:spPr>
          <p:txBody>
            <a:bodyPr wrap="square" rtlCol="0">
              <a:spAutoFit/>
            </a:bodyPr>
            <a:lstStyle/>
            <a:p>
              <a:pPr>
                <a:defRPr/>
              </a:pPr>
              <a:r>
                <a:rPr lang="en-GB" sz="1100"/>
                <a:t>What legitimises my interventions? </a:t>
              </a:r>
              <a:endParaRPr/>
            </a:p>
          </p:txBody>
        </p:sp>
        <p:sp>
          <p:nvSpPr>
            <p:cNvPr id="19" name="Tekstvak 49" hidden="0"/>
            <p:cNvSpPr>
              <a:spLocks noAdjustHandles="0" noChangeArrowheads="0"/>
            </p:cNvSpPr>
            <p:nvPr isPhoto="0" userDrawn="0"/>
          </p:nvSpPr>
          <p:spPr bwMode="auto">
            <a:xfrm>
              <a:off x="231416" y="5400104"/>
              <a:ext cx="2971800" cy="261610"/>
            </a:xfrm>
            <a:prstGeom prst="rect">
              <a:avLst/>
            </a:prstGeom>
            <a:noFill/>
          </p:spPr>
          <p:txBody>
            <a:bodyPr wrap="square" rtlCol="0">
              <a:spAutoFit/>
            </a:bodyPr>
            <a:lstStyle/>
            <a:p>
              <a:pPr>
                <a:defRPr/>
              </a:pPr>
              <a:r>
                <a:rPr lang="en-GB" sz="1100"/>
                <a:t>What if things become really nasty? </a:t>
              </a:r>
              <a:endParaRPr/>
            </a:p>
          </p:txBody>
        </p:sp>
        <p:sp>
          <p:nvSpPr>
            <p:cNvPr id="20" name="Tekstvak 50" hidden="0"/>
            <p:cNvSpPr>
              <a:spLocks noAdjustHandles="0" noChangeArrowheads="0"/>
            </p:cNvSpPr>
            <p:nvPr isPhoto="0" userDrawn="0"/>
          </p:nvSpPr>
          <p:spPr bwMode="auto">
            <a:xfrm>
              <a:off x="200532" y="2416222"/>
              <a:ext cx="2857844" cy="307777"/>
            </a:xfrm>
            <a:prstGeom prst="rect">
              <a:avLst/>
            </a:prstGeom>
            <a:noFill/>
          </p:spPr>
          <p:txBody>
            <a:bodyPr wrap="square" rtlCol="0">
              <a:spAutoFit/>
            </a:bodyPr>
            <a:lstStyle/>
            <a:p>
              <a:pPr>
                <a:defRPr/>
              </a:pPr>
              <a:r>
                <a:rPr lang="en-GB" sz="1400">
                  <a:solidFill>
                    <a:srgbClr val="C00000"/>
                  </a:solidFill>
                </a:rPr>
                <a:t>Understanding the Circle</a:t>
              </a:r>
              <a:endParaRPr/>
            </a:p>
          </p:txBody>
        </p:sp>
        <p:sp>
          <p:nvSpPr>
            <p:cNvPr id="21" name="Tekstvak 66" hidden="0"/>
            <p:cNvSpPr>
              <a:spLocks noAdjustHandles="0" noChangeArrowheads="0"/>
            </p:cNvSpPr>
            <p:nvPr isPhoto="0" userDrawn="0"/>
          </p:nvSpPr>
          <p:spPr bwMode="auto">
            <a:xfrm>
              <a:off x="219871" y="5676954"/>
              <a:ext cx="2971800" cy="261610"/>
            </a:xfrm>
            <a:prstGeom prst="rect">
              <a:avLst/>
            </a:prstGeom>
            <a:noFill/>
          </p:spPr>
          <p:txBody>
            <a:bodyPr wrap="square" rtlCol="0">
              <a:spAutoFit/>
            </a:bodyPr>
            <a:lstStyle/>
            <a:p>
              <a:pPr>
                <a:defRPr/>
              </a:pPr>
              <a:r>
                <a:rPr lang="en-GB" sz="1100"/>
                <a:t>Does negative energy exist? </a:t>
              </a:r>
              <a:endParaRPr/>
            </a:p>
          </p:txBody>
        </p:sp>
        <p:sp>
          <p:nvSpPr>
            <p:cNvPr id="22" name="Rechthoek 58" hidden="0"/>
            <p:cNvSpPr/>
            <p:nvPr isPhoto="0" userDrawn="0"/>
          </p:nvSpPr>
          <p:spPr bwMode="auto">
            <a:xfrm>
              <a:off x="8083719" y="-2883"/>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3" name="Tekstvak 61" hidden="0"/>
            <p:cNvSpPr>
              <a:spLocks noAdjustHandles="0" noChangeArrowheads="0"/>
            </p:cNvSpPr>
            <p:nvPr isPhoto="0" userDrawn="0"/>
          </p:nvSpPr>
          <p:spPr bwMode="auto">
            <a:xfrm>
              <a:off x="229863" y="4033715"/>
              <a:ext cx="2971800" cy="261610"/>
            </a:xfrm>
            <a:prstGeom prst="rect">
              <a:avLst/>
            </a:prstGeom>
            <a:noFill/>
          </p:spPr>
          <p:txBody>
            <a:bodyPr wrap="square" rtlCol="0">
              <a:spAutoFit/>
            </a:bodyPr>
            <a:lstStyle/>
            <a:p>
              <a:pPr>
                <a:defRPr/>
              </a:pPr>
              <a:r>
                <a:rPr lang="en-GB" sz="1100"/>
                <a:t>What are warm and cold interventions?</a:t>
              </a:r>
              <a:endParaRPr/>
            </a:p>
          </p:txBody>
        </p:sp>
        <p:sp>
          <p:nvSpPr>
            <p:cNvPr id="24" name="Tekstvak 73" hidden="0"/>
            <p:cNvSpPr>
              <a:spLocks noAdjustHandles="0" noChangeArrowheads="0"/>
            </p:cNvSpPr>
            <p:nvPr isPhoto="0" userDrawn="0"/>
          </p:nvSpPr>
          <p:spPr bwMode="auto">
            <a:xfrm>
              <a:off x="231590" y="3523983"/>
              <a:ext cx="2971800" cy="261610"/>
            </a:xfrm>
            <a:prstGeom prst="rect">
              <a:avLst/>
            </a:prstGeom>
            <a:noFill/>
          </p:spPr>
          <p:txBody>
            <a:bodyPr wrap="square" rtlCol="0">
              <a:spAutoFit/>
            </a:bodyPr>
            <a:lstStyle/>
            <a:p>
              <a:pPr>
                <a:defRPr/>
              </a:pPr>
              <a:r>
                <a:rPr lang="en-GB" sz="1100"/>
                <a:t>What is influence? And what is power?</a:t>
              </a:r>
              <a:endParaRPr/>
            </a:p>
          </p:txBody>
        </p:sp>
        <p:sp>
          <p:nvSpPr>
            <p:cNvPr id="25" name="Tekstvak 74" hidden="0"/>
            <p:cNvSpPr>
              <a:spLocks noAdjustHandles="0" noChangeArrowheads="0"/>
            </p:cNvSpPr>
            <p:nvPr isPhoto="0" userDrawn="0"/>
          </p:nvSpPr>
          <p:spPr bwMode="auto">
            <a:xfrm>
              <a:off x="225574" y="3788693"/>
              <a:ext cx="2971800" cy="261610"/>
            </a:xfrm>
            <a:prstGeom prst="rect">
              <a:avLst/>
            </a:prstGeom>
            <a:noFill/>
          </p:spPr>
          <p:txBody>
            <a:bodyPr wrap="square" rtlCol="0">
              <a:spAutoFit/>
            </a:bodyPr>
            <a:lstStyle/>
            <a:p>
              <a:pPr>
                <a:defRPr/>
              </a:pPr>
              <a:r>
                <a:rPr lang="en-GB" sz="1100"/>
                <a:t>What is an intervention?</a:t>
              </a:r>
              <a:endParaRPr/>
            </a:p>
          </p:txBody>
        </p:sp>
        <p:sp>
          <p:nvSpPr>
            <p:cNvPr id="26" name="Tekstvak 75" hidden="0"/>
            <p:cNvSpPr>
              <a:spLocks noAdjustHandles="0" noChangeArrowheads="0"/>
            </p:cNvSpPr>
            <p:nvPr isPhoto="0" userDrawn="0"/>
          </p:nvSpPr>
          <p:spPr bwMode="auto">
            <a:xfrm>
              <a:off x="227882" y="4298279"/>
              <a:ext cx="2971800" cy="261610"/>
            </a:xfrm>
            <a:prstGeom prst="rect">
              <a:avLst/>
            </a:prstGeom>
            <a:noFill/>
          </p:spPr>
          <p:txBody>
            <a:bodyPr wrap="square" rtlCol="0">
              <a:spAutoFit/>
            </a:bodyPr>
            <a:lstStyle/>
            <a:p>
              <a:pPr>
                <a:defRPr/>
              </a:pPr>
              <a:r>
                <a:rPr lang="en-GB" sz="1100"/>
                <a:t>Who intervenes?</a:t>
              </a:r>
              <a:endParaRPr/>
            </a:p>
          </p:txBody>
        </p:sp>
        <p:sp>
          <p:nvSpPr>
            <p:cNvPr id="27" name="Rechthoek 51" hidden="0"/>
            <p:cNvSpPr/>
            <p:nvPr isPhoto="0" userDrawn="0"/>
          </p:nvSpPr>
          <p:spPr bwMode="auto">
            <a:xfrm>
              <a:off x="8514909" y="2760577"/>
              <a:ext cx="3235739" cy="116284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8" name="Tekstvak 53" hidden="0"/>
            <p:cNvSpPr>
              <a:spLocks noAdjustHandles="0" noChangeArrowheads="0"/>
            </p:cNvSpPr>
            <p:nvPr isPhoto="0" userDrawn="0"/>
          </p:nvSpPr>
          <p:spPr bwMode="auto">
            <a:xfrm>
              <a:off x="8464324" y="3054521"/>
              <a:ext cx="2971800" cy="261610"/>
            </a:xfrm>
            <a:prstGeom prst="rect">
              <a:avLst/>
            </a:prstGeom>
            <a:noFill/>
          </p:spPr>
          <p:txBody>
            <a:bodyPr wrap="square" rtlCol="0">
              <a:spAutoFit/>
            </a:bodyPr>
            <a:lstStyle/>
            <a:p>
              <a:pPr>
                <a:defRPr/>
              </a:pPr>
              <a:r>
                <a:rPr lang="en-GB" sz="1100"/>
                <a:t>How can I analyse a case by using the circle?</a:t>
              </a:r>
              <a:endParaRPr/>
            </a:p>
          </p:txBody>
        </p:sp>
        <p:sp>
          <p:nvSpPr>
            <p:cNvPr id="29" name="Tekstvak 55" hidden="0"/>
            <p:cNvSpPr>
              <a:spLocks noAdjustHandles="0" noChangeArrowheads="0"/>
            </p:cNvSpPr>
            <p:nvPr isPhoto="0" userDrawn="0"/>
          </p:nvSpPr>
          <p:spPr bwMode="auto">
            <a:xfrm>
              <a:off x="8472837" y="3331312"/>
              <a:ext cx="2971800" cy="261610"/>
            </a:xfrm>
            <a:prstGeom prst="rect">
              <a:avLst/>
            </a:prstGeom>
            <a:noFill/>
          </p:spPr>
          <p:txBody>
            <a:bodyPr wrap="square" rtlCol="0">
              <a:spAutoFit/>
            </a:bodyPr>
            <a:lstStyle/>
            <a:p>
              <a:pPr>
                <a:defRPr/>
              </a:pPr>
              <a:r>
                <a:rPr lang="en-GB" sz="1100"/>
                <a:t>How do I choose an intervention?</a:t>
              </a:r>
              <a:endParaRPr/>
            </a:p>
          </p:txBody>
        </p:sp>
        <p:sp>
          <p:nvSpPr>
            <p:cNvPr id="30" name="Tekstvak 57" hidden="0"/>
            <p:cNvSpPr>
              <a:spLocks noAdjustHandles="0" noChangeArrowheads="0"/>
            </p:cNvSpPr>
            <p:nvPr isPhoto="0" userDrawn="0"/>
          </p:nvSpPr>
          <p:spPr bwMode="auto">
            <a:xfrm>
              <a:off x="8472837" y="3601450"/>
              <a:ext cx="2971800" cy="261610"/>
            </a:xfrm>
            <a:prstGeom prst="rect">
              <a:avLst/>
            </a:prstGeom>
            <a:noFill/>
          </p:spPr>
          <p:txBody>
            <a:bodyPr wrap="square" rtlCol="0">
              <a:spAutoFit/>
            </a:bodyPr>
            <a:lstStyle/>
            <a:p>
              <a:pPr>
                <a:defRPr/>
              </a:pPr>
              <a:r>
                <a:rPr lang="en-GB" sz="1100"/>
                <a:t>How can I notice that I am on the right track?</a:t>
              </a:r>
              <a:endParaRPr/>
            </a:p>
          </p:txBody>
        </p:sp>
        <p:sp>
          <p:nvSpPr>
            <p:cNvPr id="31" name="Tekstvak 62" hidden="0"/>
            <p:cNvSpPr>
              <a:spLocks noAdjustHandles="0" noChangeArrowheads="0"/>
            </p:cNvSpPr>
            <p:nvPr isPhoto="0" userDrawn="0"/>
          </p:nvSpPr>
          <p:spPr bwMode="auto">
            <a:xfrm>
              <a:off x="8495570" y="2424910"/>
              <a:ext cx="2857844" cy="307777"/>
            </a:xfrm>
            <a:prstGeom prst="rect">
              <a:avLst/>
            </a:prstGeom>
            <a:noFill/>
          </p:spPr>
          <p:txBody>
            <a:bodyPr wrap="square" rtlCol="0">
              <a:spAutoFit/>
            </a:bodyPr>
            <a:lstStyle/>
            <a:p>
              <a:pPr>
                <a:defRPr/>
              </a:pPr>
              <a:r>
                <a:rPr lang="en-GB" sz="1400">
                  <a:solidFill>
                    <a:srgbClr val="C00000"/>
                  </a:solidFill>
                </a:rPr>
                <a:t>Using the Circle</a:t>
              </a:r>
              <a:endParaRPr/>
            </a:p>
          </p:txBody>
        </p:sp>
        <p:sp>
          <p:nvSpPr>
            <p:cNvPr id="32" name="Actieknop: Vooruit of Volgende 63" hidden="0">
              <a:hlinkClick r:id="rId5" action="ppaction://hlinksldjump" highlightClick="1"/>
            </p:cNvPr>
            <p:cNvSpPr/>
            <p:nvPr isPhoto="0" userDrawn="0"/>
          </p:nvSpPr>
          <p:spPr bwMode="auto">
            <a:xfrm>
              <a:off x="11402060" y="2805581"/>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3" name="Tekstvak 64" hidden="0"/>
            <p:cNvSpPr>
              <a:spLocks noAdjustHandles="0" noChangeArrowheads="0"/>
            </p:cNvSpPr>
            <p:nvPr isPhoto="0" userDrawn="0"/>
          </p:nvSpPr>
          <p:spPr bwMode="auto">
            <a:xfrm>
              <a:off x="8472837" y="2784385"/>
              <a:ext cx="2971800" cy="261610"/>
            </a:xfrm>
            <a:prstGeom prst="rect">
              <a:avLst/>
            </a:prstGeom>
            <a:noFill/>
          </p:spPr>
          <p:txBody>
            <a:bodyPr wrap="square" rtlCol="0">
              <a:spAutoFit/>
            </a:bodyPr>
            <a:lstStyle/>
            <a:p>
              <a:pPr>
                <a:defRPr/>
              </a:pPr>
              <a:r>
                <a:rPr lang="en-GB" sz="1100"/>
                <a:t>When do I use the circle?</a:t>
              </a:r>
              <a:endParaRPr/>
            </a:p>
          </p:txBody>
        </p:sp>
        <p:sp>
          <p:nvSpPr>
            <p:cNvPr id="34" name="Tekstvak 76" hidden="0"/>
            <p:cNvSpPr>
              <a:spLocks noAdjustHandles="0" noChangeArrowheads="0"/>
            </p:cNvSpPr>
            <p:nvPr isPhoto="0" userDrawn="0"/>
          </p:nvSpPr>
          <p:spPr bwMode="auto">
            <a:xfrm>
              <a:off x="226383" y="2802513"/>
              <a:ext cx="2971800" cy="261610"/>
            </a:xfrm>
            <a:prstGeom prst="rect">
              <a:avLst/>
            </a:prstGeom>
            <a:noFill/>
          </p:spPr>
          <p:txBody>
            <a:bodyPr wrap="square" rtlCol="0">
              <a:spAutoFit/>
            </a:bodyPr>
            <a:lstStyle/>
            <a:p>
              <a:pPr>
                <a:defRPr/>
              </a:pPr>
              <a:r>
                <a:rPr lang="en-GB" sz="1100"/>
                <a:t>What is coherence?</a:t>
              </a:r>
              <a:endParaRPr/>
            </a:p>
          </p:txBody>
        </p:sp>
        <p:sp>
          <p:nvSpPr>
            <p:cNvPr id="35" name="Tekstvak 77" hidden="0"/>
            <p:cNvSpPr>
              <a:spLocks noAdjustHandles="0" noChangeArrowheads="0"/>
            </p:cNvSpPr>
            <p:nvPr isPhoto="0" userDrawn="0"/>
          </p:nvSpPr>
          <p:spPr bwMode="auto">
            <a:xfrm>
              <a:off x="230228" y="3033083"/>
              <a:ext cx="2971800" cy="261610"/>
            </a:xfrm>
            <a:prstGeom prst="rect">
              <a:avLst/>
            </a:prstGeom>
            <a:noFill/>
          </p:spPr>
          <p:txBody>
            <a:bodyPr wrap="square" rtlCol="0">
              <a:spAutoFit/>
            </a:bodyPr>
            <a:lstStyle/>
            <a:p>
              <a:pPr>
                <a:defRPr/>
              </a:pPr>
              <a:r>
                <a:rPr lang="en-GB" sz="1100"/>
                <a:t>What is vital?</a:t>
              </a:r>
              <a:endParaRPr/>
            </a:p>
          </p:txBody>
        </p:sp>
        <p:sp>
          <p:nvSpPr>
            <p:cNvPr id="36" name="Tekstvak 78" hidden="0"/>
            <p:cNvSpPr>
              <a:spLocks noAdjustHandles="0" noChangeArrowheads="0"/>
            </p:cNvSpPr>
            <p:nvPr isPhoto="0" userDrawn="0"/>
          </p:nvSpPr>
          <p:spPr bwMode="auto">
            <a:xfrm>
              <a:off x="228620" y="3270579"/>
              <a:ext cx="2971800" cy="261610"/>
            </a:xfrm>
            <a:prstGeom prst="rect">
              <a:avLst/>
            </a:prstGeom>
            <a:noFill/>
          </p:spPr>
          <p:txBody>
            <a:bodyPr wrap="square" rtlCol="0">
              <a:spAutoFit/>
            </a:bodyPr>
            <a:lstStyle/>
            <a:p>
              <a:pPr>
                <a:defRPr/>
              </a:pPr>
              <a:r>
                <a:rPr lang="en-GB" sz="1100"/>
                <a:t>What is energy?</a:t>
              </a:r>
              <a:endParaRPr/>
            </a:p>
          </p:txBody>
        </p:sp>
        <p:grpSp>
          <p:nvGrpSpPr>
            <p:cNvPr id="37" name="Groep 3" hidden="0"/>
            <p:cNvGrpSpPr/>
            <p:nvPr isPhoto="0" userDrawn="0"/>
          </p:nvGrpSpPr>
          <p:grpSpPr bwMode="auto">
            <a:xfrm>
              <a:off x="3936822" y="1556939"/>
              <a:ext cx="4221491" cy="3570120"/>
              <a:chOff x="2397490" y="1625452"/>
              <a:chExt cx="4221491" cy="3570120"/>
            </a:xfrm>
          </p:grpSpPr>
          <p:grpSp>
            <p:nvGrpSpPr>
              <p:cNvPr id="38" name="Groep 4" hidden="0"/>
              <p:cNvGrpSpPr/>
              <p:nvPr isPhoto="0" userDrawn="0"/>
            </p:nvGrpSpPr>
            <p:grpSpPr bwMode="auto">
              <a:xfrm>
                <a:off x="3105151" y="1996089"/>
                <a:ext cx="2865822" cy="2865822"/>
                <a:chOff x="3105151" y="1996089"/>
                <a:chExt cx="2865822" cy="2865822"/>
              </a:xfrm>
            </p:grpSpPr>
            <p:grpSp>
              <p:nvGrpSpPr>
                <p:cNvPr id="39" name="Groep 18" hidden="0"/>
                <p:cNvGrpSpPr/>
                <p:nvPr isPhoto="0" userDrawn="0"/>
              </p:nvGrpSpPr>
              <p:grpSpPr bwMode="auto">
                <a:xfrm>
                  <a:off x="3105151" y="1996089"/>
                  <a:ext cx="2865822" cy="2865822"/>
                  <a:chOff x="3105151" y="1996089"/>
                  <a:chExt cx="2865822" cy="2865822"/>
                </a:xfrm>
              </p:grpSpPr>
              <p:sp>
                <p:nvSpPr>
                  <p:cNvPr id="40" name="Ovaal 23" hidden="0"/>
                  <p:cNvSpPr/>
                  <p:nvPr isPhoto="0" userDrawn="0"/>
                </p:nvSpPr>
                <p:spPr bwMode="auto">
                  <a:xfrm>
                    <a:off x="3105151" y="1996089"/>
                    <a:ext cx="2865822" cy="2865822"/>
                  </a:xfrm>
                  <a:prstGeom prst="ellipse">
                    <a:avLst/>
                  </a:prstGeom>
                  <a:solidFill>
                    <a:srgbClr val="84A71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GB"/>
                  </a:p>
                </p:txBody>
              </p:sp>
              <p:sp>
                <p:nvSpPr>
                  <p:cNvPr id="41" name="Ovaal 24" hidden="0"/>
                  <p:cNvSpPr/>
                  <p:nvPr isPhoto="0" userDrawn="0"/>
                </p:nvSpPr>
                <p:spPr bwMode="auto">
                  <a:xfrm>
                    <a:off x="3383456" y="2274394"/>
                    <a:ext cx="2309211" cy="2309211"/>
                  </a:xfrm>
                  <a:prstGeom prst="ellipse">
                    <a:avLst/>
                  </a:prstGeom>
                  <a:solidFill>
                    <a:srgbClr val="C7D38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GB"/>
                  </a:p>
                </p:txBody>
              </p:sp>
              <p:sp>
                <p:nvSpPr>
                  <p:cNvPr id="42" name="Ovaal 25" hidden="0"/>
                  <p:cNvSpPr/>
                  <p:nvPr isPhoto="0" userDrawn="0"/>
                </p:nvSpPr>
                <p:spPr bwMode="auto">
                  <a:xfrm>
                    <a:off x="3816954" y="2707892"/>
                    <a:ext cx="1442214" cy="1442214"/>
                  </a:xfrm>
                  <a:prstGeom prst="ellipse">
                    <a:avLst/>
                  </a:prstGeom>
                  <a:solidFill>
                    <a:srgbClr val="DAE5E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GB"/>
                  </a:p>
                </p:txBody>
              </p:sp>
            </p:grpSp>
            <p:cxnSp>
              <p:nvCxnSpPr>
                <p:cNvPr id="43" name="Rechte verbindingslijn 19" hidden="0"/>
                <p:cNvCxnSpPr>
                  <a:cxnSpLocks/>
                  <a:stCxn id="40" idx="0"/>
                  <a:endCxn id="40" idx="4"/>
                </p:cNvCxnSpPr>
                <p:nvPr isPhoto="0" userDrawn="0"/>
              </p:nvCxnSpPr>
              <p:spPr bwMode="auto">
                <a:xfrm>
                  <a:off x="4538062" y="1996089"/>
                  <a:ext cx="0" cy="286582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20" hidden="0"/>
                <p:cNvCxnSpPr>
                  <a:cxnSpLocks/>
                  <a:stCxn id="40" idx="6"/>
                  <a:endCxn id="40" idx="2"/>
                </p:cNvCxnSpPr>
                <p:nvPr isPhoto="0" userDrawn="0"/>
              </p:nvCxnSpPr>
              <p:spPr bwMode="auto">
                <a:xfrm flipH="1">
                  <a:off x="3105151" y="3429000"/>
                  <a:ext cx="286582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Ovaal 21" hidden="0"/>
                <p:cNvSpPr/>
                <p:nvPr isPhoto="0" userDrawn="0"/>
              </p:nvSpPr>
              <p:spPr bwMode="auto">
                <a:xfrm>
                  <a:off x="4176499" y="3067437"/>
                  <a:ext cx="723123" cy="723123"/>
                </a:xfrm>
                <a:prstGeom prst="ellipse">
                  <a:avLst/>
                </a:prstGeom>
                <a:solidFill>
                  <a:srgbClr val="DAE5E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GB"/>
                </a:p>
              </p:txBody>
            </p:sp>
          </p:grpSp>
          <p:sp>
            <p:nvSpPr>
              <p:cNvPr id="46" name="Tekstvak 5" hidden="0"/>
              <p:cNvSpPr>
                <a:spLocks noAdjustHandles="0" noChangeArrowheads="0"/>
              </p:cNvSpPr>
              <p:nvPr isPhoto="0" userDrawn="0"/>
            </p:nvSpPr>
            <p:spPr bwMode="auto">
              <a:xfrm>
                <a:off x="3613575" y="1625452"/>
                <a:ext cx="1848971" cy="307777"/>
              </a:xfrm>
              <a:prstGeom prst="rect">
                <a:avLst/>
              </a:prstGeom>
              <a:noFill/>
            </p:spPr>
            <p:txBody>
              <a:bodyPr wrap="square" rtlCol="0">
                <a:spAutoFit/>
              </a:bodyPr>
              <a:lstStyle/>
              <a:p>
                <a:pPr algn="ctr">
                  <a:defRPr/>
                </a:pPr>
                <a:r>
                  <a:rPr lang="en-GB" sz="1400" b="1">
                    <a:solidFill>
                      <a:srgbClr val="84A714"/>
                    </a:solidFill>
                  </a:rPr>
                  <a:t>Similarities</a:t>
                </a:r>
                <a:endParaRPr/>
              </a:p>
            </p:txBody>
          </p:sp>
          <p:sp>
            <p:nvSpPr>
              <p:cNvPr id="47" name="Tekstvak 7" hidden="0"/>
              <p:cNvSpPr>
                <a:spLocks noAdjustHandles="0" noChangeArrowheads="0"/>
              </p:cNvSpPr>
              <p:nvPr isPhoto="0" userDrawn="0"/>
            </p:nvSpPr>
            <p:spPr bwMode="auto">
              <a:xfrm>
                <a:off x="3613575" y="4887795"/>
                <a:ext cx="1848971" cy="307777"/>
              </a:xfrm>
              <a:prstGeom prst="rect">
                <a:avLst/>
              </a:prstGeom>
              <a:noFill/>
            </p:spPr>
            <p:txBody>
              <a:bodyPr wrap="square" rtlCol="0">
                <a:spAutoFit/>
              </a:bodyPr>
              <a:lstStyle/>
              <a:p>
                <a:pPr algn="ctr">
                  <a:defRPr/>
                </a:pPr>
                <a:r>
                  <a:rPr lang="en-GB" sz="1400" b="1">
                    <a:solidFill>
                      <a:srgbClr val="84A714"/>
                    </a:solidFill>
                  </a:rPr>
                  <a:t>Differences</a:t>
                </a:r>
                <a:endParaRPr/>
              </a:p>
            </p:txBody>
          </p:sp>
          <p:sp>
            <p:nvSpPr>
              <p:cNvPr id="48" name="Tekstvak 12" hidden="0"/>
              <p:cNvSpPr>
                <a:spLocks noAdjustHandles="0" noChangeArrowheads="0"/>
              </p:cNvSpPr>
              <p:nvPr isPhoto="0" userDrawn="0"/>
            </p:nvSpPr>
            <p:spPr bwMode="auto">
              <a:xfrm>
                <a:off x="2397490" y="3275110"/>
                <a:ext cx="886542" cy="307778"/>
              </a:xfrm>
              <a:prstGeom prst="rect">
                <a:avLst/>
              </a:prstGeom>
              <a:noFill/>
            </p:spPr>
            <p:txBody>
              <a:bodyPr wrap="square" rtlCol="0">
                <a:spAutoFit/>
              </a:bodyPr>
              <a:lstStyle/>
              <a:p>
                <a:pPr algn="ctr">
                  <a:defRPr/>
                </a:pPr>
                <a:r>
                  <a:rPr lang="en-GB" sz="1400" b="1">
                    <a:solidFill>
                      <a:srgbClr val="84A714"/>
                    </a:solidFill>
                  </a:rPr>
                  <a:t>WE</a:t>
                </a:r>
                <a:endParaRPr/>
              </a:p>
            </p:txBody>
          </p:sp>
          <p:sp>
            <p:nvSpPr>
              <p:cNvPr id="49" name="Tekstvak 17" hidden="0"/>
              <p:cNvSpPr>
                <a:spLocks noAdjustHandles="0" noChangeArrowheads="0"/>
              </p:cNvSpPr>
              <p:nvPr isPhoto="0" userDrawn="0"/>
            </p:nvSpPr>
            <p:spPr bwMode="auto">
              <a:xfrm>
                <a:off x="5732439" y="3275110"/>
                <a:ext cx="886542" cy="307778"/>
              </a:xfrm>
              <a:prstGeom prst="rect">
                <a:avLst/>
              </a:prstGeom>
              <a:noFill/>
            </p:spPr>
            <p:txBody>
              <a:bodyPr wrap="square" rtlCol="0">
                <a:spAutoFit/>
              </a:bodyPr>
              <a:lstStyle/>
              <a:p>
                <a:pPr algn="ctr">
                  <a:defRPr/>
                </a:pPr>
                <a:r>
                  <a:rPr lang="en-GB" sz="1400" b="1">
                    <a:solidFill>
                      <a:srgbClr val="84A714"/>
                    </a:solidFill>
                  </a:rPr>
                  <a:t>ME</a:t>
                </a:r>
                <a:endParaRPr/>
              </a:p>
            </p:txBody>
          </p:sp>
        </p:gr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hoek 10" hidden="0"/>
          <p:cNvSpPr/>
          <p:nvPr isPhoto="0" userDrawn="0"/>
        </p:nvSpPr>
        <p:spPr bwMode="auto">
          <a:xfrm>
            <a:off x="8628600"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 name="Rechthoek 7" hidden="0"/>
          <p:cNvSpPr/>
          <p:nvPr isPhoto="0" userDrawn="0"/>
        </p:nvSpPr>
        <p:spPr bwMode="auto">
          <a:xfrm>
            <a:off x="-6064"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6" name="Groep 1" hidden="0"/>
          <p:cNvGrpSpPr/>
          <p:nvPr isPhoto="0" userDrawn="0"/>
        </p:nvGrpSpPr>
        <p:grpSpPr bwMode="auto">
          <a:xfrm>
            <a:off x="0" y="20698"/>
            <a:ext cx="1849276" cy="929728"/>
            <a:chOff x="0" y="20698"/>
            <a:chExt cx="1849276" cy="929728"/>
          </a:xfrm>
        </p:grpSpPr>
        <p:pic>
          <p:nvPicPr>
            <p:cNvPr id="7" name="Afbeelding 2" hidden="0"/>
            <p:cNvPicPr>
              <a:picLocks noChangeAspect="1"/>
            </p:cNvPicPr>
            <p:nvPr isPhoto="0" userDrawn="0"/>
          </p:nvPicPr>
          <p:blipFill>
            <a:blip r:embed="rId2"/>
            <a:stretch/>
          </p:blipFill>
          <p:spPr bwMode="auto">
            <a:xfrm>
              <a:off x="0" y="20698"/>
              <a:ext cx="1849276" cy="493396"/>
            </a:xfrm>
            <a:prstGeom prst="rect">
              <a:avLst/>
            </a:prstGeom>
          </p:spPr>
        </p:pic>
        <p:sp>
          <p:nvSpPr>
            <p:cNvPr id="8" name="Actieknop: Startpagina 3"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grpSp>
      <p:sp>
        <p:nvSpPr>
          <p:cNvPr id="9" name="Actieknop: Terug of Vorige 6" hidden="0">
            <a:hlinkClick r:id="rId4" action="ppaction://hlinksldjump" highlightClick="1"/>
          </p:cNvPr>
          <p:cNvSpPr/>
          <p:nvPr isPhoto="0" userDrawn="0"/>
        </p:nvSpPr>
        <p:spPr bwMode="auto">
          <a:xfrm>
            <a:off x="251836" y="1016786"/>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0" name="Tekstvak 8" hidden="0"/>
          <p:cNvSpPr>
            <a:spLocks noAdjustHandles="0" noChangeArrowheads="0"/>
          </p:cNvSpPr>
          <p:nvPr isPhoto="0" userDrawn="0"/>
        </p:nvSpPr>
        <p:spPr bwMode="auto">
          <a:xfrm>
            <a:off x="4041549" y="170394"/>
            <a:ext cx="4108900" cy="461665"/>
          </a:xfrm>
          <a:prstGeom prst="rect">
            <a:avLst/>
          </a:prstGeom>
          <a:solidFill>
            <a:schemeClr val="accent6">
              <a:lumMod val="20000"/>
              <a:lumOff val="80000"/>
            </a:schemeClr>
          </a:solidFill>
        </p:spPr>
        <p:txBody>
          <a:bodyPr wrap="square" rtlCol="0">
            <a:spAutoFit/>
          </a:bodyPr>
          <a:lstStyle/>
          <a:p>
            <a:pPr algn="ctr">
              <a:defRPr/>
            </a:pPr>
            <a:r>
              <a:rPr lang="en-GB" sz="2400" b="1">
                <a:solidFill>
                  <a:schemeClr val="accent6">
                    <a:lumMod val="75000"/>
                  </a:schemeClr>
                </a:solidFill>
              </a:rPr>
              <a:t>The Network Analysis</a:t>
            </a:r>
            <a:endParaRPr/>
          </a:p>
        </p:txBody>
      </p:sp>
      <p:sp>
        <p:nvSpPr>
          <p:cNvPr id="11" name="Tekstvak 9" hidden="0"/>
          <p:cNvSpPr>
            <a:spLocks noAdjustHandles="0" noChangeArrowheads="0"/>
          </p:cNvSpPr>
          <p:nvPr isPhoto="0" userDrawn="0"/>
        </p:nvSpPr>
        <p:spPr bwMode="auto">
          <a:xfrm>
            <a:off x="696129" y="632059"/>
            <a:ext cx="2708807" cy="969496"/>
          </a:xfrm>
          <a:prstGeom prst="rect">
            <a:avLst/>
          </a:prstGeom>
          <a:noFill/>
        </p:spPr>
        <p:txBody>
          <a:bodyPr wrap="square" rtlCol="0">
            <a:spAutoFit/>
          </a:bodyPr>
          <a:lstStyle/>
          <a:p>
            <a:pPr marL="0" marR="0" lvl="0" indent="0" algn="l" defTabSz="914400">
              <a:lnSpc>
                <a:spcPct val="100000"/>
              </a:lnSpc>
              <a:spcBef>
                <a:spcPts val="0"/>
              </a:spcBef>
              <a:spcAft>
                <a:spcPts val="600"/>
              </a:spcAft>
              <a:buClrTx/>
              <a:buSzTx/>
              <a:buFontTx/>
              <a:buNone/>
              <a:defRPr/>
            </a:pPr>
            <a:r>
              <a:rPr lang="en-GB" sz="1200" b="1">
                <a:solidFill>
                  <a:srgbClr val="C00000"/>
                </a:solidFill>
                <a:latin typeface="Calibri"/>
              </a:rPr>
              <a:t>The</a:t>
            </a:r>
            <a:r>
              <a:rPr lang="en-GB" sz="1000" b="0" i="0" u="none" strike="noStrike" cap="none" spc="0">
                <a:ln>
                  <a:noFill/>
                </a:ln>
                <a:solidFill>
                  <a:prstClr val="black"/>
                </a:solidFill>
                <a:latin typeface="Calibri"/>
                <a:ea typeface="+mn-ea"/>
                <a:cs typeface="+mn-cs"/>
              </a:rPr>
              <a:t> </a:t>
            </a:r>
            <a:r>
              <a:rPr lang="en-GB" sz="1200" b="1" i="0" u="none" strike="noStrike" cap="none" spc="0">
                <a:ln>
                  <a:noFill/>
                </a:ln>
                <a:solidFill>
                  <a:srgbClr val="C00000"/>
                </a:solidFill>
                <a:latin typeface="Calibri"/>
                <a:ea typeface="+mn-ea"/>
                <a:cs typeface="+mn-cs"/>
              </a:rPr>
              <a:t>Network Analysis </a:t>
            </a:r>
            <a:r>
              <a:rPr lang="en-GB" sz="1000" b="0" i="0" u="none" strike="noStrike" cap="none" spc="0">
                <a:ln>
                  <a:noFill/>
                </a:ln>
                <a:solidFill>
                  <a:prstClr val="black"/>
                </a:solidFill>
                <a:latin typeface="Calibri"/>
                <a:ea typeface="+mn-ea"/>
                <a:cs typeface="+mn-cs"/>
              </a:rPr>
              <a:t>helps to analyse which actors are needed to make change possible, and to what degree they are involved.</a:t>
            </a:r>
            <a:endParaRPr/>
          </a:p>
          <a:p>
            <a:pPr marL="0" marR="0" lvl="0" indent="0" algn="l" defTabSz="914400">
              <a:lnSpc>
                <a:spcPct val="100000"/>
              </a:lnSpc>
              <a:spcBef>
                <a:spcPts val="0"/>
              </a:spcBef>
              <a:spcAft>
                <a:spcPts val="600"/>
              </a:spcAft>
              <a:buClrTx/>
              <a:buSzTx/>
              <a:buFontTx/>
              <a:buNone/>
              <a:defRPr/>
            </a:pPr>
            <a:r>
              <a:rPr lang="en-GB" sz="1000">
                <a:solidFill>
                  <a:prstClr val="black"/>
                </a:solidFill>
                <a:latin typeface="Calibri"/>
              </a:rPr>
              <a:t>This analysis leads to set priorities for working on improving relationships.</a:t>
            </a:r>
            <a:endParaRPr lang="en-GB"/>
          </a:p>
        </p:txBody>
      </p:sp>
      <p:sp>
        <p:nvSpPr>
          <p:cNvPr id="12" name="Tekstvak 12" hidden="0"/>
          <p:cNvSpPr>
            <a:spLocks noAdjustHandles="0" noChangeArrowheads="0"/>
          </p:cNvSpPr>
          <p:nvPr isPhoto="0" userDrawn="0"/>
        </p:nvSpPr>
        <p:spPr bwMode="auto">
          <a:xfrm>
            <a:off x="1131389" y="3487713"/>
            <a:ext cx="2317269" cy="430887"/>
          </a:xfrm>
          <a:prstGeom prst="rect">
            <a:avLst/>
          </a:prstGeom>
          <a:solidFill>
            <a:srgbClr val="FFFFCC"/>
          </a:solidFill>
        </p:spPr>
        <p:txBody>
          <a:bodyPr wrap="square" rtlCol="0">
            <a:spAutoFit/>
          </a:bodyPr>
          <a:lstStyle/>
          <a:p>
            <a:pPr>
              <a:spcAft>
                <a:spcPts val="600"/>
              </a:spcAft>
              <a:defRPr/>
            </a:pPr>
            <a:r>
              <a:rPr lang="en-GB" sz="1100"/>
              <a:t>Who needs to move? Which actors have influence over the key factors?</a:t>
            </a:r>
            <a:endParaRPr lang="en-GB" sz="1100" b="1">
              <a:solidFill>
                <a:srgbClr val="C00000"/>
              </a:solidFill>
            </a:endParaRPr>
          </a:p>
        </p:txBody>
      </p:sp>
      <p:sp>
        <p:nvSpPr>
          <p:cNvPr id="13" name="Tekstvak 4" hidden="0"/>
          <p:cNvSpPr>
            <a:spLocks noAdjustHandles="0" noChangeArrowheads="0"/>
          </p:cNvSpPr>
          <p:nvPr isPhoto="0" userDrawn="0"/>
        </p:nvSpPr>
        <p:spPr bwMode="auto">
          <a:xfrm>
            <a:off x="164312" y="1900313"/>
            <a:ext cx="871164" cy="276999"/>
          </a:xfrm>
          <a:prstGeom prst="rect">
            <a:avLst/>
          </a:prstGeom>
          <a:solidFill>
            <a:srgbClr val="FFFFFF"/>
          </a:solidFill>
          <a:ln>
            <a:solidFill>
              <a:srgbClr val="FF0000"/>
            </a:solidFill>
          </a:ln>
        </p:spPr>
        <p:txBody>
          <a:bodyPr wrap="square" rtlCol="0">
            <a:spAutoFit/>
          </a:bodyPr>
          <a:lstStyle/>
          <a:p>
            <a:pPr algn="ctr">
              <a:defRPr/>
            </a:pPr>
            <a:r>
              <a:rPr lang="en-GB" sz="1200" b="1"/>
              <a:t>Initiative</a:t>
            </a:r>
            <a:endParaRPr/>
          </a:p>
        </p:txBody>
      </p:sp>
      <p:sp>
        <p:nvSpPr>
          <p:cNvPr id="14" name="Tekstvak 13" hidden="0"/>
          <p:cNvSpPr>
            <a:spLocks noAdjustHandles="0" noChangeArrowheads="0"/>
          </p:cNvSpPr>
          <p:nvPr isPhoto="0" userDrawn="0"/>
        </p:nvSpPr>
        <p:spPr bwMode="auto">
          <a:xfrm>
            <a:off x="164312" y="2432576"/>
            <a:ext cx="871164" cy="348796"/>
          </a:xfrm>
          <a:prstGeom prst="rect">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GB" sz="1200" b="1">
                <a:solidFill>
                  <a:schemeClr val="tx1"/>
                </a:solidFill>
              </a:rPr>
              <a:t>Carriers</a:t>
            </a:r>
            <a:endParaRPr/>
          </a:p>
        </p:txBody>
      </p:sp>
      <p:sp>
        <p:nvSpPr>
          <p:cNvPr id="15" name="Tekstvak 16" hidden="0"/>
          <p:cNvSpPr>
            <a:spLocks noAdjustHandles="0" noChangeArrowheads="0"/>
          </p:cNvSpPr>
          <p:nvPr isPhoto="0" userDrawn="0"/>
        </p:nvSpPr>
        <p:spPr bwMode="auto">
          <a:xfrm>
            <a:off x="1140212" y="2438020"/>
            <a:ext cx="2302820" cy="430887"/>
          </a:xfrm>
          <a:prstGeom prst="rect">
            <a:avLst/>
          </a:prstGeom>
          <a:solidFill>
            <a:srgbClr val="FFFFCC"/>
          </a:solidFill>
        </p:spPr>
        <p:txBody>
          <a:bodyPr wrap="square" rtlCol="0">
            <a:spAutoFit/>
          </a:bodyPr>
          <a:lstStyle/>
          <a:p>
            <a:pPr>
              <a:spcAft>
                <a:spcPts val="600"/>
              </a:spcAft>
              <a:defRPr/>
            </a:pPr>
            <a:r>
              <a:rPr lang="en-GB" sz="1100"/>
              <a:t>Which persons feel responsible for bringing the initiative further? </a:t>
            </a:r>
            <a:endParaRPr lang="en-GB" sz="1100" b="1">
              <a:solidFill>
                <a:srgbClr val="C00000"/>
              </a:solidFill>
            </a:endParaRPr>
          </a:p>
        </p:txBody>
      </p:sp>
      <p:sp>
        <p:nvSpPr>
          <p:cNvPr id="16" name="Tekstvak 17" hidden="0"/>
          <p:cNvSpPr>
            <a:spLocks noAdjustHandles="0" noChangeArrowheads="0"/>
          </p:cNvSpPr>
          <p:nvPr isPhoto="0" userDrawn="0"/>
        </p:nvSpPr>
        <p:spPr bwMode="auto">
          <a:xfrm>
            <a:off x="1131389" y="2968922"/>
            <a:ext cx="2311644" cy="430887"/>
          </a:xfrm>
          <a:prstGeom prst="rect">
            <a:avLst/>
          </a:prstGeom>
          <a:solidFill>
            <a:srgbClr val="FFFFCC"/>
          </a:solidFill>
        </p:spPr>
        <p:txBody>
          <a:bodyPr wrap="square" rtlCol="0">
            <a:spAutoFit/>
          </a:bodyPr>
          <a:lstStyle/>
          <a:p>
            <a:pPr>
              <a:spcAft>
                <a:spcPts val="600"/>
              </a:spcAft>
              <a:defRPr/>
            </a:pPr>
            <a:r>
              <a:rPr lang="en-GB" sz="1100"/>
              <a:t>Which factors could determine success?</a:t>
            </a:r>
            <a:endParaRPr lang="en-GB" sz="1100" b="1">
              <a:solidFill>
                <a:srgbClr val="C00000"/>
              </a:solidFill>
            </a:endParaRPr>
          </a:p>
        </p:txBody>
      </p:sp>
      <p:sp>
        <p:nvSpPr>
          <p:cNvPr id="17" name="Tekstvak 18" hidden="0"/>
          <p:cNvSpPr>
            <a:spLocks noAdjustHandles="0" noChangeArrowheads="0"/>
          </p:cNvSpPr>
          <p:nvPr isPhoto="0" userDrawn="0"/>
        </p:nvSpPr>
        <p:spPr bwMode="auto">
          <a:xfrm>
            <a:off x="1137013" y="1895295"/>
            <a:ext cx="2311645" cy="430887"/>
          </a:xfrm>
          <a:prstGeom prst="rect">
            <a:avLst/>
          </a:prstGeom>
          <a:solidFill>
            <a:srgbClr val="FFFFCC"/>
          </a:solidFill>
        </p:spPr>
        <p:txBody>
          <a:bodyPr wrap="square" rtlCol="0">
            <a:spAutoFit/>
          </a:bodyPr>
          <a:lstStyle/>
          <a:p>
            <a:pPr>
              <a:spcAft>
                <a:spcPts val="600"/>
              </a:spcAft>
              <a:defRPr/>
            </a:pPr>
            <a:r>
              <a:rPr lang="en-GB" sz="1100"/>
              <a:t>What is the shared ambition of the “We” network? </a:t>
            </a:r>
            <a:endParaRPr lang="en-GB" sz="1100" b="1">
              <a:solidFill>
                <a:srgbClr val="C00000"/>
              </a:solidFill>
            </a:endParaRPr>
          </a:p>
        </p:txBody>
      </p:sp>
      <p:sp>
        <p:nvSpPr>
          <p:cNvPr id="18" name="Tekstvak 19" hidden="0"/>
          <p:cNvSpPr>
            <a:spLocks noAdjustHandles="0" noChangeArrowheads="0"/>
          </p:cNvSpPr>
          <p:nvPr isPhoto="0" userDrawn="0"/>
        </p:nvSpPr>
        <p:spPr bwMode="auto">
          <a:xfrm>
            <a:off x="164312" y="2968922"/>
            <a:ext cx="871164" cy="276999"/>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GB" sz="1200" b="1">
                <a:solidFill>
                  <a:schemeClr val="tx1"/>
                </a:solidFill>
              </a:rPr>
              <a:t>Factors</a:t>
            </a:r>
            <a:endParaRPr/>
          </a:p>
        </p:txBody>
      </p:sp>
      <p:sp>
        <p:nvSpPr>
          <p:cNvPr id="19" name="Tekstvak 20" hidden="0"/>
          <p:cNvSpPr>
            <a:spLocks noAdjustHandles="0" noChangeArrowheads="0"/>
          </p:cNvSpPr>
          <p:nvPr isPhoto="0" userDrawn="0"/>
        </p:nvSpPr>
        <p:spPr bwMode="auto">
          <a:xfrm>
            <a:off x="159928" y="3489233"/>
            <a:ext cx="871164" cy="276999"/>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GB" sz="1200" b="1">
                <a:solidFill>
                  <a:schemeClr val="tx1"/>
                </a:solidFill>
              </a:rPr>
              <a:t>Actors</a:t>
            </a:r>
            <a:endParaRPr/>
          </a:p>
        </p:txBody>
      </p:sp>
      <p:sp>
        <p:nvSpPr>
          <p:cNvPr id="20" name="Tekstvak 21" hidden="0"/>
          <p:cNvSpPr>
            <a:spLocks noAdjustHandles="0" noChangeArrowheads="0"/>
          </p:cNvSpPr>
          <p:nvPr isPhoto="0" userDrawn="0"/>
        </p:nvSpPr>
        <p:spPr bwMode="auto">
          <a:xfrm>
            <a:off x="159928" y="4012931"/>
            <a:ext cx="871164" cy="276999"/>
          </a:xfrm>
          <a:prstGeom prst="rect">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GB" sz="1200" b="1">
                <a:solidFill>
                  <a:schemeClr val="tx1"/>
                </a:solidFill>
              </a:rPr>
              <a:t>Links</a:t>
            </a:r>
            <a:endParaRPr/>
          </a:p>
        </p:txBody>
      </p:sp>
      <p:sp>
        <p:nvSpPr>
          <p:cNvPr id="21" name="Tekstvak 22" hidden="0"/>
          <p:cNvSpPr>
            <a:spLocks noAdjustHandles="0" noChangeArrowheads="0"/>
          </p:cNvSpPr>
          <p:nvPr isPhoto="0" userDrawn="0"/>
        </p:nvSpPr>
        <p:spPr bwMode="auto">
          <a:xfrm>
            <a:off x="1131389" y="4012931"/>
            <a:ext cx="2311643" cy="600164"/>
          </a:xfrm>
          <a:prstGeom prst="rect">
            <a:avLst/>
          </a:prstGeom>
          <a:solidFill>
            <a:srgbClr val="FFFFCC"/>
          </a:solidFill>
        </p:spPr>
        <p:txBody>
          <a:bodyPr wrap="square" rtlCol="0">
            <a:spAutoFit/>
          </a:bodyPr>
          <a:lstStyle/>
          <a:p>
            <a:pPr>
              <a:spcAft>
                <a:spcPts val="600"/>
              </a:spcAft>
              <a:defRPr/>
            </a:pPr>
            <a:r>
              <a:rPr lang="en-GB" sz="1100"/>
              <a:t>Which persons are approachable for carriers to make connection to these actors?</a:t>
            </a:r>
            <a:endParaRPr lang="en-GB" sz="1100" b="1">
              <a:solidFill>
                <a:srgbClr val="C00000"/>
              </a:solidFill>
            </a:endParaRPr>
          </a:p>
        </p:txBody>
      </p:sp>
      <p:sp>
        <p:nvSpPr>
          <p:cNvPr id="22" name="Tekstvak 25" hidden="0"/>
          <p:cNvSpPr>
            <a:spLocks noAdjustHandles="0" noChangeArrowheads="0"/>
          </p:cNvSpPr>
          <p:nvPr isPhoto="0" userDrawn="0"/>
        </p:nvSpPr>
        <p:spPr bwMode="auto">
          <a:xfrm>
            <a:off x="8912901" y="632059"/>
            <a:ext cx="3027260" cy="2739211"/>
          </a:xfrm>
          <a:prstGeom prst="rect">
            <a:avLst/>
          </a:prstGeom>
          <a:noFill/>
        </p:spPr>
        <p:txBody>
          <a:bodyPr wrap="square" rtlCol="0">
            <a:spAutoFit/>
          </a:bodyPr>
          <a:lstStyle/>
          <a:p>
            <a:pPr marL="0" marR="0" lvl="0" indent="0" algn="l" defTabSz="914400">
              <a:lnSpc>
                <a:spcPct val="100000"/>
              </a:lnSpc>
              <a:spcBef>
                <a:spcPts val="0"/>
              </a:spcBef>
              <a:spcAft>
                <a:spcPts val="600"/>
              </a:spcAft>
              <a:buClrTx/>
              <a:buSzTx/>
              <a:buFontTx/>
              <a:buNone/>
              <a:defRPr/>
            </a:pPr>
            <a:r>
              <a:rPr lang="en-GB" sz="1200" b="1">
                <a:solidFill>
                  <a:srgbClr val="C00000"/>
                </a:solidFill>
                <a:latin typeface="Calibri"/>
              </a:rPr>
              <a:t>People first</a:t>
            </a:r>
            <a:endParaRPr/>
          </a:p>
          <a:p>
            <a:pPr marL="0" marR="0" lvl="0" indent="0" algn="l" defTabSz="914400">
              <a:lnSpc>
                <a:spcPct val="100000"/>
              </a:lnSpc>
              <a:spcBef>
                <a:spcPts val="0"/>
              </a:spcBef>
              <a:spcAft>
                <a:spcPts val="600"/>
              </a:spcAft>
              <a:buClrTx/>
              <a:buSzTx/>
              <a:buFontTx/>
              <a:buNone/>
              <a:defRPr/>
            </a:pPr>
            <a:r>
              <a:rPr lang="en-GB" sz="1000" b="0" i="0" u="none" strike="noStrike" cap="none" spc="0">
                <a:ln>
                  <a:noFill/>
                </a:ln>
                <a:solidFill>
                  <a:prstClr val="black"/>
                </a:solidFill>
                <a:latin typeface="Calibri"/>
                <a:ea typeface="+mn-ea"/>
                <a:cs typeface="+mn-cs"/>
              </a:rPr>
              <a:t>Institutions and positions of power play a role in any innovation process. But people are not equal to the institutions they represent. </a:t>
            </a:r>
            <a:endParaRPr/>
          </a:p>
          <a:p>
            <a:pPr marL="0" marR="0" lvl="0" indent="0" algn="l" defTabSz="914400">
              <a:lnSpc>
                <a:spcPct val="100000"/>
              </a:lnSpc>
              <a:spcBef>
                <a:spcPts val="0"/>
              </a:spcBef>
              <a:spcAft>
                <a:spcPts val="600"/>
              </a:spcAft>
              <a:buClrTx/>
              <a:buSzTx/>
              <a:buFontTx/>
              <a:buNone/>
              <a:defRPr/>
            </a:pPr>
            <a:r>
              <a:rPr lang="en-GB" sz="1000">
                <a:solidFill>
                  <a:prstClr val="black"/>
                </a:solidFill>
                <a:latin typeface="Calibri"/>
              </a:rPr>
              <a:t>The network analysis seeks opportunities to build warm networks between people who eventually can make things move from the inside. </a:t>
            </a:r>
            <a:endParaRPr/>
          </a:p>
          <a:p>
            <a:pPr marL="0" marR="0" lvl="0" indent="0" algn="l" defTabSz="914400">
              <a:lnSpc>
                <a:spcPct val="100000"/>
              </a:lnSpc>
              <a:spcBef>
                <a:spcPts val="0"/>
              </a:spcBef>
              <a:spcAft>
                <a:spcPts val="600"/>
              </a:spcAft>
              <a:buClrTx/>
              <a:buSzTx/>
              <a:buFontTx/>
              <a:buNone/>
              <a:defRPr/>
            </a:pPr>
            <a:r>
              <a:rPr lang="en-GB" sz="1000" b="0" i="0" u="none" strike="noStrike" cap="none" spc="0">
                <a:ln>
                  <a:noFill/>
                </a:ln>
                <a:solidFill>
                  <a:prstClr val="black"/>
                </a:solidFill>
                <a:latin typeface="Calibri"/>
                <a:ea typeface="+mn-ea"/>
                <a:cs typeface="+mn-cs"/>
              </a:rPr>
              <a:t>It is therefore important to identify persons instead of institutions. These persons might be interesting for the initiative because of the position they have within their institutions. </a:t>
            </a:r>
            <a:endParaRPr/>
          </a:p>
          <a:p>
            <a:pPr marL="0" marR="0" lvl="0" indent="0" algn="l" defTabSz="914400">
              <a:lnSpc>
                <a:spcPct val="100000"/>
              </a:lnSpc>
              <a:spcBef>
                <a:spcPts val="0"/>
              </a:spcBef>
              <a:spcAft>
                <a:spcPts val="600"/>
              </a:spcAft>
              <a:buClrTx/>
              <a:buSzTx/>
              <a:buFontTx/>
              <a:buNone/>
              <a:defRPr/>
            </a:pPr>
            <a:r>
              <a:rPr lang="en-GB" sz="1000">
                <a:solidFill>
                  <a:prstClr val="black"/>
                </a:solidFill>
                <a:latin typeface="Calibri"/>
              </a:rPr>
              <a:t>Things will move when formal decisions are being taken after the </a:t>
            </a:r>
            <a:r>
              <a:rPr lang="en-GB" sz="1000">
                <a:solidFill>
                  <a:srgbClr val="0000FF"/>
                </a:solidFill>
                <a:latin typeface="Calibri"/>
              </a:rPr>
              <a:t>cold process</a:t>
            </a:r>
            <a:r>
              <a:rPr lang="en-GB" sz="1000">
                <a:solidFill>
                  <a:prstClr val="black"/>
                </a:solidFill>
                <a:latin typeface="Calibri"/>
              </a:rPr>
              <a:t>. But prior to this, the </a:t>
            </a:r>
            <a:r>
              <a:rPr lang="en-GB" sz="1000">
                <a:solidFill>
                  <a:srgbClr val="C00000"/>
                </a:solidFill>
                <a:latin typeface="Calibri"/>
              </a:rPr>
              <a:t>warm process </a:t>
            </a:r>
            <a:r>
              <a:rPr lang="en-GB" sz="1000">
                <a:solidFill>
                  <a:prstClr val="black"/>
                </a:solidFill>
                <a:latin typeface="Calibri"/>
              </a:rPr>
              <a:t>needs to take place for making a chance for success. </a:t>
            </a:r>
            <a:endParaRPr lang="en-GB"/>
          </a:p>
        </p:txBody>
      </p:sp>
      <p:sp>
        <p:nvSpPr>
          <p:cNvPr id="23" name="Actieknop: Vooruit of Volgende 26" hidden="0">
            <a:hlinkClick r:id="rId4" action="ppaction://hlinksldjump" highlightClick="1"/>
          </p:cNvPr>
          <p:cNvSpPr/>
          <p:nvPr isPhoto="0" userDrawn="0"/>
        </p:nvSpPr>
        <p:spPr bwMode="auto">
          <a:xfrm>
            <a:off x="11627340" y="3240084"/>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4" name="Tekstvak 28" hidden="0"/>
          <p:cNvSpPr>
            <a:spLocks noAdjustHandles="0" noChangeArrowheads="0"/>
          </p:cNvSpPr>
          <p:nvPr isPhoto="0" userDrawn="0"/>
        </p:nvSpPr>
        <p:spPr bwMode="auto">
          <a:xfrm>
            <a:off x="159928" y="4946048"/>
            <a:ext cx="3329230" cy="1477328"/>
          </a:xfrm>
          <a:prstGeom prst="rect">
            <a:avLst/>
          </a:prstGeom>
          <a:noFill/>
        </p:spPr>
        <p:txBody>
          <a:bodyPr wrap="square" rtlCol="0">
            <a:spAutoFit/>
          </a:bodyPr>
          <a:lstStyle/>
          <a:p>
            <a:pPr>
              <a:spcAft>
                <a:spcPts val="600"/>
              </a:spcAft>
              <a:defRPr/>
            </a:pPr>
            <a:r>
              <a:rPr lang="en-GB" sz="1000" b="1">
                <a:solidFill>
                  <a:srgbClr val="C00000"/>
                </a:solidFill>
              </a:rPr>
              <a:t>How to use the Network Analysis?</a:t>
            </a:r>
            <a:endParaRPr lang="en-GB" sz="1000">
              <a:solidFill>
                <a:srgbClr val="C00000"/>
              </a:solidFill>
            </a:endParaRPr>
          </a:p>
          <a:p>
            <a:pPr marL="90488" indent="-90488">
              <a:spcAft>
                <a:spcPts val="600"/>
              </a:spcAft>
              <a:buFont typeface="Arial"/>
              <a:buChar char="•"/>
              <a:defRPr/>
              <a:tabLst>
                <a:tab pos="90488" algn="l"/>
              </a:tabLst>
            </a:pPr>
            <a:r>
              <a:rPr lang="en-GB" sz="1000"/>
              <a:t>Take a large flipchart or wall paper.</a:t>
            </a:r>
            <a:endParaRPr/>
          </a:p>
          <a:p>
            <a:pPr marL="90488" indent="-90488">
              <a:spcAft>
                <a:spcPts val="600"/>
              </a:spcAft>
              <a:buFont typeface="Arial"/>
              <a:buChar char="•"/>
              <a:defRPr/>
              <a:tabLst>
                <a:tab pos="90488" algn="l"/>
              </a:tabLst>
            </a:pPr>
            <a:r>
              <a:rPr lang="en-GB" sz="1000"/>
              <a:t>Use Post-Its or carton cards in the colours as indicated above.</a:t>
            </a:r>
            <a:endParaRPr/>
          </a:p>
          <a:p>
            <a:pPr marL="90488" indent="-90488">
              <a:spcAft>
                <a:spcPts val="600"/>
              </a:spcAft>
              <a:buFont typeface="Arial"/>
              <a:buChar char="•"/>
              <a:defRPr/>
              <a:tabLst>
                <a:tab pos="90488" algn="l"/>
              </a:tabLst>
            </a:pPr>
            <a:r>
              <a:rPr lang="en-GB" sz="1000"/>
              <a:t>Fill in the cards following the questions, and place them on the flipchart as indicated in the picture.</a:t>
            </a:r>
            <a:endParaRPr/>
          </a:p>
          <a:p>
            <a:pPr marL="90488" indent="-90488">
              <a:spcAft>
                <a:spcPts val="600"/>
              </a:spcAft>
              <a:buFont typeface="Arial"/>
              <a:buChar char="•"/>
              <a:defRPr/>
              <a:tabLst>
                <a:tab pos="90488" algn="l"/>
              </a:tabLst>
            </a:pPr>
            <a:r>
              <a:rPr lang="en-GB" sz="1000"/>
              <a:t>Discuss who can approach which links in the near future.</a:t>
            </a:r>
            <a:endParaRPr/>
          </a:p>
        </p:txBody>
      </p:sp>
      <p:grpSp>
        <p:nvGrpSpPr>
          <p:cNvPr id="25" name="Groep 29" hidden="0"/>
          <p:cNvGrpSpPr/>
          <p:nvPr isPhoto="0" userDrawn="0"/>
        </p:nvGrpSpPr>
        <p:grpSpPr bwMode="auto">
          <a:xfrm>
            <a:off x="3501685" y="1303548"/>
            <a:ext cx="4875076" cy="4665134"/>
            <a:chOff x="106326" y="1032400"/>
            <a:chExt cx="4875076" cy="4665134"/>
          </a:xfrm>
        </p:grpSpPr>
        <p:sp>
          <p:nvSpPr>
            <p:cNvPr id="26" name="Ovaal 30" hidden="0"/>
            <p:cNvSpPr/>
            <p:nvPr isPhoto="0" userDrawn="0"/>
          </p:nvSpPr>
          <p:spPr bwMode="auto">
            <a:xfrm>
              <a:off x="303668" y="1032400"/>
              <a:ext cx="4665134" cy="466513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7" name="Ovaal 31" hidden="0"/>
            <p:cNvSpPr/>
            <p:nvPr isPhoto="0" userDrawn="0"/>
          </p:nvSpPr>
          <p:spPr bwMode="auto">
            <a:xfrm>
              <a:off x="926235" y="1654967"/>
              <a:ext cx="3420000" cy="34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8" name="Ovaal 32" hidden="0"/>
            <p:cNvSpPr/>
            <p:nvPr isPhoto="0" userDrawn="0"/>
          </p:nvSpPr>
          <p:spPr bwMode="auto">
            <a:xfrm>
              <a:off x="1676400" y="2448874"/>
              <a:ext cx="1919669" cy="1832186"/>
            </a:xfrm>
            <a:prstGeom prst="ellipse">
              <a:avLst/>
            </a:prstGeom>
            <a:solidFill>
              <a:srgbClr val="FFF1D5"/>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9" name="Ovaal 33" hidden="0"/>
            <p:cNvSpPr/>
            <p:nvPr isPhoto="0" userDrawn="0"/>
          </p:nvSpPr>
          <p:spPr bwMode="auto">
            <a:xfrm>
              <a:off x="2157195" y="2887391"/>
              <a:ext cx="955152" cy="955152"/>
            </a:xfrm>
            <a:prstGeom prst="ellipse">
              <a:avLst/>
            </a:prstGeom>
            <a:gradFill>
              <a:gsLst>
                <a:gs pos="0">
                  <a:schemeClr val="bg1"/>
                </a:gs>
                <a:gs pos="100000">
                  <a:srgbClr val="FF0000"/>
                </a:gs>
              </a:gsLst>
              <a:path path="circle"/>
            </a:gra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0" name="Tekstvak 34" hidden="0"/>
            <p:cNvSpPr>
              <a:spLocks noAdjustHandles="0" noChangeArrowheads="0"/>
            </p:cNvSpPr>
            <p:nvPr isPhoto="0" userDrawn="0"/>
          </p:nvSpPr>
          <p:spPr bwMode="auto">
            <a:xfrm>
              <a:off x="2096681" y="3211078"/>
              <a:ext cx="1076179" cy="307777"/>
            </a:xfrm>
            <a:prstGeom prst="rect">
              <a:avLst/>
            </a:prstGeom>
            <a:noFill/>
          </p:spPr>
          <p:txBody>
            <a:bodyPr wrap="square" rtlCol="0">
              <a:spAutoFit/>
            </a:bodyPr>
            <a:lstStyle/>
            <a:p>
              <a:pPr algn="ctr">
                <a:defRPr/>
              </a:pPr>
              <a:r>
                <a:rPr lang="en-GB" sz="1400" b="1"/>
                <a:t>initiative</a:t>
              </a:r>
              <a:endParaRPr/>
            </a:p>
          </p:txBody>
        </p:sp>
        <p:sp>
          <p:nvSpPr>
            <p:cNvPr id="31" name="Tekstvak 35" hidden="0"/>
            <p:cNvSpPr>
              <a:spLocks noAdjustHandles="0" noChangeArrowheads="0"/>
            </p:cNvSpPr>
            <p:nvPr isPhoto="0" userDrawn="0"/>
          </p:nvSpPr>
          <p:spPr bwMode="auto">
            <a:xfrm>
              <a:off x="2096681" y="2550968"/>
              <a:ext cx="1076179" cy="307777"/>
            </a:xfrm>
            <a:prstGeom prst="rect">
              <a:avLst/>
            </a:prstGeom>
            <a:noFill/>
          </p:spPr>
          <p:txBody>
            <a:bodyPr wrap="square" rtlCol="0">
              <a:spAutoFit/>
            </a:bodyPr>
            <a:lstStyle/>
            <a:p>
              <a:pPr algn="ctr">
                <a:defRPr/>
              </a:pPr>
              <a:r>
                <a:rPr lang="en-GB" sz="1400" b="1"/>
                <a:t>“we”</a:t>
              </a:r>
              <a:endParaRPr/>
            </a:p>
          </p:txBody>
        </p:sp>
        <p:sp>
          <p:nvSpPr>
            <p:cNvPr id="32" name="Tekstvak 36" hidden="0"/>
            <p:cNvSpPr>
              <a:spLocks noAdjustHandles="0" noChangeArrowheads="0"/>
            </p:cNvSpPr>
            <p:nvPr isPhoto="0" userDrawn="0"/>
          </p:nvSpPr>
          <p:spPr bwMode="auto">
            <a:xfrm>
              <a:off x="2078477" y="1925869"/>
              <a:ext cx="1076179" cy="307777"/>
            </a:xfrm>
            <a:prstGeom prst="rect">
              <a:avLst/>
            </a:prstGeom>
            <a:noFill/>
          </p:spPr>
          <p:txBody>
            <a:bodyPr wrap="square" rtlCol="0">
              <a:spAutoFit/>
            </a:bodyPr>
            <a:lstStyle/>
            <a:p>
              <a:pPr algn="ctr">
                <a:defRPr/>
              </a:pPr>
              <a:r>
                <a:rPr lang="en-GB" sz="1400" b="1"/>
                <a:t>links</a:t>
              </a:r>
              <a:endParaRPr/>
            </a:p>
          </p:txBody>
        </p:sp>
        <p:sp>
          <p:nvSpPr>
            <p:cNvPr id="33" name="Tekstvak 37" hidden="0"/>
            <p:cNvSpPr>
              <a:spLocks noAdjustHandles="0" noChangeArrowheads="0"/>
            </p:cNvSpPr>
            <p:nvPr isPhoto="0" userDrawn="0"/>
          </p:nvSpPr>
          <p:spPr bwMode="auto">
            <a:xfrm>
              <a:off x="2076698" y="1216449"/>
              <a:ext cx="1076179" cy="307777"/>
            </a:xfrm>
            <a:prstGeom prst="rect">
              <a:avLst/>
            </a:prstGeom>
            <a:noFill/>
          </p:spPr>
          <p:txBody>
            <a:bodyPr wrap="square" rtlCol="0">
              <a:spAutoFit/>
            </a:bodyPr>
            <a:lstStyle/>
            <a:p>
              <a:pPr algn="ctr">
                <a:defRPr/>
              </a:pPr>
              <a:r>
                <a:rPr lang="en-GB" sz="1400" b="1"/>
                <a:t>“they”</a:t>
              </a:r>
              <a:endParaRPr/>
            </a:p>
          </p:txBody>
        </p:sp>
        <p:sp>
          <p:nvSpPr>
            <p:cNvPr id="34" name="Ovaal 38" hidden="0"/>
            <p:cNvSpPr/>
            <p:nvPr isPhoto="0" userDrawn="0"/>
          </p:nvSpPr>
          <p:spPr bwMode="auto">
            <a:xfrm>
              <a:off x="4439030" y="3693112"/>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5" name="Rechthoek 39" hidden="0"/>
            <p:cNvSpPr/>
            <p:nvPr isPhoto="0" userDrawn="0"/>
          </p:nvSpPr>
          <p:spPr bwMode="auto">
            <a:xfrm>
              <a:off x="903194" y="1403091"/>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6" name="Rechthoek 40" hidden="0"/>
            <p:cNvSpPr/>
            <p:nvPr isPhoto="0" userDrawn="0"/>
          </p:nvSpPr>
          <p:spPr bwMode="auto">
            <a:xfrm>
              <a:off x="3538304" y="1142747"/>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7" name="Rechthoek 41" hidden="0"/>
            <p:cNvSpPr/>
            <p:nvPr isPhoto="0" userDrawn="0"/>
          </p:nvSpPr>
          <p:spPr bwMode="auto">
            <a:xfrm>
              <a:off x="4351439" y="2458081"/>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8" name="Rechthoek 42" hidden="0"/>
            <p:cNvSpPr/>
            <p:nvPr isPhoto="0" userDrawn="0"/>
          </p:nvSpPr>
          <p:spPr bwMode="auto">
            <a:xfrm>
              <a:off x="4317316" y="4404818"/>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9" name="Rechthoek 43" hidden="0"/>
            <p:cNvSpPr/>
            <p:nvPr isPhoto="0" userDrawn="0"/>
          </p:nvSpPr>
          <p:spPr bwMode="auto">
            <a:xfrm>
              <a:off x="106326" y="3805129"/>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0" name="Rechthoek 44" hidden="0"/>
            <p:cNvSpPr/>
            <p:nvPr isPhoto="0" userDrawn="0"/>
          </p:nvSpPr>
          <p:spPr bwMode="auto">
            <a:xfrm>
              <a:off x="2017703" y="5390320"/>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cxnSp>
          <p:nvCxnSpPr>
            <p:cNvPr id="41" name="Rechte verbindingslijn 45" hidden="0"/>
            <p:cNvCxnSpPr>
              <a:cxnSpLocks/>
            </p:cNvCxnSpPr>
            <p:nvPr isPhoto="0" userDrawn="0"/>
          </p:nvCxnSpPr>
          <p:spPr bwMode="auto">
            <a:xfrm flipH="1">
              <a:off x="2976899" y="3995817"/>
              <a:ext cx="166021" cy="55746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6" hidden="0"/>
            <p:cNvCxnSpPr>
              <a:cxnSpLocks/>
            </p:cNvCxnSpPr>
            <p:nvPr isPhoto="0" userDrawn="0"/>
          </p:nvCxnSpPr>
          <p:spPr bwMode="auto">
            <a:xfrm>
              <a:off x="1865829" y="2290011"/>
              <a:ext cx="369712" cy="4412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7" hidden="0"/>
            <p:cNvCxnSpPr>
              <a:cxnSpLocks/>
            </p:cNvCxnSpPr>
            <p:nvPr isPhoto="0" userDrawn="0"/>
          </p:nvCxnSpPr>
          <p:spPr bwMode="auto">
            <a:xfrm>
              <a:off x="1040988" y="2203605"/>
              <a:ext cx="801019" cy="6293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8" hidden="0"/>
            <p:cNvCxnSpPr>
              <a:cxnSpLocks/>
            </p:cNvCxnSpPr>
            <p:nvPr isPhoto="0" userDrawn="0"/>
          </p:nvCxnSpPr>
          <p:spPr bwMode="auto">
            <a:xfrm flipV="1">
              <a:off x="1837703" y="1465573"/>
              <a:ext cx="239917" cy="79645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Ovaal 49" hidden="0"/>
            <p:cNvSpPr/>
            <p:nvPr isPhoto="0" userDrawn="0"/>
          </p:nvSpPr>
          <p:spPr bwMode="auto">
            <a:xfrm>
              <a:off x="2046377" y="2557333"/>
              <a:ext cx="360000" cy="360000"/>
            </a:xfrm>
            <a:prstGeom prst="ellipse">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6" name="Ovaal 50" hidden="0"/>
            <p:cNvSpPr/>
            <p:nvPr isPhoto="0" userDrawn="0"/>
          </p:nvSpPr>
          <p:spPr bwMode="auto">
            <a:xfrm>
              <a:off x="1898477" y="1250856"/>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7" name="Ovaal 51" hidden="0"/>
            <p:cNvSpPr/>
            <p:nvPr isPhoto="0" userDrawn="0"/>
          </p:nvSpPr>
          <p:spPr bwMode="auto">
            <a:xfrm>
              <a:off x="883919" y="2026237"/>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8" name="Ovaal 52" hidden="0"/>
            <p:cNvSpPr/>
            <p:nvPr isPhoto="0" userDrawn="0"/>
          </p:nvSpPr>
          <p:spPr bwMode="auto">
            <a:xfrm>
              <a:off x="1657703" y="2086540"/>
              <a:ext cx="360000" cy="360000"/>
            </a:xfrm>
            <a:prstGeom prst="ellipse">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cxnSp>
          <p:nvCxnSpPr>
            <p:cNvPr id="49" name="Rechte verbindingslijn 53" hidden="0"/>
            <p:cNvCxnSpPr>
              <a:cxnSpLocks/>
            </p:cNvCxnSpPr>
            <p:nvPr isPhoto="0" userDrawn="0"/>
          </p:nvCxnSpPr>
          <p:spPr bwMode="auto">
            <a:xfrm flipH="1">
              <a:off x="3425055" y="2632775"/>
              <a:ext cx="129809" cy="6404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54" hidden="0"/>
            <p:cNvCxnSpPr>
              <a:cxnSpLocks/>
              <a:stCxn id="51" idx="4"/>
            </p:cNvCxnSpPr>
            <p:nvPr isPhoto="0" userDrawn="0"/>
          </p:nvCxnSpPr>
          <p:spPr bwMode="auto">
            <a:xfrm flipH="1">
              <a:off x="3581809" y="1877524"/>
              <a:ext cx="125496" cy="60897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5" hidden="0"/>
            <p:cNvCxnSpPr>
              <a:cxnSpLocks/>
              <a:endCxn id="53" idx="5"/>
            </p:cNvCxnSpPr>
            <p:nvPr isPhoto="0" userDrawn="0"/>
          </p:nvCxnSpPr>
          <p:spPr bwMode="auto">
            <a:xfrm flipH="1" flipV="1">
              <a:off x="3662068" y="2691817"/>
              <a:ext cx="967709" cy="54475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56" hidden="0"/>
            <p:cNvCxnSpPr>
              <a:cxnSpLocks/>
              <a:stCxn id="55" idx="7"/>
            </p:cNvCxnSpPr>
            <p:nvPr isPhoto="0" userDrawn="0"/>
          </p:nvCxnSpPr>
          <p:spPr bwMode="auto">
            <a:xfrm flipV="1">
              <a:off x="1550230" y="3706103"/>
              <a:ext cx="358603" cy="6037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7" hidden="0"/>
            <p:cNvCxnSpPr>
              <a:cxnSpLocks/>
              <a:stCxn id="57" idx="7"/>
            </p:cNvCxnSpPr>
            <p:nvPr isPhoto="0" userDrawn="0"/>
          </p:nvCxnSpPr>
          <p:spPr bwMode="auto">
            <a:xfrm flipV="1">
              <a:off x="1088099" y="3964908"/>
              <a:ext cx="235498" cy="24734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8" hidden="0"/>
            <p:cNvCxnSpPr>
              <a:cxnSpLocks/>
            </p:cNvCxnSpPr>
            <p:nvPr isPhoto="0" userDrawn="0"/>
          </p:nvCxnSpPr>
          <p:spPr bwMode="auto">
            <a:xfrm flipV="1">
              <a:off x="1140820" y="3993474"/>
              <a:ext cx="251858" cy="86990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Ovaal 59" hidden="0"/>
            <p:cNvSpPr/>
            <p:nvPr isPhoto="0" userDrawn="0"/>
          </p:nvSpPr>
          <p:spPr bwMode="auto">
            <a:xfrm>
              <a:off x="1777353" y="3466153"/>
              <a:ext cx="360000" cy="360000"/>
            </a:xfrm>
            <a:prstGeom prst="ellipse">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60" name="Ovaal 60" hidden="0"/>
            <p:cNvSpPr/>
            <p:nvPr isPhoto="0" userDrawn="0"/>
          </p:nvSpPr>
          <p:spPr bwMode="auto">
            <a:xfrm>
              <a:off x="3216228" y="3290255"/>
              <a:ext cx="360000" cy="360000"/>
            </a:xfrm>
            <a:prstGeom prst="ellipse">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61" name="Ovaal 61" hidden="0"/>
            <p:cNvSpPr/>
            <p:nvPr isPhoto="0" userDrawn="0"/>
          </p:nvSpPr>
          <p:spPr bwMode="auto">
            <a:xfrm>
              <a:off x="926235" y="4753391"/>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62" name="Ovaal 62" hidden="0"/>
            <p:cNvSpPr/>
            <p:nvPr isPhoto="0" userDrawn="0"/>
          </p:nvSpPr>
          <p:spPr bwMode="auto">
            <a:xfrm>
              <a:off x="4453186" y="3056183"/>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1" name="Ovaal 63" hidden="0"/>
            <p:cNvSpPr/>
            <p:nvPr isPhoto="0" userDrawn="0"/>
          </p:nvSpPr>
          <p:spPr bwMode="auto">
            <a:xfrm>
              <a:off x="3527305" y="1517524"/>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7" name="Ovaal 64" hidden="0"/>
            <p:cNvSpPr/>
            <p:nvPr isPhoto="0" userDrawn="0"/>
          </p:nvSpPr>
          <p:spPr bwMode="auto">
            <a:xfrm>
              <a:off x="780820" y="4159529"/>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3" name="Ovaal 65" hidden="0"/>
            <p:cNvSpPr/>
            <p:nvPr isPhoto="0" userDrawn="0"/>
          </p:nvSpPr>
          <p:spPr bwMode="auto">
            <a:xfrm>
              <a:off x="3354788" y="2384538"/>
              <a:ext cx="360000" cy="360000"/>
            </a:xfrm>
            <a:prstGeom prst="ellipse">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5" name="Ovaal 66" hidden="0"/>
            <p:cNvSpPr/>
            <p:nvPr isPhoto="0" userDrawn="0"/>
          </p:nvSpPr>
          <p:spPr bwMode="auto">
            <a:xfrm>
              <a:off x="1242951" y="3713760"/>
              <a:ext cx="360000" cy="360000"/>
            </a:xfrm>
            <a:prstGeom prst="ellipse">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cxnSp>
          <p:nvCxnSpPr>
            <p:cNvPr id="63" name="Rechte verbindingslijn 67" hidden="0"/>
            <p:cNvCxnSpPr>
              <a:cxnSpLocks/>
              <a:stCxn id="64" idx="4"/>
            </p:cNvCxnSpPr>
            <p:nvPr isPhoto="0" userDrawn="0"/>
          </p:nvCxnSpPr>
          <p:spPr bwMode="auto">
            <a:xfrm>
              <a:off x="2978156" y="4771800"/>
              <a:ext cx="11618" cy="55504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Ovaal 68" hidden="0"/>
            <p:cNvSpPr/>
            <p:nvPr isPhoto="0" userDrawn="0"/>
          </p:nvSpPr>
          <p:spPr bwMode="auto">
            <a:xfrm>
              <a:off x="2982103" y="3792941"/>
              <a:ext cx="360000" cy="360000"/>
            </a:xfrm>
            <a:prstGeom prst="ellipse">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66" name="Ovaal 69" hidden="0"/>
            <p:cNvSpPr/>
            <p:nvPr isPhoto="0" userDrawn="0"/>
          </p:nvSpPr>
          <p:spPr bwMode="auto">
            <a:xfrm>
              <a:off x="2802103" y="5179341"/>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64" name="Ovaal 70" hidden="0"/>
            <p:cNvSpPr/>
            <p:nvPr isPhoto="0" userDrawn="0"/>
          </p:nvSpPr>
          <p:spPr bwMode="auto">
            <a:xfrm>
              <a:off x="2798156" y="4411800"/>
              <a:ext cx="360000" cy="360000"/>
            </a:xfrm>
            <a:prstGeom prst="ellipse">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
        <p:nvSpPr>
          <p:cNvPr id="67" name="Tekstvak 71" hidden="0"/>
          <p:cNvSpPr>
            <a:spLocks noAdjustHandles="0" noChangeArrowheads="0"/>
          </p:cNvSpPr>
          <p:nvPr isPhoto="0" userDrawn="0"/>
        </p:nvSpPr>
        <p:spPr bwMode="auto">
          <a:xfrm>
            <a:off x="8747851" y="5947729"/>
            <a:ext cx="3535680" cy="923330"/>
          </a:xfrm>
          <a:prstGeom prst="rect">
            <a:avLst/>
          </a:prstGeom>
          <a:noFill/>
        </p:spPr>
        <p:txBody>
          <a:bodyPr wrap="square" rtlCol="0">
            <a:spAutoFit/>
          </a:bodyPr>
          <a:lstStyle/>
          <a:p>
            <a:pPr>
              <a:defRPr/>
            </a:pPr>
            <a:r>
              <a:rPr lang="en-GB" sz="900" b="1">
                <a:solidFill>
                  <a:schemeClr val="accent6">
                    <a:lumMod val="50000"/>
                  </a:schemeClr>
                </a:solidFill>
              </a:rPr>
              <a:t>Source: </a:t>
            </a:r>
            <a:r>
              <a:rPr lang="en-GB" sz="900"/>
              <a:t>Adapted from </a:t>
            </a:r>
            <a:r>
              <a:rPr lang="nl-NL" sz="900">
                <a:latin typeface="Calibri"/>
                <a:ea typeface="Times New Roman"/>
                <a:cs typeface="Times New Roman"/>
              </a:rPr>
              <a:t>Poorthuis, A.M., Bijl, C. van der (2006): </a:t>
            </a:r>
            <a:r>
              <a:rPr lang="nl-NL" sz="900" i="1">
                <a:latin typeface="Calibri"/>
                <a:ea typeface="Times New Roman"/>
                <a:cs typeface="Times New Roman"/>
              </a:rPr>
              <a:t>“Van netwerkanalyse naar organisatieroutine” [</a:t>
            </a:r>
            <a:r>
              <a:rPr lang="nl-NL" sz="900" i="1">
                <a:latin typeface="Calibri"/>
                <a:ea typeface="Times New Roman"/>
                <a:cs typeface="Times New Roman"/>
              </a:rPr>
              <a:t>from</a:t>
            </a:r>
            <a:r>
              <a:rPr lang="nl-NL" sz="900" i="1">
                <a:latin typeface="Calibri"/>
                <a:ea typeface="Times New Roman"/>
                <a:cs typeface="Times New Roman"/>
              </a:rPr>
              <a:t> </a:t>
            </a:r>
            <a:r>
              <a:rPr lang="nl-NL" sz="900" i="1">
                <a:latin typeface="Calibri"/>
                <a:ea typeface="Times New Roman"/>
                <a:cs typeface="Times New Roman"/>
              </a:rPr>
              <a:t>network</a:t>
            </a:r>
            <a:r>
              <a:rPr lang="nl-NL" sz="900" i="1">
                <a:latin typeface="Calibri"/>
                <a:ea typeface="Times New Roman"/>
                <a:cs typeface="Times New Roman"/>
              </a:rPr>
              <a:t> analysis </a:t>
            </a:r>
            <a:r>
              <a:rPr lang="nl-NL" sz="900" i="1">
                <a:latin typeface="Calibri"/>
                <a:ea typeface="Times New Roman"/>
                <a:cs typeface="Times New Roman"/>
              </a:rPr>
              <a:t>to</a:t>
            </a:r>
            <a:r>
              <a:rPr lang="nl-NL" sz="900" i="1">
                <a:latin typeface="Calibri"/>
                <a:ea typeface="Times New Roman"/>
                <a:cs typeface="Times New Roman"/>
              </a:rPr>
              <a:t> </a:t>
            </a:r>
            <a:r>
              <a:rPr lang="nl-NL" sz="900" i="1">
                <a:latin typeface="Calibri"/>
                <a:ea typeface="Times New Roman"/>
                <a:cs typeface="Times New Roman"/>
              </a:rPr>
              <a:t>organisational</a:t>
            </a:r>
            <a:r>
              <a:rPr lang="nl-NL" sz="900" i="1">
                <a:latin typeface="Calibri"/>
                <a:ea typeface="Times New Roman"/>
                <a:cs typeface="Times New Roman"/>
              </a:rPr>
              <a:t> routine]. </a:t>
            </a:r>
            <a:r>
              <a:rPr lang="en-GB" sz="900">
                <a:latin typeface="Calibri"/>
                <a:ea typeface="Times New Roman"/>
                <a:cs typeface="Times New Roman"/>
              </a:rPr>
              <a:t>In: </a:t>
            </a:r>
            <a:r>
              <a:rPr lang="en-GB" sz="900">
                <a:latin typeface="Calibri"/>
                <a:ea typeface="Times New Roman"/>
                <a:cs typeface="Times New Roman"/>
              </a:rPr>
              <a:t>Poorthuis</a:t>
            </a:r>
            <a:r>
              <a:rPr lang="en-GB" sz="900">
                <a:latin typeface="Calibri"/>
                <a:ea typeface="Times New Roman"/>
                <a:cs typeface="Times New Roman"/>
              </a:rPr>
              <a:t>, A.M. (red) (2006): </a:t>
            </a:r>
            <a:r>
              <a:rPr lang="en-GB" sz="900" i="1">
                <a:latin typeface="Calibri"/>
                <a:ea typeface="Times New Roman"/>
                <a:cs typeface="Times New Roman"/>
              </a:rPr>
              <a:t>De </a:t>
            </a:r>
            <a:r>
              <a:rPr lang="en-GB" sz="900" i="1">
                <a:latin typeface="Calibri"/>
                <a:ea typeface="Times New Roman"/>
                <a:cs typeface="Times New Roman"/>
              </a:rPr>
              <a:t>kracht</a:t>
            </a:r>
            <a:r>
              <a:rPr lang="en-GB" sz="900" i="1">
                <a:latin typeface="Calibri"/>
                <a:ea typeface="Times New Roman"/>
                <a:cs typeface="Times New Roman"/>
              </a:rPr>
              <a:t> van </a:t>
            </a:r>
            <a:r>
              <a:rPr lang="en-GB" sz="900" i="1">
                <a:latin typeface="Calibri"/>
                <a:ea typeface="Times New Roman"/>
                <a:cs typeface="Times New Roman"/>
              </a:rPr>
              <a:t>netwerkbenadering</a:t>
            </a:r>
            <a:r>
              <a:rPr lang="en-GB" sz="900" i="1">
                <a:latin typeface="Calibri"/>
                <a:ea typeface="Times New Roman"/>
                <a:cs typeface="Times New Roman"/>
              </a:rPr>
              <a:t>. [The power of network approaches].  </a:t>
            </a:r>
            <a:r>
              <a:rPr lang="en-GB" sz="900">
                <a:latin typeface="Calibri"/>
                <a:ea typeface="Times New Roman"/>
                <a:cs typeface="Times New Roman"/>
              </a:rPr>
              <a:t>Assen: Van </a:t>
            </a:r>
            <a:r>
              <a:rPr lang="en-GB" sz="900">
                <a:latin typeface="Calibri"/>
                <a:ea typeface="Times New Roman"/>
                <a:cs typeface="Times New Roman"/>
              </a:rPr>
              <a:t>Gorcum</a:t>
            </a:r>
            <a:r>
              <a:rPr lang="en-GB" sz="900">
                <a:latin typeface="Calibri"/>
                <a:ea typeface="Times New Roman"/>
                <a:cs typeface="Times New Roman"/>
              </a:rPr>
              <a:t>.</a:t>
            </a:r>
            <a:endParaRPr lang="nl-NL" sz="900">
              <a:latin typeface="Arial"/>
              <a:ea typeface="Times New Roman"/>
              <a:cs typeface="Times New Roman"/>
            </a:endParaRPr>
          </a:p>
          <a:p>
            <a:pPr>
              <a:defRPr/>
            </a:pPr>
            <a:endParaRPr lang="en-GB" sz="900"/>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hoek 10" hidden="0"/>
          <p:cNvSpPr/>
          <p:nvPr isPhoto="0" userDrawn="0"/>
        </p:nvSpPr>
        <p:spPr bwMode="auto">
          <a:xfrm>
            <a:off x="8628600"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 name="Rechthoek 7" hidden="0"/>
          <p:cNvSpPr/>
          <p:nvPr isPhoto="0" userDrawn="0"/>
        </p:nvSpPr>
        <p:spPr bwMode="auto">
          <a:xfrm>
            <a:off x="0"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6" name="Groep 1" hidden="0"/>
          <p:cNvGrpSpPr/>
          <p:nvPr isPhoto="0" userDrawn="0"/>
        </p:nvGrpSpPr>
        <p:grpSpPr bwMode="auto">
          <a:xfrm>
            <a:off x="0" y="20698"/>
            <a:ext cx="1849276" cy="929728"/>
            <a:chOff x="0" y="20698"/>
            <a:chExt cx="1849276" cy="929728"/>
          </a:xfrm>
        </p:grpSpPr>
        <p:pic>
          <p:nvPicPr>
            <p:cNvPr id="7" name="Afbeelding 2" hidden="0"/>
            <p:cNvPicPr>
              <a:picLocks noChangeAspect="1"/>
            </p:cNvPicPr>
            <p:nvPr isPhoto="0" userDrawn="0"/>
          </p:nvPicPr>
          <p:blipFill>
            <a:blip r:embed="rId2"/>
            <a:stretch/>
          </p:blipFill>
          <p:spPr bwMode="auto">
            <a:xfrm>
              <a:off x="0" y="20698"/>
              <a:ext cx="1849276" cy="493396"/>
            </a:xfrm>
            <a:prstGeom prst="rect">
              <a:avLst/>
            </a:prstGeom>
          </p:spPr>
        </p:pic>
        <p:sp>
          <p:nvSpPr>
            <p:cNvPr id="8" name="Actieknop: Startpagina 3"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grpSp>
      <p:sp>
        <p:nvSpPr>
          <p:cNvPr id="9" name="Actieknop: Terug of Vorige 6" hidden="0">
            <a:hlinkClick r:id="rId4" action="ppaction://hlinksldjump" highlightClick="1"/>
          </p:cNvPr>
          <p:cNvSpPr/>
          <p:nvPr isPhoto="0" userDrawn="0"/>
        </p:nvSpPr>
        <p:spPr bwMode="auto">
          <a:xfrm>
            <a:off x="251836" y="1016786"/>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0" name="Tekstvak 8" hidden="0"/>
          <p:cNvSpPr>
            <a:spLocks noAdjustHandles="0" noChangeArrowheads="0"/>
          </p:cNvSpPr>
          <p:nvPr isPhoto="0" userDrawn="0"/>
        </p:nvSpPr>
        <p:spPr bwMode="auto">
          <a:xfrm>
            <a:off x="4041549" y="170394"/>
            <a:ext cx="4108900" cy="461665"/>
          </a:xfrm>
          <a:prstGeom prst="rect">
            <a:avLst/>
          </a:prstGeom>
          <a:solidFill>
            <a:schemeClr val="accent6">
              <a:lumMod val="20000"/>
              <a:lumOff val="80000"/>
            </a:schemeClr>
          </a:solidFill>
        </p:spPr>
        <p:txBody>
          <a:bodyPr wrap="square" rtlCol="0">
            <a:spAutoFit/>
          </a:bodyPr>
          <a:lstStyle/>
          <a:p>
            <a:pPr algn="ctr">
              <a:defRPr/>
            </a:pPr>
            <a:r>
              <a:rPr lang="en-GB" sz="2400" b="1">
                <a:solidFill>
                  <a:schemeClr val="accent6">
                    <a:lumMod val="75000"/>
                  </a:schemeClr>
                </a:solidFill>
              </a:rPr>
              <a:t>The Eco Analysis</a:t>
            </a:r>
            <a:endParaRPr/>
          </a:p>
        </p:txBody>
      </p:sp>
      <p:sp>
        <p:nvSpPr>
          <p:cNvPr id="11" name="Tekstvak 11" hidden="0"/>
          <p:cNvSpPr>
            <a:spLocks noAdjustHandles="0" noChangeArrowheads="0"/>
          </p:cNvSpPr>
          <p:nvPr isPhoto="0" userDrawn="0"/>
        </p:nvSpPr>
        <p:spPr bwMode="auto">
          <a:xfrm>
            <a:off x="696129" y="632059"/>
            <a:ext cx="2708807" cy="892552"/>
          </a:xfrm>
          <a:prstGeom prst="rect">
            <a:avLst/>
          </a:prstGeom>
          <a:noFill/>
        </p:spPr>
        <p:txBody>
          <a:bodyPr wrap="square" rtlCol="0">
            <a:spAutoFit/>
          </a:bodyPr>
          <a:lstStyle/>
          <a:p>
            <a:pPr marL="0" marR="0" lvl="0" indent="0" algn="l" defTabSz="914400">
              <a:lnSpc>
                <a:spcPct val="100000"/>
              </a:lnSpc>
              <a:spcBef>
                <a:spcPts val="0"/>
              </a:spcBef>
              <a:spcAft>
                <a:spcPts val="600"/>
              </a:spcAft>
              <a:buClrTx/>
              <a:buSzTx/>
              <a:buFontTx/>
              <a:buNone/>
              <a:defRPr/>
            </a:pPr>
            <a:r>
              <a:rPr lang="en-GB" sz="1200" b="1">
                <a:solidFill>
                  <a:srgbClr val="C00000"/>
                </a:solidFill>
                <a:latin typeface="Calibri"/>
              </a:rPr>
              <a:t>The</a:t>
            </a:r>
            <a:r>
              <a:rPr lang="en-GB" sz="1000" b="0" i="0" u="none" strike="noStrike" cap="none" spc="0">
                <a:ln>
                  <a:noFill/>
                </a:ln>
                <a:solidFill>
                  <a:prstClr val="black"/>
                </a:solidFill>
                <a:latin typeface="Calibri"/>
                <a:ea typeface="+mn-ea"/>
                <a:cs typeface="+mn-cs"/>
              </a:rPr>
              <a:t> </a:t>
            </a:r>
            <a:r>
              <a:rPr lang="en-GB" sz="1200" b="1" i="0" u="none" strike="noStrike" cap="none" spc="0">
                <a:ln>
                  <a:noFill/>
                </a:ln>
                <a:solidFill>
                  <a:srgbClr val="C00000"/>
                </a:solidFill>
                <a:latin typeface="Calibri"/>
                <a:ea typeface="+mn-ea"/>
                <a:cs typeface="+mn-cs"/>
              </a:rPr>
              <a:t>Eco Analysis </a:t>
            </a:r>
            <a:r>
              <a:rPr lang="en-GB" sz="1000" b="0" i="0" u="none" strike="noStrike" cap="none" spc="0">
                <a:ln>
                  <a:noFill/>
                </a:ln>
                <a:solidFill>
                  <a:prstClr val="black"/>
                </a:solidFill>
                <a:latin typeface="Calibri"/>
                <a:ea typeface="+mn-ea"/>
                <a:cs typeface="+mn-cs"/>
              </a:rPr>
              <a:t>is an extension of the Network Analysis, and analyses the quality of the relationships. This allows for assessing in more detail what it takes to move towards collaborative relations.</a:t>
            </a:r>
            <a:endParaRPr lang="en-GB"/>
          </a:p>
        </p:txBody>
      </p:sp>
      <p:sp>
        <p:nvSpPr>
          <p:cNvPr id="12" name="Tekstvak 12" hidden="0"/>
          <p:cNvSpPr>
            <a:spLocks noAdjustHandles="0" noChangeArrowheads="0"/>
          </p:cNvSpPr>
          <p:nvPr isPhoto="0" userDrawn="0"/>
        </p:nvSpPr>
        <p:spPr bwMode="auto">
          <a:xfrm>
            <a:off x="112932" y="1929147"/>
            <a:ext cx="3337535" cy="2431435"/>
          </a:xfrm>
          <a:prstGeom prst="rect">
            <a:avLst/>
          </a:prstGeom>
          <a:solidFill>
            <a:srgbClr val="FFFFCC"/>
          </a:solidFill>
        </p:spPr>
        <p:txBody>
          <a:bodyPr wrap="square" rtlCol="0">
            <a:spAutoFit/>
          </a:bodyPr>
          <a:lstStyle/>
          <a:p>
            <a:pPr>
              <a:spcAft>
                <a:spcPts val="600"/>
              </a:spcAft>
              <a:defRPr/>
            </a:pPr>
            <a:r>
              <a:rPr lang="en-GB" sz="1100" b="1"/>
              <a:t>Basic Needs</a:t>
            </a:r>
            <a:endParaRPr/>
          </a:p>
          <a:p>
            <a:pPr>
              <a:spcAft>
                <a:spcPts val="600"/>
              </a:spcAft>
              <a:defRPr/>
            </a:pPr>
            <a:r>
              <a:rPr lang="en-GB" sz="1000"/>
              <a:t>All living creatures have three basic needs: safety, nutrition and reproduction. This is also true for initiative networks.</a:t>
            </a:r>
            <a:endParaRPr/>
          </a:p>
          <a:p>
            <a:pPr>
              <a:spcAft>
                <a:spcPts val="600"/>
              </a:spcAft>
              <a:defRPr/>
            </a:pPr>
            <a:r>
              <a:rPr lang="en-GB" sz="1200" b="1">
                <a:solidFill>
                  <a:srgbClr val="C00000"/>
                </a:solidFill>
              </a:rPr>
              <a:t>Safety</a:t>
            </a:r>
            <a:r>
              <a:rPr lang="en-GB" sz="1000"/>
              <a:t>: Some factors can provide safety to the “We” network” of initiators </a:t>
            </a:r>
            <a:r>
              <a:rPr lang="en-GB" sz="1000" i="1"/>
              <a:t>(e.g. project management)</a:t>
            </a:r>
            <a:r>
              <a:rPr lang="en-GB" sz="1000"/>
              <a:t>, while others might be threatening </a:t>
            </a:r>
            <a:r>
              <a:rPr lang="en-GB" sz="1000" i="1"/>
              <a:t>(concurrence)</a:t>
            </a:r>
            <a:r>
              <a:rPr lang="en-GB" sz="1000"/>
              <a:t>.</a:t>
            </a:r>
            <a:endParaRPr/>
          </a:p>
          <a:p>
            <a:pPr>
              <a:spcAft>
                <a:spcPts val="600"/>
              </a:spcAft>
              <a:defRPr/>
            </a:pPr>
            <a:r>
              <a:rPr lang="en-GB" sz="1200" b="1">
                <a:solidFill>
                  <a:srgbClr val="C00000"/>
                </a:solidFill>
              </a:rPr>
              <a:t>Nutrition</a:t>
            </a:r>
            <a:r>
              <a:rPr lang="en-GB" sz="1000"/>
              <a:t>:  All resources needed for the initiative (</a:t>
            </a:r>
            <a:r>
              <a:rPr lang="en-GB" sz="1000" i="1"/>
              <a:t>e.g. expertise, information, money, human power, etc.)</a:t>
            </a:r>
            <a:endParaRPr lang="en-GB" sz="1000"/>
          </a:p>
          <a:p>
            <a:pPr>
              <a:spcAft>
                <a:spcPts val="600"/>
              </a:spcAft>
              <a:defRPr/>
            </a:pPr>
            <a:r>
              <a:rPr lang="en-GB" sz="1200" b="1">
                <a:solidFill>
                  <a:srgbClr val="C00000"/>
                </a:solidFill>
              </a:rPr>
              <a:t>Reproduction</a:t>
            </a:r>
            <a:r>
              <a:rPr lang="en-GB" sz="1000"/>
              <a:t>: This is the contribution to the world when the initiative yields success. What will become visible? And how will the movement carry on?</a:t>
            </a:r>
            <a:endParaRPr/>
          </a:p>
          <a:p>
            <a:pPr>
              <a:spcAft>
                <a:spcPts val="600"/>
              </a:spcAft>
              <a:defRPr/>
            </a:pPr>
            <a:endParaRPr lang="en-GB" sz="1000"/>
          </a:p>
        </p:txBody>
      </p:sp>
      <p:sp>
        <p:nvSpPr>
          <p:cNvPr id="13" name="Tekstvak 13" hidden="0"/>
          <p:cNvSpPr>
            <a:spLocks noAdjustHandles="0" noChangeArrowheads="0"/>
          </p:cNvSpPr>
          <p:nvPr isPhoto="0" userDrawn="0"/>
        </p:nvSpPr>
        <p:spPr bwMode="auto">
          <a:xfrm>
            <a:off x="112932" y="4411175"/>
            <a:ext cx="3337535" cy="1477328"/>
          </a:xfrm>
          <a:prstGeom prst="rect">
            <a:avLst/>
          </a:prstGeom>
          <a:noFill/>
        </p:spPr>
        <p:txBody>
          <a:bodyPr wrap="square" rtlCol="0">
            <a:spAutoFit/>
          </a:bodyPr>
          <a:lstStyle/>
          <a:p>
            <a:pPr>
              <a:spcAft>
                <a:spcPts val="600"/>
              </a:spcAft>
              <a:defRPr/>
            </a:pPr>
            <a:r>
              <a:rPr lang="en-GB" sz="1000" b="1">
                <a:solidFill>
                  <a:srgbClr val="C00000"/>
                </a:solidFill>
              </a:rPr>
              <a:t>Questions for analysing a case using the Eco Analysis</a:t>
            </a:r>
            <a:endParaRPr lang="en-GB" sz="1000">
              <a:solidFill>
                <a:srgbClr val="C00000"/>
              </a:solidFill>
            </a:endParaRPr>
          </a:p>
          <a:p>
            <a:pPr>
              <a:spcAft>
                <a:spcPts val="600"/>
              </a:spcAft>
              <a:defRPr/>
            </a:pPr>
            <a:r>
              <a:rPr lang="en-GB" sz="1000" i="1"/>
              <a:t>After defining the factors the Network Analysis, put together what belongs to safety, nutrition and reproduction. You can also mark the Post-Its with S+, S-, N and/or R. </a:t>
            </a:r>
            <a:endParaRPr/>
          </a:p>
          <a:p>
            <a:pPr>
              <a:spcAft>
                <a:spcPts val="600"/>
              </a:spcAft>
              <a:defRPr/>
            </a:pPr>
            <a:r>
              <a:rPr lang="en-GB" sz="1000" i="1"/>
              <a:t>Which needs are well represented? </a:t>
            </a:r>
            <a:endParaRPr/>
          </a:p>
          <a:p>
            <a:pPr>
              <a:spcAft>
                <a:spcPts val="600"/>
              </a:spcAft>
              <a:defRPr/>
            </a:pPr>
            <a:r>
              <a:rPr lang="en-GB" sz="1000" i="1"/>
              <a:t>Which ones are poorly served? </a:t>
            </a:r>
            <a:endParaRPr/>
          </a:p>
          <a:p>
            <a:pPr>
              <a:spcAft>
                <a:spcPts val="600"/>
              </a:spcAft>
              <a:defRPr/>
            </a:pPr>
            <a:r>
              <a:rPr lang="en-GB" sz="1000" i="1"/>
              <a:t>Could you add factors to complete the picture?</a:t>
            </a:r>
            <a:endParaRPr lang="en-GB" sz="1000"/>
          </a:p>
        </p:txBody>
      </p:sp>
      <p:sp>
        <p:nvSpPr>
          <p:cNvPr id="14" name="Tekstvak 15" hidden="0"/>
          <p:cNvSpPr>
            <a:spLocks noAdjustHandles="0" noChangeArrowheads="0"/>
          </p:cNvSpPr>
          <p:nvPr isPhoto="0" userDrawn="0"/>
        </p:nvSpPr>
        <p:spPr bwMode="auto">
          <a:xfrm>
            <a:off x="8697464" y="507214"/>
            <a:ext cx="3337535" cy="800219"/>
          </a:xfrm>
          <a:prstGeom prst="rect">
            <a:avLst/>
          </a:prstGeom>
          <a:solidFill>
            <a:schemeClr val="accent6">
              <a:lumMod val="20000"/>
              <a:lumOff val="80000"/>
            </a:schemeClr>
          </a:solidFill>
        </p:spPr>
        <p:txBody>
          <a:bodyPr wrap="square" rtlCol="0">
            <a:spAutoFit/>
          </a:bodyPr>
          <a:lstStyle/>
          <a:p>
            <a:pPr>
              <a:spcAft>
                <a:spcPts val="600"/>
              </a:spcAft>
              <a:defRPr/>
            </a:pPr>
            <a:r>
              <a:rPr lang="en-GB" sz="1100" b="1"/>
              <a:t>Five types of relationships</a:t>
            </a:r>
            <a:endParaRPr/>
          </a:p>
          <a:p>
            <a:pPr>
              <a:spcAft>
                <a:spcPts val="600"/>
              </a:spcAft>
              <a:defRPr/>
            </a:pPr>
            <a:r>
              <a:rPr lang="en-GB" sz="1000"/>
              <a:t>In ecosystems, organisms relate to each other in different ways. Relations can be symbiotic or destructive for at least one party. </a:t>
            </a:r>
            <a:endParaRPr/>
          </a:p>
        </p:txBody>
      </p:sp>
      <p:sp>
        <p:nvSpPr>
          <p:cNvPr id="15" name="Tekstvak 17" hidden="0"/>
          <p:cNvSpPr>
            <a:spLocks noAdjustHandles="0" noChangeArrowheads="0"/>
          </p:cNvSpPr>
          <p:nvPr isPhoto="0" userDrawn="0"/>
        </p:nvSpPr>
        <p:spPr bwMode="auto">
          <a:xfrm>
            <a:off x="9532596" y="1307433"/>
            <a:ext cx="2502403" cy="1523494"/>
          </a:xfrm>
          <a:prstGeom prst="rect">
            <a:avLst/>
          </a:prstGeom>
          <a:solidFill>
            <a:schemeClr val="accent6">
              <a:lumMod val="20000"/>
              <a:lumOff val="80000"/>
            </a:schemeClr>
          </a:solidFill>
        </p:spPr>
        <p:txBody>
          <a:bodyPr wrap="square" rtlCol="0">
            <a:spAutoFit/>
          </a:bodyPr>
          <a:lstStyle/>
          <a:p>
            <a:pPr>
              <a:spcAft>
                <a:spcPts val="600"/>
              </a:spcAft>
              <a:defRPr/>
            </a:pPr>
            <a:r>
              <a:rPr lang="en-GB" sz="1200" b="1">
                <a:solidFill>
                  <a:srgbClr val="C00000"/>
                </a:solidFill>
              </a:rPr>
              <a:t>Partner:</a:t>
            </a:r>
            <a:r>
              <a:rPr lang="en-GB" sz="1000"/>
              <a:t>: There is balance between give and take. Symbiosis: both partners profit.</a:t>
            </a:r>
            <a:endParaRPr/>
          </a:p>
          <a:p>
            <a:pPr>
              <a:spcAft>
                <a:spcPts val="600"/>
              </a:spcAft>
              <a:defRPr/>
            </a:pPr>
            <a:r>
              <a:rPr lang="en-GB" sz="1200" b="1">
                <a:solidFill>
                  <a:srgbClr val="0000FF"/>
                </a:solidFill>
              </a:rPr>
              <a:t>Predator – Prey: </a:t>
            </a:r>
            <a:r>
              <a:rPr lang="en-GB" sz="1000"/>
              <a:t>There is unbalance between give and take. Predator profits at the cost of the prey.</a:t>
            </a:r>
            <a:endParaRPr/>
          </a:p>
          <a:p>
            <a:pPr>
              <a:spcAft>
                <a:spcPts val="600"/>
              </a:spcAft>
              <a:defRPr/>
            </a:pPr>
            <a:r>
              <a:rPr lang="en-GB" sz="1200" b="1">
                <a:solidFill>
                  <a:srgbClr val="0000FF"/>
                </a:solidFill>
              </a:rPr>
              <a:t>Parasite: </a:t>
            </a:r>
            <a:r>
              <a:rPr lang="en-GB" sz="1000"/>
              <a:t>Breaks in and causes disease.</a:t>
            </a:r>
            <a:endParaRPr/>
          </a:p>
          <a:p>
            <a:pPr>
              <a:spcAft>
                <a:spcPts val="600"/>
              </a:spcAft>
              <a:defRPr/>
            </a:pPr>
            <a:r>
              <a:rPr lang="en-GB" sz="1200" b="1">
                <a:solidFill>
                  <a:srgbClr val="0000FF"/>
                </a:solidFill>
              </a:rPr>
              <a:t>Plague: </a:t>
            </a:r>
            <a:r>
              <a:rPr lang="en-GB" sz="1000"/>
              <a:t>Overwhelms and destroys.</a:t>
            </a:r>
            <a:endParaRPr/>
          </a:p>
        </p:txBody>
      </p:sp>
      <p:sp>
        <p:nvSpPr>
          <p:cNvPr id="16" name="Tekstvak 22" hidden="0"/>
          <p:cNvSpPr>
            <a:spLocks noAdjustHandles="0" noChangeArrowheads="0"/>
          </p:cNvSpPr>
          <p:nvPr isPhoto="0" userDrawn="0"/>
        </p:nvSpPr>
        <p:spPr bwMode="auto">
          <a:xfrm>
            <a:off x="8697463" y="3287061"/>
            <a:ext cx="3337536" cy="2877711"/>
          </a:xfrm>
          <a:prstGeom prst="rect">
            <a:avLst/>
          </a:prstGeom>
          <a:solidFill>
            <a:schemeClr val="accent6">
              <a:lumMod val="20000"/>
              <a:lumOff val="80000"/>
            </a:schemeClr>
          </a:solidFill>
        </p:spPr>
        <p:txBody>
          <a:bodyPr wrap="square" rtlCol="0">
            <a:spAutoFit/>
          </a:bodyPr>
          <a:lstStyle/>
          <a:p>
            <a:pPr>
              <a:spcAft>
                <a:spcPts val="600"/>
              </a:spcAft>
              <a:defRPr/>
            </a:pPr>
            <a:r>
              <a:rPr lang="en-GB" sz="1100" b="1"/>
              <a:t>How to deal with threats?</a:t>
            </a:r>
            <a:endParaRPr/>
          </a:p>
          <a:p>
            <a:pPr>
              <a:spcAft>
                <a:spcPts val="600"/>
              </a:spcAft>
              <a:defRPr/>
            </a:pPr>
            <a:r>
              <a:rPr lang="en-GB" sz="1000"/>
              <a:t>The challenge is to curb relationships towards complementarity. </a:t>
            </a:r>
            <a:endParaRPr/>
          </a:p>
          <a:p>
            <a:pPr>
              <a:spcAft>
                <a:spcPts val="600"/>
              </a:spcAft>
              <a:defRPr/>
            </a:pPr>
            <a:r>
              <a:rPr lang="en-GB" sz="1000">
                <a:solidFill>
                  <a:srgbClr val="C00000"/>
                </a:solidFill>
              </a:rPr>
              <a:t>Dealing with </a:t>
            </a:r>
            <a:r>
              <a:rPr lang="en-GB" sz="1000" b="1">
                <a:solidFill>
                  <a:srgbClr val="C00000"/>
                </a:solidFill>
              </a:rPr>
              <a:t>partners</a:t>
            </a:r>
            <a:r>
              <a:rPr lang="en-GB" sz="1000"/>
              <a:t>: cherish good relationships, and keep on investing in vitality.</a:t>
            </a:r>
            <a:endParaRPr/>
          </a:p>
          <a:p>
            <a:pPr>
              <a:spcAft>
                <a:spcPts val="600"/>
              </a:spcAft>
              <a:defRPr/>
            </a:pPr>
            <a:r>
              <a:rPr lang="en-GB" sz="1000">
                <a:solidFill>
                  <a:srgbClr val="0000FF"/>
                </a:solidFill>
              </a:rPr>
              <a:t>Dealing with </a:t>
            </a:r>
            <a:r>
              <a:rPr lang="en-GB" sz="1000" b="1">
                <a:solidFill>
                  <a:srgbClr val="0000FF"/>
                </a:solidFill>
              </a:rPr>
              <a:t>predators: </a:t>
            </a:r>
            <a:r>
              <a:rPr lang="en-GB" sz="1000"/>
              <a:t>gain strength and negotiate for mutual gain.</a:t>
            </a:r>
            <a:endParaRPr/>
          </a:p>
          <a:p>
            <a:pPr>
              <a:spcAft>
                <a:spcPts val="600"/>
              </a:spcAft>
              <a:defRPr/>
            </a:pPr>
            <a:r>
              <a:rPr lang="en-GB" sz="1000">
                <a:solidFill>
                  <a:srgbClr val="0000FF"/>
                </a:solidFill>
              </a:rPr>
              <a:t>Dealing with </a:t>
            </a:r>
            <a:r>
              <a:rPr lang="en-GB" sz="1000" b="1">
                <a:solidFill>
                  <a:srgbClr val="0000FF"/>
                </a:solidFill>
              </a:rPr>
              <a:t>preys</a:t>
            </a:r>
            <a:r>
              <a:rPr lang="en-GB" sz="1000"/>
              <a:t>: bring balance in give and take for a long lasting relationship.</a:t>
            </a:r>
            <a:endParaRPr/>
          </a:p>
          <a:p>
            <a:pPr>
              <a:spcAft>
                <a:spcPts val="600"/>
              </a:spcAft>
              <a:defRPr/>
            </a:pPr>
            <a:r>
              <a:rPr lang="en-GB" sz="1000">
                <a:solidFill>
                  <a:srgbClr val="0000FF"/>
                </a:solidFill>
              </a:rPr>
              <a:t>Dealing with </a:t>
            </a:r>
            <a:r>
              <a:rPr lang="en-GB" sz="1000" b="1">
                <a:solidFill>
                  <a:srgbClr val="0000FF"/>
                </a:solidFill>
              </a:rPr>
              <a:t>Parasites: </a:t>
            </a:r>
            <a:r>
              <a:rPr lang="en-GB" sz="1000"/>
              <a:t>fix the hole in your defence, and find out what these actors are telling you from a systems perspective.</a:t>
            </a:r>
            <a:endParaRPr/>
          </a:p>
          <a:p>
            <a:pPr>
              <a:spcAft>
                <a:spcPts val="600"/>
              </a:spcAft>
              <a:defRPr/>
            </a:pPr>
            <a:r>
              <a:rPr lang="en-GB" sz="1000">
                <a:solidFill>
                  <a:srgbClr val="0000FF"/>
                </a:solidFill>
              </a:rPr>
              <a:t>Dealing with </a:t>
            </a:r>
            <a:r>
              <a:rPr lang="en-GB" sz="1000" b="1">
                <a:solidFill>
                  <a:srgbClr val="0000FF"/>
                </a:solidFill>
              </a:rPr>
              <a:t>Plagues</a:t>
            </a:r>
            <a:r>
              <a:rPr lang="en-GB" sz="1000">
                <a:solidFill>
                  <a:srgbClr val="0000FF"/>
                </a:solidFill>
              </a:rPr>
              <a:t>: </a:t>
            </a:r>
            <a:r>
              <a:rPr lang="en-GB" sz="1000"/>
              <a:t>seek rescue in your warm network, and make yourself ready for new opportunities that will emerge.</a:t>
            </a:r>
            <a:endParaRPr/>
          </a:p>
        </p:txBody>
      </p:sp>
      <p:sp>
        <p:nvSpPr>
          <p:cNvPr id="17" name="Boog 4" hidden="0"/>
          <p:cNvSpPr/>
          <p:nvPr isPhoto="0" userDrawn="0"/>
        </p:nvSpPr>
        <p:spPr bwMode="auto">
          <a:xfrm rot="20144443">
            <a:off x="8715804" y="1495752"/>
            <a:ext cx="800100" cy="587267"/>
          </a:xfrm>
          <a:prstGeom prst="arc">
            <a:avLst>
              <a:gd name="adj1" fmla="val 15539477"/>
              <a:gd name="adj2" fmla="val 21551921"/>
            </a:avLst>
          </a:prstGeom>
          <a:ln w="25400">
            <a:solidFill>
              <a:schemeClr val="tx1"/>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a:p>
        </p:txBody>
      </p:sp>
      <p:sp>
        <p:nvSpPr>
          <p:cNvPr id="18" name="Boog 25" hidden="0"/>
          <p:cNvSpPr/>
          <p:nvPr isPhoto="0" userDrawn="0"/>
        </p:nvSpPr>
        <p:spPr bwMode="auto">
          <a:xfrm rot="8285943">
            <a:off x="8791273" y="1455523"/>
            <a:ext cx="800100" cy="587267"/>
          </a:xfrm>
          <a:prstGeom prst="arc">
            <a:avLst>
              <a:gd name="adj1" fmla="val 15539477"/>
              <a:gd name="adj2" fmla="val 21551921"/>
            </a:avLst>
          </a:prstGeom>
          <a:ln w="25400">
            <a:solidFill>
              <a:schemeClr val="tx1"/>
            </a:solidFill>
            <a:prstDash val="solid"/>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a:p>
        </p:txBody>
      </p:sp>
      <p:sp>
        <p:nvSpPr>
          <p:cNvPr id="19" name="Boog 26" hidden="0"/>
          <p:cNvSpPr/>
          <p:nvPr isPhoto="0" userDrawn="0"/>
        </p:nvSpPr>
        <p:spPr bwMode="auto">
          <a:xfrm rot="19080209">
            <a:off x="8691494" y="2347785"/>
            <a:ext cx="800100" cy="587267"/>
          </a:xfrm>
          <a:prstGeom prst="arc">
            <a:avLst>
              <a:gd name="adj1" fmla="val 15539477"/>
              <a:gd name="adj2" fmla="val 21551921"/>
            </a:avLst>
          </a:prstGeom>
          <a:ln w="25400">
            <a:solidFill>
              <a:srgbClr val="C00000"/>
            </a:solidFill>
            <a:prstDash val="solid"/>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a:p>
        </p:txBody>
      </p:sp>
      <p:sp>
        <p:nvSpPr>
          <p:cNvPr id="20" name="Pijl: draaiend 28" hidden="0"/>
          <p:cNvSpPr/>
          <p:nvPr isPhoto="0" userDrawn="0"/>
        </p:nvSpPr>
        <p:spPr bwMode="auto">
          <a:xfrm rot="18467386">
            <a:off x="8349210" y="2466706"/>
            <a:ext cx="1462776" cy="1378033"/>
          </a:xfrm>
          <a:prstGeom prst="circularArrow">
            <a:avLst>
              <a:gd name="adj1" fmla="val 9826"/>
              <a:gd name="adj2" fmla="val 1142319"/>
              <a:gd name="adj3" fmla="val 20830484"/>
              <a:gd name="adj4" fmla="val 16008650"/>
              <a:gd name="adj5" fmla="val 1379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chemeClr val="tx1"/>
              </a:solidFill>
            </a:endParaRPr>
          </a:p>
        </p:txBody>
      </p:sp>
      <p:grpSp>
        <p:nvGrpSpPr>
          <p:cNvPr id="21" name="Groep 71" hidden="0"/>
          <p:cNvGrpSpPr/>
          <p:nvPr isPhoto="0" userDrawn="0"/>
        </p:nvGrpSpPr>
        <p:grpSpPr bwMode="auto">
          <a:xfrm>
            <a:off x="3571977" y="1246244"/>
            <a:ext cx="5125485" cy="4793199"/>
            <a:chOff x="5318406" y="1096433"/>
            <a:chExt cx="5125485" cy="4793199"/>
          </a:xfrm>
        </p:grpSpPr>
        <p:sp>
          <p:nvSpPr>
            <p:cNvPr id="22" name="Ovaal 72" hidden="0"/>
            <p:cNvSpPr/>
            <p:nvPr isPhoto="0" userDrawn="0"/>
          </p:nvSpPr>
          <p:spPr bwMode="auto">
            <a:xfrm>
              <a:off x="5515748" y="1096433"/>
              <a:ext cx="4665134" cy="466513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3" name="Ovaal 73" hidden="0"/>
            <p:cNvSpPr/>
            <p:nvPr isPhoto="0" userDrawn="0"/>
          </p:nvSpPr>
          <p:spPr bwMode="auto">
            <a:xfrm>
              <a:off x="6138315" y="1719000"/>
              <a:ext cx="3420000" cy="34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4" name="Ovaal 74" hidden="0"/>
            <p:cNvSpPr/>
            <p:nvPr isPhoto="0" userDrawn="0"/>
          </p:nvSpPr>
          <p:spPr bwMode="auto">
            <a:xfrm>
              <a:off x="6888480" y="2512907"/>
              <a:ext cx="1919669" cy="1832186"/>
            </a:xfrm>
            <a:prstGeom prst="ellipse">
              <a:avLst/>
            </a:prstGeom>
            <a:solidFill>
              <a:srgbClr val="FFF1D5"/>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5" name="Ovaal 75" hidden="0"/>
            <p:cNvSpPr/>
            <p:nvPr isPhoto="0" userDrawn="0"/>
          </p:nvSpPr>
          <p:spPr bwMode="auto">
            <a:xfrm>
              <a:off x="7369274" y="2951424"/>
              <a:ext cx="955152" cy="955152"/>
            </a:xfrm>
            <a:prstGeom prst="ellipse">
              <a:avLst/>
            </a:prstGeom>
            <a:gradFill>
              <a:gsLst>
                <a:gs pos="0">
                  <a:schemeClr val="bg1"/>
                </a:gs>
                <a:gs pos="100000">
                  <a:srgbClr val="FF0000"/>
                </a:gs>
              </a:gsLst>
              <a:path path="circle"/>
            </a:gra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6" name="Tekstvak 76" hidden="0"/>
            <p:cNvSpPr>
              <a:spLocks noAdjustHandles="0" noChangeArrowheads="0"/>
            </p:cNvSpPr>
            <p:nvPr isPhoto="0" userDrawn="0"/>
          </p:nvSpPr>
          <p:spPr bwMode="auto">
            <a:xfrm>
              <a:off x="7308761" y="3275111"/>
              <a:ext cx="1076179" cy="307777"/>
            </a:xfrm>
            <a:prstGeom prst="rect">
              <a:avLst/>
            </a:prstGeom>
            <a:noFill/>
          </p:spPr>
          <p:txBody>
            <a:bodyPr wrap="square" rtlCol="0">
              <a:spAutoFit/>
            </a:bodyPr>
            <a:lstStyle/>
            <a:p>
              <a:pPr algn="ctr">
                <a:defRPr/>
              </a:pPr>
              <a:r>
                <a:rPr lang="en-GB" sz="1400" b="1"/>
                <a:t>initiative</a:t>
              </a:r>
              <a:endParaRPr/>
            </a:p>
          </p:txBody>
        </p:sp>
        <p:sp>
          <p:nvSpPr>
            <p:cNvPr id="27" name="Tekstvak 77" hidden="0"/>
            <p:cNvSpPr>
              <a:spLocks noAdjustHandles="0" noChangeArrowheads="0"/>
            </p:cNvSpPr>
            <p:nvPr isPhoto="0" userDrawn="0"/>
          </p:nvSpPr>
          <p:spPr bwMode="auto">
            <a:xfrm>
              <a:off x="7308761" y="2615000"/>
              <a:ext cx="1076179" cy="307777"/>
            </a:xfrm>
            <a:prstGeom prst="rect">
              <a:avLst/>
            </a:prstGeom>
            <a:noFill/>
          </p:spPr>
          <p:txBody>
            <a:bodyPr wrap="square" rtlCol="0">
              <a:spAutoFit/>
            </a:bodyPr>
            <a:lstStyle/>
            <a:p>
              <a:pPr algn="ctr">
                <a:defRPr/>
              </a:pPr>
              <a:r>
                <a:rPr lang="en-GB" sz="1400" b="1"/>
                <a:t>“we”</a:t>
              </a:r>
              <a:endParaRPr/>
            </a:p>
          </p:txBody>
        </p:sp>
        <p:sp>
          <p:nvSpPr>
            <p:cNvPr id="28" name="Tekstvak 78" hidden="0"/>
            <p:cNvSpPr>
              <a:spLocks noAdjustHandles="0" noChangeArrowheads="0"/>
            </p:cNvSpPr>
            <p:nvPr isPhoto="0" userDrawn="0"/>
          </p:nvSpPr>
          <p:spPr bwMode="auto">
            <a:xfrm>
              <a:off x="7290557" y="1989902"/>
              <a:ext cx="1076179" cy="307777"/>
            </a:xfrm>
            <a:prstGeom prst="rect">
              <a:avLst/>
            </a:prstGeom>
            <a:noFill/>
          </p:spPr>
          <p:txBody>
            <a:bodyPr wrap="square" rtlCol="0">
              <a:spAutoFit/>
            </a:bodyPr>
            <a:lstStyle/>
            <a:p>
              <a:pPr algn="ctr">
                <a:defRPr/>
              </a:pPr>
              <a:r>
                <a:rPr lang="en-GB" sz="1400" b="1"/>
                <a:t>links</a:t>
              </a:r>
              <a:endParaRPr/>
            </a:p>
          </p:txBody>
        </p:sp>
        <p:sp>
          <p:nvSpPr>
            <p:cNvPr id="29" name="Tekstvak 79" hidden="0"/>
            <p:cNvSpPr>
              <a:spLocks noAdjustHandles="0" noChangeArrowheads="0"/>
            </p:cNvSpPr>
            <p:nvPr isPhoto="0" userDrawn="0"/>
          </p:nvSpPr>
          <p:spPr bwMode="auto">
            <a:xfrm>
              <a:off x="7288778" y="1280483"/>
              <a:ext cx="1076179" cy="307777"/>
            </a:xfrm>
            <a:prstGeom prst="rect">
              <a:avLst/>
            </a:prstGeom>
            <a:noFill/>
          </p:spPr>
          <p:txBody>
            <a:bodyPr wrap="square" rtlCol="0">
              <a:spAutoFit/>
            </a:bodyPr>
            <a:lstStyle/>
            <a:p>
              <a:pPr algn="ctr">
                <a:defRPr/>
              </a:pPr>
              <a:r>
                <a:rPr lang="en-GB" sz="1400" b="1"/>
                <a:t>“they”</a:t>
              </a:r>
              <a:endParaRPr/>
            </a:p>
          </p:txBody>
        </p:sp>
        <p:sp>
          <p:nvSpPr>
            <p:cNvPr id="30" name="Ovaal 80" hidden="0"/>
            <p:cNvSpPr/>
            <p:nvPr isPhoto="0" userDrawn="0"/>
          </p:nvSpPr>
          <p:spPr bwMode="auto">
            <a:xfrm>
              <a:off x="7258457" y="2621366"/>
              <a:ext cx="360000" cy="360000"/>
            </a:xfrm>
            <a:prstGeom prst="ellipse">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1" name="Ovaal 81" hidden="0"/>
            <p:cNvSpPr/>
            <p:nvPr isPhoto="0" userDrawn="0"/>
          </p:nvSpPr>
          <p:spPr bwMode="auto">
            <a:xfrm>
              <a:off x="6989433" y="3478969"/>
              <a:ext cx="360000" cy="360000"/>
            </a:xfrm>
            <a:prstGeom prst="ellipse">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2" name="Ovaal 82" hidden="0"/>
            <p:cNvSpPr/>
            <p:nvPr isPhoto="0" userDrawn="0"/>
          </p:nvSpPr>
          <p:spPr bwMode="auto">
            <a:xfrm>
              <a:off x="8194183" y="3856974"/>
              <a:ext cx="360000" cy="360000"/>
            </a:xfrm>
            <a:prstGeom prst="ellipse">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3" name="Ovaal 83" hidden="0"/>
            <p:cNvSpPr/>
            <p:nvPr isPhoto="0" userDrawn="0"/>
          </p:nvSpPr>
          <p:spPr bwMode="auto">
            <a:xfrm>
              <a:off x="8428308" y="3303071"/>
              <a:ext cx="360000" cy="360000"/>
            </a:xfrm>
            <a:prstGeom prst="ellipse">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4" name="Ovaal 84" hidden="0"/>
            <p:cNvSpPr/>
            <p:nvPr isPhoto="0" userDrawn="0"/>
          </p:nvSpPr>
          <p:spPr bwMode="auto">
            <a:xfrm>
              <a:off x="6138315" y="4766207"/>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5" name="Ovaal 85" hidden="0"/>
            <p:cNvSpPr/>
            <p:nvPr isPhoto="0" userDrawn="0"/>
          </p:nvSpPr>
          <p:spPr bwMode="auto">
            <a:xfrm>
              <a:off x="8014183" y="5243374"/>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6" name="Ovaal 86" hidden="0"/>
            <p:cNvSpPr/>
            <p:nvPr isPhoto="0" userDrawn="0"/>
          </p:nvSpPr>
          <p:spPr bwMode="auto">
            <a:xfrm>
              <a:off x="9651110" y="3757145"/>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7" name="Ovaal 87" hidden="0"/>
            <p:cNvSpPr/>
            <p:nvPr isPhoto="0" userDrawn="0"/>
          </p:nvSpPr>
          <p:spPr bwMode="auto">
            <a:xfrm>
              <a:off x="9714189" y="3068999"/>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8" name="Ovaal 88" hidden="0"/>
            <p:cNvSpPr/>
            <p:nvPr isPhoto="0" userDrawn="0"/>
          </p:nvSpPr>
          <p:spPr bwMode="auto">
            <a:xfrm>
              <a:off x="8788308" y="1530340"/>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9" name="Ovaal 89" hidden="0"/>
            <p:cNvSpPr/>
            <p:nvPr isPhoto="0" userDrawn="0"/>
          </p:nvSpPr>
          <p:spPr bwMode="auto">
            <a:xfrm>
              <a:off x="5992900" y="4172345"/>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0" name="Ovaal 90" hidden="0"/>
            <p:cNvSpPr/>
            <p:nvPr isPhoto="0" userDrawn="0"/>
          </p:nvSpPr>
          <p:spPr bwMode="auto">
            <a:xfrm>
              <a:off x="7110557" y="1314889"/>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1" name="Ovaal 91" hidden="0"/>
            <p:cNvSpPr/>
            <p:nvPr isPhoto="0" userDrawn="0"/>
          </p:nvSpPr>
          <p:spPr bwMode="auto">
            <a:xfrm>
              <a:off x="6095999" y="2090270"/>
              <a:ext cx="360000" cy="3600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2" name="Ovaal 92" hidden="0"/>
            <p:cNvSpPr/>
            <p:nvPr isPhoto="0" userDrawn="0"/>
          </p:nvSpPr>
          <p:spPr bwMode="auto">
            <a:xfrm>
              <a:off x="8615792" y="2397354"/>
              <a:ext cx="360000" cy="360000"/>
            </a:xfrm>
            <a:prstGeom prst="ellipse">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3" name="Ovaal 93" hidden="0"/>
            <p:cNvSpPr/>
            <p:nvPr isPhoto="0" userDrawn="0"/>
          </p:nvSpPr>
          <p:spPr bwMode="auto">
            <a:xfrm>
              <a:off x="6869783" y="2150573"/>
              <a:ext cx="360000" cy="360000"/>
            </a:xfrm>
            <a:prstGeom prst="ellipse">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4" name="Ovaal 94" hidden="0"/>
            <p:cNvSpPr/>
            <p:nvPr isPhoto="0" userDrawn="0"/>
          </p:nvSpPr>
          <p:spPr bwMode="auto">
            <a:xfrm>
              <a:off x="6455031" y="3726576"/>
              <a:ext cx="360000" cy="360000"/>
            </a:xfrm>
            <a:prstGeom prst="ellipse">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5" name="Pijl: draaiend 95" hidden="0"/>
            <p:cNvSpPr/>
            <p:nvPr isPhoto="0" userDrawn="0"/>
          </p:nvSpPr>
          <p:spPr bwMode="auto">
            <a:xfrm rot="9029737">
              <a:off x="7740730" y="2221748"/>
              <a:ext cx="2537008" cy="3667884"/>
            </a:xfrm>
            <a:prstGeom prst="circularArrow">
              <a:avLst>
                <a:gd name="adj1" fmla="val 9826"/>
                <a:gd name="adj2" fmla="val 1142319"/>
                <a:gd name="adj3" fmla="val 20830484"/>
                <a:gd name="adj4" fmla="val 16740694"/>
                <a:gd name="adj5" fmla="val 1379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chemeClr val="tx1"/>
                </a:solidFill>
              </a:endParaRPr>
            </a:p>
          </p:txBody>
        </p:sp>
        <p:sp>
          <p:nvSpPr>
            <p:cNvPr id="46" name="Boog 96" hidden="0"/>
            <p:cNvSpPr/>
            <p:nvPr isPhoto="0" userDrawn="0"/>
          </p:nvSpPr>
          <p:spPr bwMode="auto">
            <a:xfrm rot="18466498">
              <a:off x="6635251" y="3537413"/>
              <a:ext cx="538555" cy="457942"/>
            </a:xfrm>
            <a:prstGeom prst="arc">
              <a:avLst>
                <a:gd name="adj1" fmla="val 14326698"/>
                <a:gd name="adj2" fmla="val 21551921"/>
              </a:avLst>
            </a:prstGeom>
            <a:ln w="25400">
              <a:solidFill>
                <a:schemeClr val="tx1"/>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a:p>
          </p:txBody>
        </p:sp>
        <p:sp>
          <p:nvSpPr>
            <p:cNvPr id="47" name="Boog 97" hidden="0"/>
            <p:cNvSpPr/>
            <p:nvPr isPhoto="0" userDrawn="0"/>
          </p:nvSpPr>
          <p:spPr bwMode="auto">
            <a:xfrm rot="6965400" flipV="1">
              <a:off x="7717101" y="4063874"/>
              <a:ext cx="1097227" cy="1354580"/>
            </a:xfrm>
            <a:prstGeom prst="arc">
              <a:avLst>
                <a:gd name="adj1" fmla="val 16579656"/>
                <a:gd name="adj2" fmla="val 21551921"/>
              </a:avLst>
            </a:prstGeom>
            <a:ln w="25400">
              <a:solidFill>
                <a:schemeClr val="tx1"/>
              </a:solidFill>
              <a:prstDash val="solid"/>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a:p>
          </p:txBody>
        </p:sp>
        <p:sp>
          <p:nvSpPr>
            <p:cNvPr id="48" name="Boog 98" hidden="0"/>
            <p:cNvSpPr/>
            <p:nvPr isPhoto="0" userDrawn="0"/>
          </p:nvSpPr>
          <p:spPr bwMode="auto">
            <a:xfrm rot="19080209">
              <a:off x="8754518" y="2995459"/>
              <a:ext cx="1059948" cy="994636"/>
            </a:xfrm>
            <a:prstGeom prst="arc">
              <a:avLst>
                <a:gd name="adj1" fmla="val 15539477"/>
                <a:gd name="adj2" fmla="val 21551921"/>
              </a:avLst>
            </a:prstGeom>
            <a:ln w="25400">
              <a:solidFill>
                <a:srgbClr val="C00000"/>
              </a:solidFill>
              <a:prstDash val="solid"/>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a:p>
          </p:txBody>
        </p:sp>
        <p:sp>
          <p:nvSpPr>
            <p:cNvPr id="49" name="Boog 99" hidden="0"/>
            <p:cNvSpPr/>
            <p:nvPr isPhoto="0" userDrawn="0"/>
          </p:nvSpPr>
          <p:spPr bwMode="auto">
            <a:xfrm rot="17267246" flipH="1" flipV="1">
              <a:off x="5884990" y="3542708"/>
              <a:ext cx="1493389" cy="1350303"/>
            </a:xfrm>
            <a:prstGeom prst="arc">
              <a:avLst>
                <a:gd name="adj1" fmla="val 15539477"/>
                <a:gd name="adj2" fmla="val 20995439"/>
              </a:avLst>
            </a:prstGeom>
            <a:ln w="25400">
              <a:solidFill>
                <a:schemeClr val="tx1"/>
              </a:solidFill>
              <a:prstDash val="solid"/>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a:p>
          </p:txBody>
        </p:sp>
        <p:sp>
          <p:nvSpPr>
            <p:cNvPr id="50" name="Boog 100" hidden="0"/>
            <p:cNvSpPr/>
            <p:nvPr isPhoto="0" userDrawn="0"/>
          </p:nvSpPr>
          <p:spPr bwMode="auto">
            <a:xfrm rot="20144443">
              <a:off x="6181317" y="2093333"/>
              <a:ext cx="800100" cy="587267"/>
            </a:xfrm>
            <a:prstGeom prst="arc">
              <a:avLst>
                <a:gd name="adj1" fmla="val 15539477"/>
                <a:gd name="adj2" fmla="val 21551921"/>
              </a:avLst>
            </a:prstGeom>
            <a:ln w="25400">
              <a:solidFill>
                <a:schemeClr val="tx1"/>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a:p>
          </p:txBody>
        </p:sp>
        <p:sp>
          <p:nvSpPr>
            <p:cNvPr id="51" name="Boog 101" hidden="0"/>
            <p:cNvSpPr/>
            <p:nvPr isPhoto="0" userDrawn="0"/>
          </p:nvSpPr>
          <p:spPr bwMode="auto">
            <a:xfrm rot="3334931">
              <a:off x="8388874" y="1808793"/>
              <a:ext cx="772593" cy="685834"/>
            </a:xfrm>
            <a:prstGeom prst="arc">
              <a:avLst>
                <a:gd name="adj1" fmla="val 15539477"/>
                <a:gd name="adj2" fmla="val 21551921"/>
              </a:avLst>
            </a:prstGeom>
            <a:ln w="25400">
              <a:solidFill>
                <a:schemeClr val="tx1"/>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a:p>
          </p:txBody>
        </p:sp>
        <p:sp>
          <p:nvSpPr>
            <p:cNvPr id="52" name="Boog 102" hidden="0"/>
            <p:cNvSpPr/>
            <p:nvPr isPhoto="0" userDrawn="0"/>
          </p:nvSpPr>
          <p:spPr bwMode="auto">
            <a:xfrm rot="14628241">
              <a:off x="8351584" y="2837068"/>
              <a:ext cx="997763" cy="587267"/>
            </a:xfrm>
            <a:prstGeom prst="arc">
              <a:avLst>
                <a:gd name="adj1" fmla="val 15539477"/>
                <a:gd name="adj2" fmla="val 21551921"/>
              </a:avLst>
            </a:prstGeom>
            <a:ln w="25400">
              <a:solidFill>
                <a:schemeClr val="tx1"/>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a:p>
          </p:txBody>
        </p:sp>
        <p:sp>
          <p:nvSpPr>
            <p:cNvPr id="53" name="Boog 103" hidden="0"/>
            <p:cNvSpPr/>
            <p:nvPr isPhoto="0" userDrawn="0"/>
          </p:nvSpPr>
          <p:spPr bwMode="auto">
            <a:xfrm rot="21166716" flipV="1">
              <a:off x="6173437" y="3798747"/>
              <a:ext cx="538555" cy="641477"/>
            </a:xfrm>
            <a:prstGeom prst="arc">
              <a:avLst>
                <a:gd name="adj1" fmla="val 14326698"/>
                <a:gd name="adj2" fmla="val 21551921"/>
              </a:avLst>
            </a:prstGeom>
            <a:ln w="25400">
              <a:solidFill>
                <a:schemeClr val="tx1"/>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a:p>
          </p:txBody>
        </p:sp>
        <p:sp>
          <p:nvSpPr>
            <p:cNvPr id="54" name="Rechthoek 104" hidden="0"/>
            <p:cNvSpPr/>
            <p:nvPr isPhoto="0" userDrawn="0"/>
          </p:nvSpPr>
          <p:spPr bwMode="auto">
            <a:xfrm>
              <a:off x="6115274" y="1467124"/>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5" name="Rechthoek 105" hidden="0"/>
            <p:cNvSpPr/>
            <p:nvPr isPhoto="0" userDrawn="0"/>
          </p:nvSpPr>
          <p:spPr bwMode="auto">
            <a:xfrm>
              <a:off x="8750384" y="1206780"/>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6" name="Rechthoek 106" hidden="0"/>
            <p:cNvSpPr/>
            <p:nvPr isPhoto="0" userDrawn="0"/>
          </p:nvSpPr>
          <p:spPr bwMode="auto">
            <a:xfrm>
              <a:off x="9563519" y="2522115"/>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7" name="Rechthoek 107" hidden="0"/>
            <p:cNvSpPr/>
            <p:nvPr isPhoto="0" userDrawn="0"/>
          </p:nvSpPr>
          <p:spPr bwMode="auto">
            <a:xfrm>
              <a:off x="9529396" y="4468851"/>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8" name="Rechthoek 108" hidden="0"/>
            <p:cNvSpPr/>
            <p:nvPr isPhoto="0" userDrawn="0"/>
          </p:nvSpPr>
          <p:spPr bwMode="auto">
            <a:xfrm>
              <a:off x="5318406" y="3869162"/>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9" name="Rechthoek 109" hidden="0"/>
            <p:cNvSpPr/>
            <p:nvPr isPhoto="0" userDrawn="0"/>
          </p:nvSpPr>
          <p:spPr bwMode="auto">
            <a:xfrm>
              <a:off x="7229783" y="5454353"/>
              <a:ext cx="629963" cy="306451"/>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60" name="Tekstvak 110" hidden="0"/>
            <p:cNvSpPr>
              <a:spLocks noAdjustHandles="0" noChangeArrowheads="0"/>
            </p:cNvSpPr>
            <p:nvPr isPhoto="0" userDrawn="0"/>
          </p:nvSpPr>
          <p:spPr bwMode="auto">
            <a:xfrm>
              <a:off x="5582466" y="2499466"/>
              <a:ext cx="761299" cy="369332"/>
            </a:xfrm>
            <a:prstGeom prst="rect">
              <a:avLst/>
            </a:prstGeom>
            <a:solidFill>
              <a:schemeClr val="bg1">
                <a:alpha val="50000"/>
              </a:schemeClr>
            </a:solidFill>
          </p:spPr>
          <p:txBody>
            <a:bodyPr wrap="none" rtlCol="0">
              <a:spAutoFit/>
            </a:bodyPr>
            <a:lstStyle/>
            <a:p>
              <a:pPr>
                <a:defRPr/>
              </a:pPr>
              <a:r>
                <a:rPr lang="en-GB" b="1">
                  <a:solidFill>
                    <a:srgbClr val="C00000"/>
                  </a:solidFill>
                </a:rPr>
                <a:t>safety</a:t>
              </a:r>
              <a:endParaRPr/>
            </a:p>
          </p:txBody>
        </p:sp>
        <p:sp>
          <p:nvSpPr>
            <p:cNvPr id="61" name="Tekstvak 111" hidden="0"/>
            <p:cNvSpPr>
              <a:spLocks noAdjustHandles="0" noChangeArrowheads="0"/>
            </p:cNvSpPr>
            <p:nvPr isPhoto="0" userDrawn="0"/>
          </p:nvSpPr>
          <p:spPr bwMode="auto">
            <a:xfrm>
              <a:off x="6419581" y="5018840"/>
              <a:ext cx="1032655" cy="369332"/>
            </a:xfrm>
            <a:prstGeom prst="rect">
              <a:avLst/>
            </a:prstGeom>
            <a:solidFill>
              <a:schemeClr val="bg1">
                <a:alpha val="50000"/>
              </a:schemeClr>
            </a:solidFill>
          </p:spPr>
          <p:txBody>
            <a:bodyPr wrap="none" rtlCol="0">
              <a:spAutoFit/>
            </a:bodyPr>
            <a:lstStyle/>
            <a:p>
              <a:pPr>
                <a:defRPr/>
              </a:pPr>
              <a:r>
                <a:rPr lang="en-GB" b="1">
                  <a:solidFill>
                    <a:srgbClr val="C00000"/>
                  </a:solidFill>
                </a:rPr>
                <a:t>nutrition</a:t>
              </a:r>
              <a:endParaRPr/>
            </a:p>
          </p:txBody>
        </p:sp>
        <p:sp>
          <p:nvSpPr>
            <p:cNvPr id="62" name="Tekstvak 112" hidden="0"/>
            <p:cNvSpPr>
              <a:spLocks noAdjustHandles="0" noChangeArrowheads="0"/>
            </p:cNvSpPr>
            <p:nvPr isPhoto="0" userDrawn="0"/>
          </p:nvSpPr>
          <p:spPr bwMode="auto">
            <a:xfrm>
              <a:off x="9012665" y="3374538"/>
              <a:ext cx="1431226" cy="369332"/>
            </a:xfrm>
            <a:prstGeom prst="rect">
              <a:avLst/>
            </a:prstGeom>
            <a:solidFill>
              <a:schemeClr val="bg1">
                <a:alpha val="50000"/>
              </a:schemeClr>
            </a:solidFill>
          </p:spPr>
          <p:txBody>
            <a:bodyPr wrap="none" rtlCol="0">
              <a:spAutoFit/>
            </a:bodyPr>
            <a:lstStyle/>
            <a:p>
              <a:pPr>
                <a:defRPr/>
              </a:pPr>
              <a:r>
                <a:rPr lang="en-GB" b="1">
                  <a:solidFill>
                    <a:srgbClr val="C00000"/>
                  </a:solidFill>
                </a:rPr>
                <a:t>reproduction</a:t>
              </a:r>
              <a:endParaRPr/>
            </a:p>
          </p:txBody>
        </p:sp>
      </p:grpSp>
      <p:sp>
        <p:nvSpPr>
          <p:cNvPr id="63" name="Tekstvak 60" hidden="0"/>
          <p:cNvSpPr>
            <a:spLocks noAdjustHandles="0" noChangeArrowheads="0"/>
          </p:cNvSpPr>
          <p:nvPr isPhoto="0" userDrawn="0"/>
        </p:nvSpPr>
        <p:spPr bwMode="auto">
          <a:xfrm>
            <a:off x="112932" y="6426340"/>
            <a:ext cx="3097238" cy="230832"/>
          </a:xfrm>
          <a:prstGeom prst="rect">
            <a:avLst/>
          </a:prstGeom>
          <a:noFill/>
        </p:spPr>
        <p:txBody>
          <a:bodyPr wrap="square" rtlCol="0">
            <a:spAutoFit/>
          </a:bodyPr>
          <a:lstStyle/>
          <a:p>
            <a:pPr>
              <a:defRPr/>
            </a:pPr>
            <a:r>
              <a:rPr lang="en-GB" sz="900" b="1">
                <a:solidFill>
                  <a:schemeClr val="accent6">
                    <a:lumMod val="50000"/>
                  </a:schemeClr>
                </a:solidFill>
              </a:rPr>
              <a:t>Source: </a:t>
            </a:r>
            <a:r>
              <a:rPr lang="en-GB" sz="900"/>
              <a:t>Wijffels</a:t>
            </a:r>
            <a:r>
              <a:rPr lang="en-GB" sz="900"/>
              <a:t> and Wielinga 2018 (unpublished)</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hoek 10" hidden="0"/>
          <p:cNvSpPr/>
          <p:nvPr isPhoto="0" userDrawn="0"/>
        </p:nvSpPr>
        <p:spPr bwMode="auto">
          <a:xfrm>
            <a:off x="8628600"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 name="Rechthoek 7" hidden="0"/>
          <p:cNvSpPr/>
          <p:nvPr isPhoto="0" userDrawn="0"/>
        </p:nvSpPr>
        <p:spPr bwMode="auto">
          <a:xfrm>
            <a:off x="-54186"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6" name="Groep 1" hidden="0"/>
          <p:cNvGrpSpPr/>
          <p:nvPr isPhoto="0" userDrawn="0"/>
        </p:nvGrpSpPr>
        <p:grpSpPr bwMode="auto">
          <a:xfrm>
            <a:off x="0" y="20698"/>
            <a:ext cx="1849276" cy="929728"/>
            <a:chOff x="0" y="20698"/>
            <a:chExt cx="1849276" cy="929728"/>
          </a:xfrm>
        </p:grpSpPr>
        <p:pic>
          <p:nvPicPr>
            <p:cNvPr id="7" name="Afbeelding 2" hidden="0"/>
            <p:cNvPicPr>
              <a:picLocks noChangeAspect="1"/>
            </p:cNvPicPr>
            <p:nvPr isPhoto="0" userDrawn="0"/>
          </p:nvPicPr>
          <p:blipFill>
            <a:blip r:embed="rId2"/>
            <a:stretch/>
          </p:blipFill>
          <p:spPr bwMode="auto">
            <a:xfrm>
              <a:off x="0" y="20698"/>
              <a:ext cx="1849276" cy="493396"/>
            </a:xfrm>
            <a:prstGeom prst="rect">
              <a:avLst/>
            </a:prstGeom>
          </p:spPr>
        </p:pic>
        <p:sp>
          <p:nvSpPr>
            <p:cNvPr id="8" name="Actieknop: Startpagina 3"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grpSp>
      <p:sp>
        <p:nvSpPr>
          <p:cNvPr id="9" name="Actieknop: Terug of Vorige 6" hidden="0">
            <a:hlinkClick r:id="rId4" action="ppaction://hlinksldjump" highlightClick="1"/>
          </p:cNvPr>
          <p:cNvSpPr/>
          <p:nvPr isPhoto="0" userDrawn="0"/>
        </p:nvSpPr>
        <p:spPr bwMode="auto">
          <a:xfrm>
            <a:off x="251836" y="1016786"/>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0" name="Tekstvak 12" hidden="0"/>
          <p:cNvSpPr>
            <a:spLocks noAdjustHandles="0" noChangeArrowheads="0"/>
          </p:cNvSpPr>
          <p:nvPr isPhoto="0" userDrawn="0"/>
        </p:nvSpPr>
        <p:spPr bwMode="auto">
          <a:xfrm>
            <a:off x="58743" y="1546432"/>
            <a:ext cx="3337535" cy="2262158"/>
          </a:xfrm>
          <a:prstGeom prst="rect">
            <a:avLst/>
          </a:prstGeom>
          <a:solidFill>
            <a:srgbClr val="FFFFCC"/>
          </a:solidFill>
        </p:spPr>
        <p:txBody>
          <a:bodyPr wrap="square" rtlCol="0">
            <a:spAutoFit/>
          </a:bodyPr>
          <a:lstStyle/>
          <a:p>
            <a:pPr>
              <a:spcAft>
                <a:spcPts val="600"/>
              </a:spcAft>
              <a:defRPr/>
            </a:pPr>
            <a:r>
              <a:rPr lang="en-GB" sz="1100" b="1"/>
              <a:t>Positions that contribute to co-creation </a:t>
            </a:r>
            <a:endParaRPr/>
          </a:p>
          <a:p>
            <a:pPr>
              <a:spcAft>
                <a:spcPts val="600"/>
              </a:spcAft>
              <a:defRPr/>
            </a:pPr>
            <a:r>
              <a:rPr lang="en-GB" sz="1000"/>
              <a:t>Co-creation requires contributions from actors in complementary positions. </a:t>
            </a:r>
            <a:r>
              <a:rPr lang="en-GB" sz="1000" b="1">
                <a:solidFill>
                  <a:srgbClr val="C00000"/>
                </a:solidFill>
              </a:rPr>
              <a:t>Initiators:</a:t>
            </a:r>
            <a:r>
              <a:rPr lang="en-GB" sz="1000"/>
              <a:t> </a:t>
            </a:r>
            <a:r>
              <a:rPr lang="en-GB" sz="1000">
                <a:solidFill>
                  <a:srgbClr val="C00000"/>
                </a:solidFill>
              </a:rPr>
              <a:t>“</a:t>
            </a:r>
            <a:r>
              <a:rPr lang="en-GB" sz="1000" i="1">
                <a:solidFill>
                  <a:srgbClr val="C00000"/>
                </a:solidFill>
              </a:rPr>
              <a:t>We want to make things change”</a:t>
            </a:r>
            <a:endParaRPr lang="en-GB" sz="1000"/>
          </a:p>
          <a:p>
            <a:pPr>
              <a:spcAft>
                <a:spcPts val="600"/>
              </a:spcAft>
              <a:defRPr/>
            </a:pPr>
            <a:r>
              <a:rPr lang="en-GB" sz="1000"/>
              <a:t>They feel the ambition for change and go for it. Their energy can be contagious. </a:t>
            </a:r>
            <a:endParaRPr lang="en-GB" sz="1000" i="1">
              <a:solidFill>
                <a:srgbClr val="C00000"/>
              </a:solidFill>
            </a:endParaRPr>
          </a:p>
          <a:p>
            <a:pPr>
              <a:spcAft>
                <a:spcPts val="600"/>
              </a:spcAft>
              <a:defRPr/>
            </a:pPr>
            <a:r>
              <a:rPr lang="en-GB" sz="1000" b="1">
                <a:solidFill>
                  <a:srgbClr val="0000FF"/>
                </a:solidFill>
              </a:rPr>
              <a:t>Managers:</a:t>
            </a:r>
            <a:r>
              <a:rPr lang="en-GB" sz="1000"/>
              <a:t> </a:t>
            </a:r>
            <a:r>
              <a:rPr lang="en-GB" sz="1000">
                <a:solidFill>
                  <a:srgbClr val="0000FF"/>
                </a:solidFill>
              </a:rPr>
              <a:t>“</a:t>
            </a:r>
            <a:r>
              <a:rPr lang="en-GB" sz="1000" i="1">
                <a:solidFill>
                  <a:srgbClr val="0000FF"/>
                </a:solidFill>
              </a:rPr>
              <a:t>What can we do to make it possible?”</a:t>
            </a:r>
            <a:endParaRPr lang="en-GB" sz="1000"/>
          </a:p>
          <a:p>
            <a:pPr>
              <a:spcAft>
                <a:spcPts val="600"/>
              </a:spcAft>
              <a:defRPr/>
            </a:pPr>
            <a:r>
              <a:rPr lang="en-GB" sz="1000"/>
              <a:t>They feel responsible for the structure as it is and have the power to change it.</a:t>
            </a:r>
            <a:endParaRPr lang="en-GB" sz="1000" i="1">
              <a:solidFill>
                <a:srgbClr val="0000FF"/>
              </a:solidFill>
            </a:endParaRPr>
          </a:p>
          <a:p>
            <a:pPr>
              <a:spcAft>
                <a:spcPts val="600"/>
              </a:spcAft>
              <a:defRPr/>
            </a:pPr>
            <a:r>
              <a:rPr lang="en-GB" sz="1000" b="1">
                <a:solidFill>
                  <a:srgbClr val="00B050"/>
                </a:solidFill>
              </a:rPr>
              <a:t>Suppliers:</a:t>
            </a:r>
            <a:r>
              <a:rPr lang="en-GB" sz="1000"/>
              <a:t> </a:t>
            </a:r>
            <a:r>
              <a:rPr lang="en-GB" sz="1000" i="1">
                <a:solidFill>
                  <a:srgbClr val="00B050"/>
                </a:solidFill>
              </a:rPr>
              <a:t>“What can we contribute within our mandate?”</a:t>
            </a:r>
            <a:endParaRPr lang="en-GB" sz="1000"/>
          </a:p>
          <a:p>
            <a:pPr>
              <a:spcAft>
                <a:spcPts val="600"/>
              </a:spcAft>
              <a:defRPr/>
            </a:pPr>
            <a:r>
              <a:rPr lang="en-GB" sz="1000"/>
              <a:t>They contribute within the limits of the structure.</a:t>
            </a:r>
            <a:endParaRPr/>
          </a:p>
        </p:txBody>
      </p:sp>
      <p:sp>
        <p:nvSpPr>
          <p:cNvPr id="11" name="Tekstvak 13" hidden="0"/>
          <p:cNvSpPr>
            <a:spLocks noAdjustHandles="0" noChangeArrowheads="0"/>
          </p:cNvSpPr>
          <p:nvPr isPhoto="0" userDrawn="0"/>
        </p:nvSpPr>
        <p:spPr bwMode="auto">
          <a:xfrm>
            <a:off x="58744" y="3906403"/>
            <a:ext cx="3337535" cy="1877437"/>
          </a:xfrm>
          <a:prstGeom prst="rect">
            <a:avLst/>
          </a:prstGeom>
          <a:solidFill>
            <a:schemeClr val="accent5">
              <a:lumMod val="20000"/>
              <a:lumOff val="80000"/>
            </a:schemeClr>
          </a:solidFill>
        </p:spPr>
        <p:txBody>
          <a:bodyPr wrap="square" rtlCol="0">
            <a:spAutoFit/>
          </a:bodyPr>
          <a:lstStyle/>
          <a:p>
            <a:pPr>
              <a:spcAft>
                <a:spcPts val="600"/>
              </a:spcAft>
              <a:defRPr/>
            </a:pPr>
            <a:r>
              <a:rPr lang="en-GB" sz="1100" b="1"/>
              <a:t>Positions that do not contribute to co-creation </a:t>
            </a:r>
            <a:endParaRPr/>
          </a:p>
          <a:p>
            <a:pPr>
              <a:spcAft>
                <a:spcPts val="600"/>
              </a:spcAft>
              <a:defRPr/>
            </a:pPr>
            <a:r>
              <a:rPr lang="en-GB" sz="1000"/>
              <a:t>Actors in positions outside the vital space do not contribute:</a:t>
            </a:r>
            <a:endParaRPr/>
          </a:p>
          <a:p>
            <a:pPr>
              <a:spcAft>
                <a:spcPts val="600"/>
              </a:spcAft>
              <a:defRPr/>
            </a:pPr>
            <a:r>
              <a:rPr lang="en-GB" sz="1000" b="1">
                <a:solidFill>
                  <a:srgbClr val="0000FF"/>
                </a:solidFill>
              </a:rPr>
              <a:t>Gatekeepers: “</a:t>
            </a:r>
            <a:r>
              <a:rPr lang="en-GB" sz="1000" i="1">
                <a:solidFill>
                  <a:srgbClr val="0000FF"/>
                </a:solidFill>
              </a:rPr>
              <a:t>This is not possible, because …”</a:t>
            </a:r>
            <a:endParaRPr lang="en-GB" sz="1000"/>
          </a:p>
          <a:p>
            <a:pPr>
              <a:spcAft>
                <a:spcPts val="600"/>
              </a:spcAft>
              <a:defRPr/>
            </a:pPr>
            <a:r>
              <a:rPr lang="en-GB" sz="1000"/>
              <a:t>They control structures and do not permit change.</a:t>
            </a:r>
            <a:endParaRPr/>
          </a:p>
          <a:p>
            <a:pPr>
              <a:spcAft>
                <a:spcPts val="600"/>
              </a:spcAft>
              <a:defRPr/>
            </a:pPr>
            <a:r>
              <a:rPr lang="en-GB" sz="1000" b="1">
                <a:solidFill>
                  <a:srgbClr val="00B050"/>
                </a:solidFill>
              </a:rPr>
              <a:t>Survivors: “</a:t>
            </a:r>
            <a:r>
              <a:rPr lang="en-GB" sz="1000" i="1">
                <a:solidFill>
                  <a:srgbClr val="00B050"/>
                </a:solidFill>
              </a:rPr>
              <a:t>We just have to survive”.</a:t>
            </a:r>
            <a:endParaRPr lang="en-GB" sz="1000"/>
          </a:p>
          <a:p>
            <a:pPr>
              <a:spcAft>
                <a:spcPts val="600"/>
              </a:spcAft>
              <a:defRPr/>
            </a:pPr>
            <a:r>
              <a:rPr lang="en-GB" sz="1000"/>
              <a:t>They don’t have space to run risks. </a:t>
            </a:r>
            <a:endParaRPr lang="en-GB" sz="1000" i="1">
              <a:solidFill>
                <a:srgbClr val="00B050"/>
              </a:solidFill>
            </a:endParaRPr>
          </a:p>
          <a:p>
            <a:pPr>
              <a:spcAft>
                <a:spcPts val="600"/>
              </a:spcAft>
              <a:defRPr/>
            </a:pPr>
            <a:r>
              <a:rPr lang="en-GB" sz="1000" b="1">
                <a:solidFill>
                  <a:srgbClr val="C00000"/>
                </a:solidFill>
              </a:rPr>
              <a:t>Activists:</a:t>
            </a:r>
            <a:r>
              <a:rPr lang="en-GB" sz="1000"/>
              <a:t> </a:t>
            </a:r>
            <a:r>
              <a:rPr lang="en-GB" sz="1000" i="1">
                <a:solidFill>
                  <a:srgbClr val="C00000"/>
                </a:solidFill>
              </a:rPr>
              <a:t>“We want change, whatever it takes”.</a:t>
            </a:r>
            <a:endParaRPr/>
          </a:p>
          <a:p>
            <a:pPr>
              <a:spcAft>
                <a:spcPts val="600"/>
              </a:spcAft>
              <a:defRPr/>
            </a:pPr>
            <a:r>
              <a:rPr lang="en-GB" sz="1000"/>
              <a:t>They seek change but don’t care about the structure.</a:t>
            </a:r>
            <a:endParaRPr/>
          </a:p>
        </p:txBody>
      </p:sp>
      <p:sp>
        <p:nvSpPr>
          <p:cNvPr id="12" name="Tekstvak 14" hidden="0"/>
          <p:cNvSpPr>
            <a:spLocks noAdjustHandles="0" noChangeArrowheads="0"/>
          </p:cNvSpPr>
          <p:nvPr isPhoto="0" userDrawn="0"/>
        </p:nvSpPr>
        <p:spPr bwMode="auto">
          <a:xfrm>
            <a:off x="58744" y="5898102"/>
            <a:ext cx="3337535" cy="769441"/>
          </a:xfrm>
          <a:prstGeom prst="rect">
            <a:avLst/>
          </a:prstGeom>
          <a:solidFill>
            <a:schemeClr val="accent2">
              <a:lumMod val="20000"/>
              <a:lumOff val="80000"/>
            </a:schemeClr>
          </a:solidFill>
        </p:spPr>
        <p:txBody>
          <a:bodyPr wrap="square" rtlCol="0">
            <a:spAutoFit/>
          </a:bodyPr>
          <a:lstStyle/>
          <a:p>
            <a:pPr>
              <a:spcAft>
                <a:spcPts val="600"/>
              </a:spcAft>
              <a:defRPr/>
            </a:pPr>
            <a:r>
              <a:rPr lang="en-GB" sz="1100" b="1">
                <a:solidFill>
                  <a:srgbClr val="7030A0"/>
                </a:solidFill>
              </a:rPr>
              <a:t>Free Actors </a:t>
            </a:r>
            <a:r>
              <a:rPr lang="en-GB" sz="1100"/>
              <a:t>exercise their freedom to do whatever it takes to make and keep the network healthy and creative. Others appreciate them for doing so, even if they scribble outside the lines when necessary. </a:t>
            </a:r>
            <a:endParaRPr/>
          </a:p>
        </p:txBody>
      </p:sp>
      <p:sp>
        <p:nvSpPr>
          <p:cNvPr id="13" name="Tekstvak 15" hidden="0"/>
          <p:cNvSpPr>
            <a:spLocks noAdjustHandles="0" noChangeArrowheads="0"/>
          </p:cNvSpPr>
          <p:nvPr isPhoto="0" userDrawn="0"/>
        </p:nvSpPr>
        <p:spPr bwMode="auto">
          <a:xfrm>
            <a:off x="8741532" y="170613"/>
            <a:ext cx="3337535" cy="1938992"/>
          </a:xfrm>
          <a:prstGeom prst="rect">
            <a:avLst/>
          </a:prstGeom>
          <a:solidFill>
            <a:schemeClr val="bg1"/>
          </a:solidFill>
        </p:spPr>
        <p:txBody>
          <a:bodyPr wrap="square" rtlCol="0">
            <a:spAutoFit/>
          </a:bodyPr>
          <a:lstStyle/>
          <a:p>
            <a:pPr>
              <a:spcAft>
                <a:spcPts val="600"/>
              </a:spcAft>
              <a:defRPr/>
            </a:pPr>
            <a:r>
              <a:rPr lang="en-GB" sz="1000" b="1"/>
              <a:t>FUNCTION</a:t>
            </a:r>
            <a:r>
              <a:rPr lang="en-GB" sz="1000" b="1">
                <a:solidFill>
                  <a:srgbClr val="7030A0"/>
                </a:solidFill>
              </a:rPr>
              <a:t>: </a:t>
            </a:r>
            <a:r>
              <a:rPr lang="en-GB" sz="1000"/>
              <a:t>What someone is supposed to do within a structure (e.g. advisor, manager, entrepreneur, policy officer).  </a:t>
            </a:r>
            <a:endParaRPr/>
          </a:p>
          <a:p>
            <a:pPr>
              <a:spcAft>
                <a:spcPts val="600"/>
              </a:spcAft>
              <a:defRPr/>
            </a:pPr>
            <a:r>
              <a:rPr lang="en-GB" sz="1000" b="1"/>
              <a:t>ROLE:</a:t>
            </a:r>
            <a:r>
              <a:rPr lang="en-GB" sz="1000"/>
              <a:t> What someone tries to do in relation to the network.</a:t>
            </a:r>
            <a:endParaRPr/>
          </a:p>
          <a:p>
            <a:pPr>
              <a:spcAft>
                <a:spcPts val="600"/>
              </a:spcAft>
              <a:defRPr/>
            </a:pPr>
            <a:r>
              <a:rPr lang="en-GB" sz="1000" b="1"/>
              <a:t>POSITION:</a:t>
            </a:r>
            <a:r>
              <a:rPr lang="en-GB" sz="1000"/>
              <a:t> What someone does in reality in the perception of others in the network.</a:t>
            </a:r>
            <a:endParaRPr/>
          </a:p>
          <a:p>
            <a:pPr>
              <a:spcAft>
                <a:spcPts val="600"/>
              </a:spcAft>
              <a:defRPr/>
            </a:pPr>
            <a:r>
              <a:rPr lang="en-GB" sz="1000" i="1"/>
              <a:t>Someone can have the function of manager, try to perform as an initiator, but end up as a survivor when things do not work out well. </a:t>
            </a:r>
            <a:endParaRPr/>
          </a:p>
          <a:p>
            <a:pPr>
              <a:spcAft>
                <a:spcPts val="600"/>
              </a:spcAft>
              <a:defRPr/>
            </a:pPr>
            <a:r>
              <a:rPr lang="en-GB" sz="1000" i="1"/>
              <a:t>The position of a </a:t>
            </a:r>
            <a:r>
              <a:rPr lang="en-GB" sz="1000" b="1" i="1">
                <a:solidFill>
                  <a:srgbClr val="7030A0"/>
                </a:solidFill>
              </a:rPr>
              <a:t>Free Actor </a:t>
            </a:r>
            <a:r>
              <a:rPr lang="en-GB" sz="1000" i="1"/>
              <a:t>needs to be acquired.</a:t>
            </a:r>
            <a:endParaRPr/>
          </a:p>
        </p:txBody>
      </p:sp>
      <p:sp>
        <p:nvSpPr>
          <p:cNvPr id="14" name="Tekstvak 16" hidden="0"/>
          <p:cNvSpPr>
            <a:spLocks noAdjustHandles="0" noChangeArrowheads="0"/>
          </p:cNvSpPr>
          <p:nvPr isPhoto="0" userDrawn="0"/>
        </p:nvSpPr>
        <p:spPr bwMode="auto">
          <a:xfrm>
            <a:off x="8741531" y="2220635"/>
            <a:ext cx="3337535" cy="2708434"/>
          </a:xfrm>
          <a:prstGeom prst="rect">
            <a:avLst/>
          </a:prstGeom>
          <a:noFill/>
        </p:spPr>
        <p:txBody>
          <a:bodyPr wrap="square" rtlCol="0">
            <a:spAutoFit/>
          </a:bodyPr>
          <a:lstStyle/>
          <a:p>
            <a:pPr>
              <a:spcAft>
                <a:spcPts val="600"/>
              </a:spcAft>
              <a:defRPr/>
            </a:pPr>
            <a:r>
              <a:rPr lang="en-GB" sz="1000" b="1">
                <a:solidFill>
                  <a:srgbClr val="C00000"/>
                </a:solidFill>
              </a:rPr>
              <a:t>Questions for analysing a case using the Triangle</a:t>
            </a:r>
            <a:endParaRPr lang="en-GB" sz="1000">
              <a:solidFill>
                <a:srgbClr val="C00000"/>
              </a:solidFill>
            </a:endParaRPr>
          </a:p>
          <a:p>
            <a:pPr marL="180975" indent="-180975">
              <a:spcAft>
                <a:spcPts val="600"/>
              </a:spcAft>
              <a:defRPr/>
              <a:tabLst>
                <a:tab pos="180975" algn="l"/>
              </a:tabLst>
            </a:pPr>
            <a:r>
              <a:rPr lang="en-GB" sz="1000" i="1"/>
              <a:t>The perception of the storyteller is leading.</a:t>
            </a:r>
            <a:endParaRPr/>
          </a:p>
          <a:p>
            <a:pPr marL="180975" indent="-180975">
              <a:spcAft>
                <a:spcPts val="600"/>
              </a:spcAft>
              <a:defRPr/>
              <a:tabLst>
                <a:tab pos="180975" algn="l"/>
              </a:tabLst>
            </a:pPr>
            <a:r>
              <a:rPr lang="en-GB" sz="1000"/>
              <a:t>[1]	Who are key actors in this case?</a:t>
            </a:r>
            <a:endParaRPr/>
          </a:p>
          <a:p>
            <a:pPr marL="180975" indent="-180975">
              <a:spcAft>
                <a:spcPts val="600"/>
              </a:spcAft>
              <a:defRPr/>
              <a:tabLst>
                <a:tab pos="180975" algn="l"/>
              </a:tabLst>
            </a:pPr>
            <a:r>
              <a:rPr lang="en-GB" sz="1000"/>
              <a:t>[2]	What positions do these actors take in the Triangle?</a:t>
            </a:r>
            <a:endParaRPr/>
          </a:p>
          <a:p>
            <a:pPr marL="180975" indent="-180975">
              <a:spcAft>
                <a:spcPts val="600"/>
              </a:spcAft>
              <a:defRPr/>
              <a:tabLst>
                <a:tab pos="180975" algn="l"/>
              </a:tabLst>
            </a:pPr>
            <a:r>
              <a:rPr lang="en-GB" sz="1000"/>
              <a:t>[3]	Are the four positions within the Triangle taken? If not, which one is vacant?</a:t>
            </a:r>
            <a:endParaRPr/>
          </a:p>
          <a:p>
            <a:pPr marL="180975" indent="-180975">
              <a:spcAft>
                <a:spcPts val="600"/>
              </a:spcAft>
              <a:defRPr/>
              <a:tabLst>
                <a:tab pos="180975" algn="l"/>
              </a:tabLst>
            </a:pPr>
            <a:r>
              <a:rPr lang="en-GB" sz="1000"/>
              <a:t>[4]	For each actor outside the Triangle: why do you think (s)he takes this position?</a:t>
            </a:r>
            <a:endParaRPr/>
          </a:p>
          <a:p>
            <a:pPr>
              <a:spcAft>
                <a:spcPts val="600"/>
              </a:spcAft>
              <a:defRPr/>
              <a:tabLst>
                <a:tab pos="0" algn="l"/>
              </a:tabLst>
            </a:pPr>
            <a:r>
              <a:rPr lang="en-GB" sz="1000" i="1"/>
              <a:t>Keep in mind that actors can have good and legitimate reasons for staying outside.</a:t>
            </a:r>
            <a:endParaRPr/>
          </a:p>
          <a:p>
            <a:pPr marL="180975" indent="-180975">
              <a:spcAft>
                <a:spcPts val="600"/>
              </a:spcAft>
              <a:defRPr/>
              <a:tabLst>
                <a:tab pos="180975" algn="l"/>
              </a:tabLst>
            </a:pPr>
            <a:r>
              <a:rPr lang="en-GB" sz="1000"/>
              <a:t>[5]	What would (s)he need before moving towards a contributing position?</a:t>
            </a:r>
            <a:endParaRPr/>
          </a:p>
          <a:p>
            <a:pPr marL="180975" indent="-180975">
              <a:spcAft>
                <a:spcPts val="600"/>
              </a:spcAft>
              <a:defRPr/>
              <a:tabLst>
                <a:tab pos="180975" algn="l"/>
              </a:tabLst>
            </a:pPr>
            <a:r>
              <a:rPr lang="en-GB" sz="1000"/>
              <a:t>[6]	Who can take action to take away barriers?</a:t>
            </a:r>
            <a:endParaRPr/>
          </a:p>
        </p:txBody>
      </p:sp>
      <p:sp>
        <p:nvSpPr>
          <p:cNvPr id="15" name="Tekstvak 17" hidden="0"/>
          <p:cNvSpPr>
            <a:spLocks noAdjustHandles="0" noChangeArrowheads="0"/>
          </p:cNvSpPr>
          <p:nvPr isPhoto="0" userDrawn="0"/>
        </p:nvSpPr>
        <p:spPr bwMode="auto">
          <a:xfrm>
            <a:off x="8741531" y="5061116"/>
            <a:ext cx="3337535" cy="1400383"/>
          </a:xfrm>
          <a:prstGeom prst="rect">
            <a:avLst/>
          </a:prstGeom>
          <a:solidFill>
            <a:schemeClr val="bg1"/>
          </a:solidFill>
        </p:spPr>
        <p:txBody>
          <a:bodyPr wrap="square" rtlCol="0">
            <a:spAutoFit/>
          </a:bodyPr>
          <a:lstStyle/>
          <a:p>
            <a:pPr>
              <a:spcAft>
                <a:spcPts val="600"/>
              </a:spcAft>
              <a:defRPr/>
            </a:pPr>
            <a:r>
              <a:rPr lang="en-GB" sz="1000" b="1"/>
              <a:t>Strategy</a:t>
            </a:r>
            <a:endParaRPr lang="en-GB" sz="1000"/>
          </a:p>
          <a:p>
            <a:pPr marL="271463" indent="-271463">
              <a:spcAft>
                <a:spcPts val="600"/>
              </a:spcAft>
              <a:defRPr/>
              <a:tabLst>
                <a:tab pos="271463" algn="l"/>
              </a:tabLst>
            </a:pPr>
            <a:r>
              <a:rPr lang="en-GB" sz="1000"/>
              <a:t>&lt;a&gt; 	Create a warm network of actors who sympathise with the ambition of the initiator(s). </a:t>
            </a:r>
            <a:endParaRPr/>
          </a:p>
          <a:p>
            <a:pPr marL="271463" indent="-271463">
              <a:spcAft>
                <a:spcPts val="600"/>
              </a:spcAft>
              <a:defRPr/>
              <a:tabLst>
                <a:tab pos="271463" algn="l"/>
              </a:tabLst>
            </a:pPr>
            <a:r>
              <a:rPr lang="en-GB" sz="1000"/>
              <a:t>&lt;b&gt; 	Enter into dialogue with the managers in order to create space for experimenting and change.</a:t>
            </a:r>
            <a:endParaRPr/>
          </a:p>
          <a:p>
            <a:pPr marL="271463" indent="-271463">
              <a:spcAft>
                <a:spcPts val="600"/>
              </a:spcAft>
              <a:defRPr/>
              <a:tabLst>
                <a:tab pos="271463" algn="l"/>
              </a:tabLst>
            </a:pPr>
            <a:r>
              <a:rPr lang="en-GB" sz="1000"/>
              <a:t>&lt;c&gt; 	Invite suppliers to contribute, once the conditions allow for doing so.</a:t>
            </a:r>
            <a:endParaRPr/>
          </a:p>
        </p:txBody>
      </p:sp>
      <p:sp>
        <p:nvSpPr>
          <p:cNvPr id="16" name="Tekstvak 18" hidden="0"/>
          <p:cNvSpPr>
            <a:spLocks noAdjustHandles="0" noChangeArrowheads="0"/>
          </p:cNvSpPr>
          <p:nvPr isPhoto="0" userDrawn="0"/>
        </p:nvSpPr>
        <p:spPr bwMode="auto">
          <a:xfrm>
            <a:off x="8656320" y="6486103"/>
            <a:ext cx="3535680" cy="230832"/>
          </a:xfrm>
          <a:prstGeom prst="rect">
            <a:avLst/>
          </a:prstGeom>
          <a:noFill/>
        </p:spPr>
        <p:txBody>
          <a:bodyPr wrap="square" rtlCol="0">
            <a:spAutoFit/>
          </a:bodyPr>
          <a:lstStyle/>
          <a:p>
            <a:pPr>
              <a:defRPr/>
            </a:pPr>
            <a:r>
              <a:rPr lang="en-GB" sz="900" b="1">
                <a:solidFill>
                  <a:schemeClr val="accent6">
                    <a:lumMod val="50000"/>
                  </a:schemeClr>
                </a:solidFill>
              </a:rPr>
              <a:t>Further reading: </a:t>
            </a:r>
            <a:r>
              <a:rPr lang="en-GB" sz="900"/>
              <a:t>Wielinga and </a:t>
            </a:r>
            <a:r>
              <a:rPr lang="en-GB" sz="900"/>
              <a:t>Robijn</a:t>
            </a:r>
            <a:r>
              <a:rPr lang="en-GB" sz="900"/>
              <a:t> 2020: </a:t>
            </a:r>
            <a:r>
              <a:rPr lang="en-GB" sz="900" i="1"/>
              <a:t>Energising Networks </a:t>
            </a:r>
            <a:r>
              <a:rPr lang="en-GB" sz="900"/>
              <a:t>p.181.</a:t>
            </a:r>
            <a:endParaRPr/>
          </a:p>
        </p:txBody>
      </p:sp>
      <p:sp>
        <p:nvSpPr>
          <p:cNvPr id="17" name="Tekstvak 4" hidden="0"/>
          <p:cNvSpPr>
            <a:spLocks noAdjustHandles="0" noChangeArrowheads="0"/>
          </p:cNvSpPr>
          <p:nvPr isPhoto="0" userDrawn="0"/>
        </p:nvSpPr>
        <p:spPr bwMode="auto">
          <a:xfrm>
            <a:off x="804414" y="620363"/>
            <a:ext cx="2530058" cy="738664"/>
          </a:xfrm>
          <a:prstGeom prst="rect">
            <a:avLst/>
          </a:prstGeom>
          <a:noFill/>
        </p:spPr>
        <p:txBody>
          <a:bodyPr wrap="square" rtlCol="0">
            <a:spAutoFit/>
          </a:bodyPr>
          <a:lstStyle/>
          <a:p>
            <a:pPr marL="0" marR="0" lvl="0" indent="0" algn="l" defTabSz="914400">
              <a:lnSpc>
                <a:spcPct val="100000"/>
              </a:lnSpc>
              <a:spcBef>
                <a:spcPts val="0"/>
              </a:spcBef>
              <a:spcAft>
                <a:spcPts val="600"/>
              </a:spcAft>
              <a:buClrTx/>
              <a:buSzTx/>
              <a:buFontTx/>
              <a:buNone/>
              <a:defRPr/>
            </a:pPr>
            <a:r>
              <a:rPr lang="en-GB" sz="1200" b="1">
                <a:solidFill>
                  <a:srgbClr val="C00000"/>
                </a:solidFill>
                <a:latin typeface="Calibri"/>
              </a:rPr>
              <a:t>The</a:t>
            </a:r>
            <a:r>
              <a:rPr lang="en-GB" sz="1000" b="0" i="0" u="none" strike="noStrike" cap="none" spc="0">
                <a:ln>
                  <a:noFill/>
                </a:ln>
                <a:solidFill>
                  <a:prstClr val="black"/>
                </a:solidFill>
                <a:latin typeface="Calibri"/>
                <a:ea typeface="+mn-ea"/>
                <a:cs typeface="+mn-cs"/>
              </a:rPr>
              <a:t> </a:t>
            </a:r>
            <a:r>
              <a:rPr lang="en-GB" sz="1200" b="1" i="0" u="none" strike="noStrike" cap="none" spc="0">
                <a:ln>
                  <a:noFill/>
                </a:ln>
                <a:solidFill>
                  <a:srgbClr val="C00000"/>
                </a:solidFill>
                <a:latin typeface="Calibri"/>
                <a:ea typeface="+mn-ea"/>
                <a:cs typeface="+mn-cs"/>
              </a:rPr>
              <a:t>Triangle of Co-Creation </a:t>
            </a:r>
            <a:r>
              <a:rPr lang="en-GB" sz="1000" b="0" i="0" u="none" strike="noStrike" cap="none" spc="0">
                <a:ln>
                  <a:noFill/>
                </a:ln>
                <a:solidFill>
                  <a:prstClr val="black"/>
                </a:solidFill>
                <a:latin typeface="Calibri"/>
                <a:ea typeface="+mn-ea"/>
                <a:cs typeface="+mn-cs"/>
              </a:rPr>
              <a:t>helps to analyse how actors position themselves in the process, and how they can be stimulated to contribute.</a:t>
            </a:r>
            <a:endParaRPr lang="en-GB"/>
          </a:p>
        </p:txBody>
      </p:sp>
      <p:pic>
        <p:nvPicPr>
          <p:cNvPr id="18" name="Afbeelding 9" hidden="0"/>
          <p:cNvPicPr>
            <a:picLocks noChangeAspect="1"/>
          </p:cNvPicPr>
          <p:nvPr isPhoto="0" userDrawn="0"/>
        </p:nvPicPr>
        <p:blipFill>
          <a:blip r:embed="rId5"/>
          <a:stretch/>
        </p:blipFill>
        <p:spPr bwMode="auto">
          <a:xfrm>
            <a:off x="3811173" y="345366"/>
            <a:ext cx="4627942" cy="624593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5" hidden="0"/>
          <p:cNvGrpSpPr/>
          <p:nvPr isPhoto="0" userDrawn="0"/>
        </p:nvGrpSpPr>
        <p:grpSpPr bwMode="auto">
          <a:xfrm>
            <a:off x="-76790" y="0"/>
            <a:ext cx="12268790" cy="6858000"/>
            <a:chOff x="-76790" y="0"/>
            <a:chExt cx="12268790" cy="6858000"/>
          </a:xfrm>
        </p:grpSpPr>
        <p:sp>
          <p:nvSpPr>
            <p:cNvPr id="5" name="Tekstvak 25" hidden="0"/>
            <p:cNvSpPr>
              <a:spLocks noAdjustHandles="0" noChangeArrowheads="0"/>
            </p:cNvSpPr>
            <p:nvPr isPhoto="0" userDrawn="0"/>
          </p:nvSpPr>
          <p:spPr bwMode="auto">
            <a:xfrm>
              <a:off x="6867274" y="2281956"/>
              <a:ext cx="1745882" cy="861774"/>
            </a:xfrm>
            <a:prstGeom prst="rect">
              <a:avLst/>
            </a:prstGeom>
            <a:solidFill>
              <a:schemeClr val="accent4">
                <a:lumMod val="20000"/>
                <a:lumOff val="80000"/>
              </a:schemeClr>
            </a:solidFill>
            <a:ln>
              <a:solidFill>
                <a:srgbClr val="FFC000"/>
              </a:solidFill>
            </a:ln>
          </p:spPr>
          <p:txBody>
            <a:bodyPr wrap="square" rtlCol="0">
              <a:spAutoFit/>
            </a:bodyPr>
            <a:lstStyle/>
            <a:p>
              <a:pPr algn="ctr">
                <a:defRPr/>
              </a:pPr>
              <a:r>
                <a:rPr lang="en-GB" sz="1400" b="1"/>
                <a:t>Contract of work</a:t>
              </a:r>
              <a:endParaRPr lang="en-GB" sz="1400"/>
            </a:p>
            <a:p>
              <a:pPr algn="ctr">
                <a:defRPr/>
              </a:pPr>
              <a:r>
                <a:rPr lang="en-GB" sz="1200" i="1"/>
                <a:t>Task description</a:t>
              </a:r>
              <a:endParaRPr/>
            </a:p>
            <a:p>
              <a:pPr algn="ctr">
                <a:defRPr/>
              </a:pPr>
              <a:r>
                <a:rPr lang="en-GB" sz="1200" i="1"/>
                <a:t>Terms of Reference (TOR)</a:t>
              </a:r>
              <a:endParaRPr/>
            </a:p>
            <a:p>
              <a:pPr algn="ctr">
                <a:defRPr/>
              </a:pPr>
              <a:r>
                <a:rPr lang="en-GB" sz="1200" i="1"/>
                <a:t>Mission</a:t>
              </a:r>
              <a:endParaRPr/>
            </a:p>
          </p:txBody>
        </p:sp>
        <p:sp>
          <p:nvSpPr>
            <p:cNvPr id="6" name="Rechthoek 10" hidden="0"/>
            <p:cNvSpPr/>
            <p:nvPr isPhoto="0" userDrawn="0"/>
          </p:nvSpPr>
          <p:spPr bwMode="auto">
            <a:xfrm>
              <a:off x="8628600"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7" name="Rechthoek 7" hidden="0"/>
            <p:cNvSpPr/>
            <p:nvPr isPhoto="0" userDrawn="0"/>
          </p:nvSpPr>
          <p:spPr bwMode="auto">
            <a:xfrm>
              <a:off x="-76790"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8" name="Groep 1" hidden="0"/>
            <p:cNvGrpSpPr/>
            <p:nvPr isPhoto="0" userDrawn="0"/>
          </p:nvGrpSpPr>
          <p:grpSpPr bwMode="auto">
            <a:xfrm>
              <a:off x="0" y="20698"/>
              <a:ext cx="1849276" cy="929728"/>
              <a:chOff x="0" y="20698"/>
              <a:chExt cx="1849276" cy="929728"/>
            </a:xfrm>
          </p:grpSpPr>
          <p:pic>
            <p:nvPicPr>
              <p:cNvPr id="9" name="Afbeelding 2" hidden="0"/>
              <p:cNvPicPr>
                <a:picLocks noChangeAspect="1"/>
              </p:cNvPicPr>
              <p:nvPr isPhoto="0" userDrawn="0"/>
            </p:nvPicPr>
            <p:blipFill>
              <a:blip r:embed="rId2"/>
              <a:stretch/>
            </p:blipFill>
            <p:spPr bwMode="auto">
              <a:xfrm>
                <a:off x="0" y="20698"/>
                <a:ext cx="1849276" cy="493396"/>
              </a:xfrm>
              <a:prstGeom prst="rect">
                <a:avLst/>
              </a:prstGeom>
            </p:spPr>
          </p:pic>
          <p:sp>
            <p:nvSpPr>
              <p:cNvPr id="10" name="Actieknop: Startpagina 3"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grpSp>
        <p:sp>
          <p:nvSpPr>
            <p:cNvPr id="11" name="Actieknop: Terug of Vorige 6" hidden="0">
              <a:hlinkClick r:id="rId4" action="ppaction://hlinksldjump" highlightClick="1"/>
            </p:cNvPr>
            <p:cNvSpPr/>
            <p:nvPr isPhoto="0" userDrawn="0"/>
          </p:nvSpPr>
          <p:spPr bwMode="auto">
            <a:xfrm>
              <a:off x="251836" y="1016786"/>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2" name="Tekstvak 17" hidden="0"/>
            <p:cNvSpPr>
              <a:spLocks noAdjustHandles="0" noChangeArrowheads="0"/>
            </p:cNvSpPr>
            <p:nvPr isPhoto="0" userDrawn="0"/>
          </p:nvSpPr>
          <p:spPr bwMode="auto">
            <a:xfrm>
              <a:off x="8741532" y="1738746"/>
              <a:ext cx="3337535" cy="3093154"/>
            </a:xfrm>
            <a:prstGeom prst="rect">
              <a:avLst/>
            </a:prstGeom>
            <a:solidFill>
              <a:schemeClr val="bg1"/>
            </a:solidFill>
          </p:spPr>
          <p:txBody>
            <a:bodyPr wrap="square" rtlCol="0">
              <a:spAutoFit/>
            </a:bodyPr>
            <a:lstStyle/>
            <a:p>
              <a:pPr>
                <a:spcAft>
                  <a:spcPts val="600"/>
                </a:spcAft>
                <a:defRPr/>
              </a:pPr>
              <a:r>
                <a:rPr lang="en-GB" sz="1000" b="1"/>
                <a:t>Different contractual relations</a:t>
              </a:r>
              <a:endParaRPr lang="en-GB" sz="1000"/>
            </a:p>
            <a:p>
              <a:pPr>
                <a:spcAft>
                  <a:spcPts val="600"/>
                </a:spcAft>
                <a:defRPr/>
                <a:tabLst>
                  <a:tab pos="0" algn="l"/>
                </a:tabLst>
              </a:pPr>
              <a:r>
                <a:rPr lang="en-GB" sz="1000"/>
                <a:t>An advisor is always functioning in a field with different contractual relationships:</a:t>
              </a:r>
              <a:endParaRPr/>
            </a:p>
            <a:p>
              <a:pPr marL="176213" lvl="1">
                <a:spcAft>
                  <a:spcPts val="600"/>
                </a:spcAft>
                <a:defRPr/>
                <a:tabLst>
                  <a:tab pos="0" algn="l"/>
                </a:tabLst>
              </a:pPr>
              <a:r>
                <a:rPr lang="en-GB" sz="1000" b="1"/>
                <a:t>Contract of work:</a:t>
              </a:r>
              <a:r>
                <a:rPr lang="en-GB" sz="1000"/>
                <a:t> </a:t>
              </a:r>
              <a:endParaRPr/>
            </a:p>
            <a:p>
              <a:pPr marL="176213" lvl="1">
                <a:spcAft>
                  <a:spcPts val="600"/>
                </a:spcAft>
                <a:defRPr/>
                <a:tabLst>
                  <a:tab pos="0" algn="l"/>
                </a:tabLst>
              </a:pPr>
              <a:r>
                <a:rPr lang="en-GB" sz="1000"/>
                <a:t>This is the mandate within which the advisor does his/her work. Probably he/she has a task- or job description, or maybe a Terms of Reference if he/she is contracted for a specific job in a project.</a:t>
              </a:r>
              <a:endParaRPr/>
            </a:p>
            <a:p>
              <a:pPr marL="176213" lvl="1">
                <a:spcAft>
                  <a:spcPts val="600"/>
                </a:spcAft>
                <a:defRPr/>
                <a:tabLst>
                  <a:tab pos="0" algn="l"/>
                </a:tabLst>
              </a:pPr>
              <a:r>
                <a:rPr lang="en-GB" sz="1000" b="1"/>
                <a:t>Contract of business:</a:t>
              </a:r>
              <a:endParaRPr/>
            </a:p>
            <a:p>
              <a:pPr marL="176213" lvl="1">
                <a:spcAft>
                  <a:spcPts val="600"/>
                </a:spcAft>
                <a:defRPr/>
                <a:tabLst>
                  <a:tab pos="0" algn="l"/>
                </a:tabLst>
              </a:pPr>
              <a:r>
                <a:rPr lang="en-GB" sz="1000"/>
                <a:t>These are the conditions for the transaction between advisor and client. Costs or cost calculation. Time and period. What happens if things deviate from plan?</a:t>
              </a:r>
              <a:endParaRPr/>
            </a:p>
            <a:p>
              <a:pPr marL="176213" lvl="1">
                <a:spcAft>
                  <a:spcPts val="600"/>
                </a:spcAft>
                <a:defRPr/>
                <a:tabLst>
                  <a:tab pos="0" algn="l"/>
                </a:tabLst>
              </a:pPr>
              <a:r>
                <a:rPr lang="en-GB" sz="1000" b="1"/>
                <a:t>Contract of objectives:</a:t>
              </a:r>
              <a:endParaRPr lang="en-GB" sz="1000"/>
            </a:p>
            <a:p>
              <a:pPr marL="176213" lvl="1">
                <a:spcAft>
                  <a:spcPts val="600"/>
                </a:spcAft>
                <a:defRPr/>
                <a:tabLst>
                  <a:tab pos="0" algn="l"/>
                </a:tabLst>
              </a:pPr>
              <a:r>
                <a:rPr lang="en-GB" sz="1000"/>
                <a:t>What does the client expect from the advisor? For what question does (s)he seek assistance? When will the client be satisfied?</a:t>
              </a:r>
              <a:endParaRPr/>
            </a:p>
          </p:txBody>
        </p:sp>
        <p:sp>
          <p:nvSpPr>
            <p:cNvPr id="13" name="Tekstvak 18" hidden="0"/>
            <p:cNvSpPr>
              <a:spLocks noAdjustHandles="0" noChangeArrowheads="0"/>
            </p:cNvSpPr>
            <p:nvPr isPhoto="0" userDrawn="0"/>
          </p:nvSpPr>
          <p:spPr bwMode="auto">
            <a:xfrm>
              <a:off x="8656320" y="6486103"/>
              <a:ext cx="3535680" cy="230832"/>
            </a:xfrm>
            <a:prstGeom prst="rect">
              <a:avLst/>
            </a:prstGeom>
            <a:noFill/>
          </p:spPr>
          <p:txBody>
            <a:bodyPr wrap="square" rtlCol="0">
              <a:spAutoFit/>
            </a:bodyPr>
            <a:lstStyle/>
            <a:p>
              <a:pPr>
                <a:defRPr/>
              </a:pPr>
              <a:r>
                <a:rPr lang="en-GB" sz="900" b="1">
                  <a:solidFill>
                    <a:schemeClr val="accent6">
                      <a:lumMod val="50000"/>
                    </a:schemeClr>
                  </a:solidFill>
                </a:rPr>
                <a:t>Courtesy: </a:t>
              </a:r>
              <a:r>
                <a:rPr lang="en-GB" sz="900" b="1">
                  <a:solidFill>
                    <a:schemeClr val="accent6">
                      <a:lumMod val="50000"/>
                    </a:schemeClr>
                  </a:solidFill>
                </a:rPr>
                <a:t>Idèle</a:t>
              </a:r>
              <a:r>
                <a:rPr lang="en-GB" sz="900" b="1">
                  <a:solidFill>
                    <a:schemeClr val="accent6">
                      <a:lumMod val="50000"/>
                    </a:schemeClr>
                  </a:solidFill>
                </a:rPr>
                <a:t>, France: </a:t>
              </a:r>
              <a:r>
                <a:rPr lang="en-GB" sz="900"/>
                <a:t>Christèle </a:t>
              </a:r>
              <a:r>
                <a:rPr lang="en-GB" sz="900"/>
                <a:t>Couzy</a:t>
              </a:r>
              <a:endParaRPr lang="en-GB" sz="900"/>
            </a:p>
          </p:txBody>
        </p:sp>
        <p:sp>
          <p:nvSpPr>
            <p:cNvPr id="14" name="Tekstvak 4" hidden="0"/>
            <p:cNvSpPr>
              <a:spLocks noAdjustHandles="0" noChangeArrowheads="0"/>
            </p:cNvSpPr>
            <p:nvPr isPhoto="0" userDrawn="0"/>
          </p:nvSpPr>
          <p:spPr bwMode="auto">
            <a:xfrm>
              <a:off x="654019" y="832120"/>
              <a:ext cx="2530058" cy="369332"/>
            </a:xfrm>
            <a:prstGeom prst="rect">
              <a:avLst/>
            </a:prstGeom>
            <a:noFill/>
          </p:spPr>
          <p:txBody>
            <a:bodyPr wrap="square" rtlCol="0">
              <a:spAutoFit/>
            </a:bodyPr>
            <a:lstStyle/>
            <a:p>
              <a:pPr marL="0" marR="0" lvl="0" indent="0" algn="ctr" defTabSz="914400">
                <a:lnSpc>
                  <a:spcPct val="100000"/>
                </a:lnSpc>
                <a:spcBef>
                  <a:spcPts val="0"/>
                </a:spcBef>
                <a:spcAft>
                  <a:spcPts val="600"/>
                </a:spcAft>
                <a:buClrTx/>
                <a:buSzTx/>
                <a:buFontTx/>
                <a:buNone/>
                <a:defRPr/>
              </a:pPr>
              <a:r>
                <a:rPr lang="en-GB" b="1">
                  <a:solidFill>
                    <a:srgbClr val="C00000"/>
                  </a:solidFill>
                  <a:latin typeface="Calibri"/>
                </a:rPr>
                <a:t>The</a:t>
              </a:r>
              <a:r>
                <a:rPr lang="en-GB" b="0" i="0" u="none" strike="noStrike" cap="none" spc="0">
                  <a:ln>
                    <a:noFill/>
                  </a:ln>
                  <a:solidFill>
                    <a:prstClr val="black"/>
                  </a:solidFill>
                  <a:latin typeface="Calibri"/>
                  <a:ea typeface="+mn-ea"/>
                  <a:cs typeface="+mn-cs"/>
                </a:rPr>
                <a:t> </a:t>
              </a:r>
              <a:r>
                <a:rPr lang="en-GB" b="1">
                  <a:solidFill>
                    <a:srgbClr val="C00000"/>
                  </a:solidFill>
                  <a:latin typeface="Calibri"/>
                </a:rPr>
                <a:t>Contract Triangle</a:t>
              </a:r>
              <a:endParaRPr lang="en-GB"/>
            </a:p>
          </p:txBody>
        </p:sp>
        <p:sp>
          <p:nvSpPr>
            <p:cNvPr id="15" name="Gelijkbenige driehoek 8" hidden="0"/>
            <p:cNvSpPr/>
            <p:nvPr isPhoto="0" userDrawn="0"/>
          </p:nvSpPr>
          <p:spPr bwMode="auto">
            <a:xfrm>
              <a:off x="5013158" y="2228427"/>
              <a:ext cx="2161831" cy="1862309"/>
            </a:xfrm>
            <a:prstGeom prst="triangle">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6" name="Tekstvak 9" hidden="0"/>
            <p:cNvSpPr>
              <a:spLocks noAdjustHandles="0" noChangeArrowheads="0"/>
            </p:cNvSpPr>
            <p:nvPr isPhoto="0" userDrawn="0"/>
          </p:nvSpPr>
          <p:spPr bwMode="auto">
            <a:xfrm>
              <a:off x="4233004" y="4283242"/>
              <a:ext cx="725968" cy="369332"/>
            </a:xfrm>
            <a:prstGeom prst="rect">
              <a:avLst/>
            </a:prstGeom>
            <a:noFill/>
          </p:spPr>
          <p:txBody>
            <a:bodyPr wrap="none" rtlCol="0">
              <a:spAutoFit/>
            </a:bodyPr>
            <a:lstStyle/>
            <a:p>
              <a:pPr>
                <a:defRPr/>
              </a:pPr>
              <a:r>
                <a:rPr lang="en-GB"/>
                <a:t>Client</a:t>
              </a:r>
              <a:endParaRPr/>
            </a:p>
          </p:txBody>
        </p:sp>
        <p:sp>
          <p:nvSpPr>
            <p:cNvPr id="17" name="Tekstvak 20" hidden="0"/>
            <p:cNvSpPr>
              <a:spLocks noAdjustHandles="0" noChangeArrowheads="0"/>
            </p:cNvSpPr>
            <p:nvPr isPhoto="0" userDrawn="0"/>
          </p:nvSpPr>
          <p:spPr bwMode="auto">
            <a:xfrm>
              <a:off x="7174989" y="4283242"/>
              <a:ext cx="888385" cy="369332"/>
            </a:xfrm>
            <a:prstGeom prst="rect">
              <a:avLst/>
            </a:prstGeom>
            <a:noFill/>
          </p:spPr>
          <p:txBody>
            <a:bodyPr wrap="none" rtlCol="0">
              <a:spAutoFit/>
            </a:bodyPr>
            <a:lstStyle/>
            <a:p>
              <a:pPr>
                <a:defRPr/>
              </a:pPr>
              <a:r>
                <a:rPr lang="en-GB"/>
                <a:t>Advisor</a:t>
              </a:r>
              <a:endParaRPr/>
            </a:p>
          </p:txBody>
        </p:sp>
        <p:sp>
          <p:nvSpPr>
            <p:cNvPr id="18" name="Tekstvak 21" hidden="0"/>
            <p:cNvSpPr>
              <a:spLocks noAdjustHandles="0" noChangeArrowheads="0"/>
            </p:cNvSpPr>
            <p:nvPr isPhoto="0" userDrawn="0"/>
          </p:nvSpPr>
          <p:spPr bwMode="auto">
            <a:xfrm>
              <a:off x="5582237" y="1554080"/>
              <a:ext cx="1027525" cy="369332"/>
            </a:xfrm>
            <a:prstGeom prst="rect">
              <a:avLst/>
            </a:prstGeom>
            <a:noFill/>
          </p:spPr>
          <p:txBody>
            <a:bodyPr wrap="none" rtlCol="0">
              <a:spAutoFit/>
            </a:bodyPr>
            <a:lstStyle/>
            <a:p>
              <a:pPr>
                <a:defRPr/>
              </a:pPr>
              <a:r>
                <a:rPr lang="en-GB"/>
                <a:t>Manager</a:t>
              </a:r>
              <a:endParaRPr/>
            </a:p>
          </p:txBody>
        </p:sp>
        <p:sp>
          <p:nvSpPr>
            <p:cNvPr id="19" name="Pijl: links/rechts 11" hidden="0"/>
            <p:cNvSpPr/>
            <p:nvPr isPhoto="0" userDrawn="0"/>
          </p:nvSpPr>
          <p:spPr bwMode="auto">
            <a:xfrm>
              <a:off x="5231617" y="4396630"/>
              <a:ext cx="1762626" cy="142555"/>
            </a:xfrm>
            <a:prstGeom prst="lef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0" name="Pijl: links/rechts 22" hidden="0"/>
            <p:cNvSpPr/>
            <p:nvPr isPhoto="0" userDrawn="0"/>
          </p:nvSpPr>
          <p:spPr bwMode="auto">
            <a:xfrm rot="3599999">
              <a:off x="6015712" y="2956028"/>
              <a:ext cx="1762626" cy="142555"/>
            </a:xfrm>
            <a:prstGeom prst="lef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1" name="Tekstvak 24" hidden="0"/>
            <p:cNvSpPr>
              <a:spLocks noAdjustHandles="0" noChangeArrowheads="0"/>
            </p:cNvSpPr>
            <p:nvPr isPhoto="0" userDrawn="0"/>
          </p:nvSpPr>
          <p:spPr bwMode="auto">
            <a:xfrm>
              <a:off x="4978763" y="4691190"/>
              <a:ext cx="2268334" cy="492443"/>
            </a:xfrm>
            <a:prstGeom prst="rect">
              <a:avLst/>
            </a:prstGeom>
            <a:solidFill>
              <a:schemeClr val="accent6">
                <a:lumMod val="20000"/>
                <a:lumOff val="80000"/>
              </a:schemeClr>
            </a:solidFill>
            <a:ln>
              <a:solidFill>
                <a:srgbClr val="00B050"/>
              </a:solidFill>
            </a:ln>
          </p:spPr>
          <p:txBody>
            <a:bodyPr wrap="square" rtlCol="0">
              <a:spAutoFit/>
            </a:bodyPr>
            <a:lstStyle/>
            <a:p>
              <a:pPr algn="ctr">
                <a:defRPr/>
              </a:pPr>
              <a:r>
                <a:rPr lang="en-GB" sz="1400" b="1"/>
                <a:t>Contract of objectives</a:t>
              </a:r>
              <a:endParaRPr lang="en-GB" sz="1400"/>
            </a:p>
            <a:p>
              <a:pPr algn="ctr">
                <a:defRPr/>
              </a:pPr>
              <a:r>
                <a:rPr lang="en-GB" sz="1200" i="1"/>
                <a:t>What do you expect from me?</a:t>
              </a:r>
              <a:endParaRPr/>
            </a:p>
          </p:txBody>
        </p:sp>
        <p:sp>
          <p:nvSpPr>
            <p:cNvPr id="22" name="Tekstvak 26" hidden="0"/>
            <p:cNvSpPr>
              <a:spLocks noAdjustHandles="0" noChangeArrowheads="0"/>
            </p:cNvSpPr>
            <p:nvPr isPhoto="0" userDrawn="0"/>
          </p:nvSpPr>
          <p:spPr bwMode="auto">
            <a:xfrm>
              <a:off x="3509214" y="2281956"/>
              <a:ext cx="1796215" cy="861774"/>
            </a:xfrm>
            <a:prstGeom prst="rect">
              <a:avLst/>
            </a:prstGeom>
            <a:solidFill>
              <a:schemeClr val="accent4">
                <a:lumMod val="20000"/>
                <a:lumOff val="80000"/>
              </a:schemeClr>
            </a:solidFill>
            <a:ln>
              <a:solidFill>
                <a:srgbClr val="FFC000"/>
              </a:solidFill>
            </a:ln>
          </p:spPr>
          <p:txBody>
            <a:bodyPr wrap="square" rtlCol="0">
              <a:spAutoFit/>
            </a:bodyPr>
            <a:lstStyle/>
            <a:p>
              <a:pPr algn="ctr">
                <a:defRPr/>
              </a:pPr>
              <a:r>
                <a:rPr lang="en-GB" sz="1400" b="1"/>
                <a:t>Contract of business</a:t>
              </a:r>
              <a:endParaRPr lang="en-GB" sz="1400"/>
            </a:p>
            <a:p>
              <a:pPr algn="ctr">
                <a:defRPr/>
              </a:pPr>
              <a:r>
                <a:rPr lang="en-GB" sz="1200" i="1"/>
                <a:t>Conditions of transaction</a:t>
              </a:r>
              <a:endParaRPr/>
            </a:p>
            <a:p>
              <a:pPr algn="ctr">
                <a:defRPr/>
              </a:pPr>
              <a:r>
                <a:rPr lang="en-GB" sz="1200" i="1"/>
                <a:t>(payment, duration, sanctions, etc.)</a:t>
              </a:r>
              <a:endParaRPr/>
            </a:p>
          </p:txBody>
        </p:sp>
        <p:sp>
          <p:nvSpPr>
            <p:cNvPr id="23" name="Pijl: links/rechts 23" hidden="0"/>
            <p:cNvSpPr/>
            <p:nvPr isPhoto="0" userDrawn="0"/>
          </p:nvSpPr>
          <p:spPr bwMode="auto">
            <a:xfrm rot="-3599999">
              <a:off x="4396348" y="2956029"/>
              <a:ext cx="1762626" cy="142555"/>
            </a:xfrm>
            <a:prstGeom prst="lef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4" name="Tekstvak 27" hidden="0"/>
            <p:cNvSpPr>
              <a:spLocks noAdjustHandles="0" noChangeArrowheads="0"/>
            </p:cNvSpPr>
            <p:nvPr isPhoto="0" userDrawn="0"/>
          </p:nvSpPr>
          <p:spPr bwMode="auto">
            <a:xfrm>
              <a:off x="59257" y="1738746"/>
              <a:ext cx="3337535" cy="2554545"/>
            </a:xfrm>
            <a:prstGeom prst="rect">
              <a:avLst/>
            </a:prstGeom>
            <a:solidFill>
              <a:schemeClr val="bg1"/>
            </a:solidFill>
          </p:spPr>
          <p:txBody>
            <a:bodyPr wrap="square" rtlCol="0">
              <a:spAutoFit/>
            </a:bodyPr>
            <a:lstStyle/>
            <a:p>
              <a:pPr>
                <a:spcAft>
                  <a:spcPts val="600"/>
                </a:spcAft>
                <a:defRPr/>
              </a:pPr>
              <a:r>
                <a:rPr lang="en-GB" sz="1000" b="1">
                  <a:solidFill>
                    <a:srgbClr val="C00000"/>
                  </a:solidFill>
                </a:rPr>
                <a:t>Three positions in an advisory activity</a:t>
              </a:r>
              <a:endParaRPr lang="en-GB" sz="1000">
                <a:solidFill>
                  <a:srgbClr val="C00000"/>
                </a:solidFill>
              </a:endParaRPr>
            </a:p>
            <a:p>
              <a:pPr marL="176213" lvl="1">
                <a:spcAft>
                  <a:spcPts val="600"/>
                </a:spcAft>
                <a:defRPr/>
                <a:tabLst>
                  <a:tab pos="0" algn="l"/>
                </a:tabLst>
              </a:pPr>
              <a:r>
                <a:rPr lang="en-GB" sz="1000" b="1"/>
                <a:t>Manager:</a:t>
              </a:r>
              <a:r>
                <a:rPr lang="en-GB" sz="1000"/>
                <a:t> </a:t>
              </a:r>
              <a:endParaRPr/>
            </a:p>
            <a:p>
              <a:pPr marL="176213" lvl="1">
                <a:spcAft>
                  <a:spcPts val="600"/>
                </a:spcAft>
                <a:defRPr/>
                <a:tabLst>
                  <a:tab pos="0" algn="l"/>
                </a:tabLst>
              </a:pPr>
              <a:r>
                <a:rPr lang="en-GB" sz="1000"/>
                <a:t>The manager controls the conditions under which the advisor does his/her work. This can be the team leader, the employer, or the agency that pays for a project or programme within which the advisor operates.</a:t>
              </a:r>
              <a:endParaRPr/>
            </a:p>
            <a:p>
              <a:pPr marL="176213" lvl="1">
                <a:spcAft>
                  <a:spcPts val="600"/>
                </a:spcAft>
                <a:defRPr/>
                <a:tabLst>
                  <a:tab pos="0" algn="l"/>
                </a:tabLst>
              </a:pPr>
              <a:r>
                <a:rPr lang="en-GB" sz="1000" b="1"/>
                <a:t>Client</a:t>
              </a:r>
              <a:r>
                <a:rPr lang="en-GB" sz="1000"/>
                <a:t>:</a:t>
              </a:r>
              <a:endParaRPr/>
            </a:p>
            <a:p>
              <a:pPr marL="176213" lvl="1">
                <a:spcAft>
                  <a:spcPts val="600"/>
                </a:spcAft>
                <a:defRPr/>
                <a:tabLst>
                  <a:tab pos="0" algn="l"/>
                </a:tabLst>
              </a:pPr>
              <a:r>
                <a:rPr lang="en-GB" sz="1000"/>
                <a:t>The client receives a service from the advisor. This can be an advise, guidance in certain activities, assistance in linking the client to other actors, etc.</a:t>
              </a:r>
              <a:endParaRPr/>
            </a:p>
            <a:p>
              <a:pPr marL="176213" lvl="1">
                <a:spcAft>
                  <a:spcPts val="600"/>
                </a:spcAft>
                <a:defRPr/>
                <a:tabLst>
                  <a:tab pos="0" algn="l"/>
                </a:tabLst>
              </a:pPr>
              <a:r>
                <a:rPr lang="en-GB" sz="1000" b="1"/>
                <a:t>The advisor:</a:t>
              </a:r>
              <a:endParaRPr lang="en-GB" sz="1000"/>
            </a:p>
            <a:p>
              <a:pPr marL="176213" lvl="1">
                <a:spcAft>
                  <a:spcPts val="600"/>
                </a:spcAft>
                <a:defRPr/>
                <a:tabLst>
                  <a:tab pos="0" algn="l"/>
                </a:tabLst>
              </a:pPr>
              <a:r>
                <a:rPr lang="en-GB" sz="1000"/>
                <a:t>The advisor provides services to clients (e.g. farmers, producers, etc.)</a:t>
              </a:r>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Gelijkbenige driehoek 12" hidden="0"/>
          <p:cNvSpPr/>
          <p:nvPr isPhoto="0" userDrawn="0"/>
        </p:nvSpPr>
        <p:spPr bwMode="auto">
          <a:xfrm>
            <a:off x="4275905" y="1888055"/>
            <a:ext cx="3563400" cy="2631791"/>
          </a:xfrm>
          <a:prstGeom prst="triangle">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 name="Rechthoek 10" hidden="0"/>
          <p:cNvSpPr/>
          <p:nvPr isPhoto="0" userDrawn="0"/>
        </p:nvSpPr>
        <p:spPr bwMode="auto">
          <a:xfrm>
            <a:off x="8628600"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6" name="Rechthoek 7" hidden="0"/>
          <p:cNvSpPr/>
          <p:nvPr isPhoto="0" userDrawn="0"/>
        </p:nvSpPr>
        <p:spPr bwMode="auto">
          <a:xfrm>
            <a:off x="-76790"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7" name="Groep 1" hidden="0"/>
          <p:cNvGrpSpPr/>
          <p:nvPr isPhoto="0" userDrawn="0"/>
        </p:nvGrpSpPr>
        <p:grpSpPr bwMode="auto">
          <a:xfrm>
            <a:off x="0" y="20698"/>
            <a:ext cx="1849276" cy="929728"/>
            <a:chOff x="0" y="20698"/>
            <a:chExt cx="1849276" cy="929728"/>
          </a:xfrm>
        </p:grpSpPr>
        <p:pic>
          <p:nvPicPr>
            <p:cNvPr id="8" name="Afbeelding 2" hidden="0"/>
            <p:cNvPicPr>
              <a:picLocks noChangeAspect="1"/>
            </p:cNvPicPr>
            <p:nvPr isPhoto="0" userDrawn="0"/>
          </p:nvPicPr>
          <p:blipFill>
            <a:blip r:embed="rId2"/>
            <a:stretch/>
          </p:blipFill>
          <p:spPr bwMode="auto">
            <a:xfrm>
              <a:off x="0" y="20698"/>
              <a:ext cx="1849276" cy="493396"/>
            </a:xfrm>
            <a:prstGeom prst="rect">
              <a:avLst/>
            </a:prstGeom>
          </p:spPr>
        </p:pic>
        <p:sp>
          <p:nvSpPr>
            <p:cNvPr id="9" name="Actieknop: Startpagina 3"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grpSp>
      <p:sp>
        <p:nvSpPr>
          <p:cNvPr id="10" name="Actieknop: Terug of Vorige 6" hidden="0">
            <a:hlinkClick r:id="rId4" action="ppaction://hlinksldjump" highlightClick="1"/>
          </p:cNvPr>
          <p:cNvSpPr/>
          <p:nvPr isPhoto="0" userDrawn="0"/>
        </p:nvSpPr>
        <p:spPr bwMode="auto">
          <a:xfrm>
            <a:off x="251836" y="1016786"/>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1" name="Tekstvak 17" hidden="0"/>
          <p:cNvSpPr>
            <a:spLocks noAdjustHandles="0" noChangeArrowheads="0"/>
          </p:cNvSpPr>
          <p:nvPr isPhoto="0" userDrawn="0"/>
        </p:nvSpPr>
        <p:spPr bwMode="auto">
          <a:xfrm>
            <a:off x="8755405" y="2080565"/>
            <a:ext cx="3337535" cy="2246769"/>
          </a:xfrm>
          <a:prstGeom prst="rect">
            <a:avLst/>
          </a:prstGeom>
          <a:solidFill>
            <a:schemeClr val="bg1"/>
          </a:solidFill>
        </p:spPr>
        <p:txBody>
          <a:bodyPr wrap="square" rtlCol="0">
            <a:spAutoFit/>
          </a:bodyPr>
          <a:lstStyle/>
          <a:p>
            <a:pPr>
              <a:spcAft>
                <a:spcPts val="600"/>
              </a:spcAft>
              <a:defRPr/>
            </a:pPr>
            <a:r>
              <a:rPr lang="en-GB" sz="1000" i="1"/>
              <a:t>In practice facilitators will do things that belong to each of the corners. </a:t>
            </a:r>
            <a:endParaRPr/>
          </a:p>
          <a:p>
            <a:pPr>
              <a:spcAft>
                <a:spcPts val="600"/>
              </a:spcAft>
              <a:defRPr/>
            </a:pPr>
            <a:endParaRPr lang="en-GB" sz="1000" i="1"/>
          </a:p>
          <a:p>
            <a:pPr>
              <a:spcAft>
                <a:spcPts val="600"/>
              </a:spcAft>
              <a:defRPr/>
            </a:pPr>
            <a:r>
              <a:rPr lang="en-GB" sz="1000" i="1"/>
              <a:t>Useful questions for facilitators:</a:t>
            </a:r>
            <a:endParaRPr/>
          </a:p>
          <a:p>
            <a:pPr marL="171450" indent="-171450">
              <a:spcAft>
                <a:spcPts val="600"/>
              </a:spcAft>
              <a:buFont typeface="Wingdings"/>
              <a:buChar char="q"/>
              <a:defRPr/>
            </a:pPr>
            <a:r>
              <a:rPr lang="en-GB" sz="1000"/>
              <a:t>Where would you place yourself in the triangle I you just follow your personal preference?</a:t>
            </a:r>
            <a:endParaRPr/>
          </a:p>
          <a:p>
            <a:pPr marL="171450" indent="-171450">
              <a:spcAft>
                <a:spcPts val="600"/>
              </a:spcAft>
              <a:buFont typeface="Wingdings"/>
              <a:buChar char="q"/>
              <a:defRPr/>
            </a:pPr>
            <a:r>
              <a:rPr lang="en-GB" sz="1000"/>
              <a:t>What is needed most at this moment in the network you are serving?</a:t>
            </a:r>
            <a:endParaRPr/>
          </a:p>
          <a:p>
            <a:pPr marL="171450" indent="-171450">
              <a:spcAft>
                <a:spcPts val="600"/>
              </a:spcAft>
              <a:buFont typeface="Wingdings"/>
              <a:buChar char="q"/>
              <a:defRPr/>
            </a:pPr>
            <a:r>
              <a:rPr lang="en-GB" sz="1000"/>
              <a:t>What actions can you take to improve the performance of your network?</a:t>
            </a:r>
            <a:endParaRPr/>
          </a:p>
          <a:p>
            <a:pPr marL="171450" indent="-171450">
              <a:spcAft>
                <a:spcPts val="600"/>
              </a:spcAft>
              <a:buFont typeface="Arial"/>
              <a:buChar char="•"/>
              <a:defRPr/>
            </a:pPr>
            <a:endParaRPr lang="en-GB" sz="1000" i="1"/>
          </a:p>
        </p:txBody>
      </p:sp>
      <p:sp>
        <p:nvSpPr>
          <p:cNvPr id="12" name="Tekstvak 18" hidden="0"/>
          <p:cNvSpPr>
            <a:spLocks noAdjustHandles="0" noChangeArrowheads="0"/>
          </p:cNvSpPr>
          <p:nvPr isPhoto="0" userDrawn="0"/>
        </p:nvSpPr>
        <p:spPr bwMode="auto">
          <a:xfrm>
            <a:off x="8656320" y="6486103"/>
            <a:ext cx="3535680" cy="230832"/>
          </a:xfrm>
          <a:prstGeom prst="rect">
            <a:avLst/>
          </a:prstGeom>
          <a:noFill/>
        </p:spPr>
        <p:txBody>
          <a:bodyPr wrap="square" rtlCol="0">
            <a:spAutoFit/>
          </a:bodyPr>
          <a:lstStyle/>
          <a:p>
            <a:pPr>
              <a:defRPr/>
            </a:pPr>
            <a:r>
              <a:rPr lang="en-GB" sz="900" b="1">
                <a:solidFill>
                  <a:schemeClr val="accent6">
                    <a:lumMod val="50000"/>
                  </a:schemeClr>
                </a:solidFill>
              </a:rPr>
              <a:t>Courtesy: xxx</a:t>
            </a:r>
            <a:endParaRPr lang="en-GB" sz="900"/>
          </a:p>
        </p:txBody>
      </p:sp>
      <p:sp>
        <p:nvSpPr>
          <p:cNvPr id="13" name="Tekstvak 4" hidden="0"/>
          <p:cNvSpPr>
            <a:spLocks noAdjustHandles="0" noChangeArrowheads="0"/>
          </p:cNvSpPr>
          <p:nvPr isPhoto="0" userDrawn="0"/>
        </p:nvSpPr>
        <p:spPr bwMode="auto">
          <a:xfrm>
            <a:off x="654019" y="832120"/>
            <a:ext cx="2530058" cy="369332"/>
          </a:xfrm>
          <a:prstGeom prst="rect">
            <a:avLst/>
          </a:prstGeom>
          <a:noFill/>
        </p:spPr>
        <p:txBody>
          <a:bodyPr wrap="square" rtlCol="0">
            <a:spAutoFit/>
          </a:bodyPr>
          <a:lstStyle/>
          <a:p>
            <a:pPr marL="0" marR="0" lvl="0" indent="0" algn="ctr" defTabSz="914400">
              <a:lnSpc>
                <a:spcPct val="100000"/>
              </a:lnSpc>
              <a:spcBef>
                <a:spcPts val="0"/>
              </a:spcBef>
              <a:spcAft>
                <a:spcPts val="600"/>
              </a:spcAft>
              <a:buClrTx/>
              <a:buSzTx/>
              <a:buFontTx/>
              <a:buNone/>
              <a:defRPr/>
            </a:pPr>
            <a:r>
              <a:rPr lang="en-GB" b="1">
                <a:solidFill>
                  <a:srgbClr val="C00000"/>
                </a:solidFill>
                <a:latin typeface="Calibri"/>
              </a:rPr>
              <a:t>The</a:t>
            </a:r>
            <a:r>
              <a:rPr lang="en-GB" b="0" i="0" u="none" strike="noStrike" cap="none" spc="0">
                <a:ln>
                  <a:noFill/>
                </a:ln>
                <a:solidFill>
                  <a:prstClr val="black"/>
                </a:solidFill>
                <a:latin typeface="Calibri"/>
                <a:ea typeface="+mn-ea"/>
                <a:cs typeface="+mn-cs"/>
              </a:rPr>
              <a:t> </a:t>
            </a:r>
            <a:r>
              <a:rPr lang="en-GB" b="1">
                <a:solidFill>
                  <a:srgbClr val="C00000"/>
                </a:solidFill>
                <a:latin typeface="Calibri"/>
              </a:rPr>
              <a:t>Facilitation Triangle</a:t>
            </a:r>
            <a:endParaRPr lang="en-GB"/>
          </a:p>
        </p:txBody>
      </p:sp>
      <p:sp>
        <p:nvSpPr>
          <p:cNvPr id="14" name="Tekstvak 27" hidden="0"/>
          <p:cNvSpPr>
            <a:spLocks noAdjustHandles="0" noChangeArrowheads="0"/>
          </p:cNvSpPr>
          <p:nvPr isPhoto="0" userDrawn="0"/>
        </p:nvSpPr>
        <p:spPr bwMode="auto">
          <a:xfrm>
            <a:off x="59257" y="1738746"/>
            <a:ext cx="3337535" cy="4016484"/>
          </a:xfrm>
          <a:prstGeom prst="rect">
            <a:avLst/>
          </a:prstGeom>
          <a:solidFill>
            <a:schemeClr val="bg1"/>
          </a:solidFill>
        </p:spPr>
        <p:txBody>
          <a:bodyPr wrap="square" rtlCol="0">
            <a:spAutoFit/>
          </a:bodyPr>
          <a:lstStyle/>
          <a:p>
            <a:pPr>
              <a:spcAft>
                <a:spcPts val="600"/>
              </a:spcAft>
              <a:defRPr/>
            </a:pPr>
            <a:r>
              <a:rPr lang="en-GB" sz="1000" b="1">
                <a:solidFill>
                  <a:srgbClr val="C00000"/>
                </a:solidFill>
              </a:rPr>
              <a:t>Facilitation is a serving activity</a:t>
            </a:r>
            <a:endParaRPr/>
          </a:p>
          <a:p>
            <a:pPr>
              <a:spcAft>
                <a:spcPts val="600"/>
              </a:spcAft>
              <a:defRPr/>
            </a:pPr>
            <a:r>
              <a:rPr lang="en-GB" sz="1000"/>
              <a:t>The network (client, operational group, etc.) formulates its ambitions and wishes which are leading, even though these might change in the course of the process. This is the mandate within which the facilitator is invited to assist.</a:t>
            </a:r>
            <a:endParaRPr/>
          </a:p>
          <a:p>
            <a:pPr>
              <a:spcAft>
                <a:spcPts val="600"/>
              </a:spcAft>
              <a:defRPr/>
            </a:pPr>
            <a:r>
              <a:rPr lang="en-GB" sz="1000"/>
              <a:t>The facilitator serves the network. In the terminology of the Triangle of Co-creation, facilitators are suppliers.</a:t>
            </a:r>
            <a:endParaRPr/>
          </a:p>
          <a:p>
            <a:pPr>
              <a:spcAft>
                <a:spcPts val="600"/>
              </a:spcAft>
              <a:defRPr/>
            </a:pPr>
            <a:r>
              <a:rPr lang="en-GB" sz="1000"/>
              <a:t>The Facilitation Triangle shows different ways in which this serving role can be performed. </a:t>
            </a:r>
            <a:endParaRPr/>
          </a:p>
          <a:p>
            <a:pPr>
              <a:spcAft>
                <a:spcPts val="600"/>
              </a:spcAft>
              <a:defRPr/>
            </a:pPr>
            <a:r>
              <a:rPr lang="en-GB" sz="1000" b="1"/>
              <a:t>Moderators</a:t>
            </a:r>
            <a:r>
              <a:rPr lang="en-GB" sz="1000"/>
              <a:t> provide structure for the process: they make agenda’s and time tables, bring in methods for exchange and discussion, lead meetings, etc.</a:t>
            </a:r>
            <a:endParaRPr/>
          </a:p>
          <a:p>
            <a:pPr>
              <a:spcAft>
                <a:spcPts val="600"/>
              </a:spcAft>
              <a:defRPr/>
            </a:pPr>
            <a:r>
              <a:rPr lang="en-GB" sz="1000" b="1"/>
              <a:t>Animators</a:t>
            </a:r>
            <a:r>
              <a:rPr lang="en-GB" sz="1000"/>
              <a:t> stimulate people in the network to become involved and active. They focus on enthusiasm and removing barriers for collaboration. They boost energy.</a:t>
            </a:r>
            <a:endParaRPr/>
          </a:p>
          <a:p>
            <a:pPr>
              <a:spcAft>
                <a:spcPts val="600"/>
              </a:spcAft>
              <a:defRPr/>
            </a:pPr>
            <a:r>
              <a:rPr lang="en-GB" sz="1000" b="1"/>
              <a:t>Facilitators</a:t>
            </a:r>
            <a:r>
              <a:rPr lang="en-GB" sz="1000"/>
              <a:t> make it easy for people in the network to participate and to give their contributions. They do whatever is needed for allowing participants to concentrate of the contents of their joint endeavour. They act like the travel agency that ensures that their clients can enjoy without any worries. </a:t>
            </a:r>
            <a:endParaRPr/>
          </a:p>
          <a:p>
            <a:pPr>
              <a:spcAft>
                <a:spcPts val="600"/>
              </a:spcAft>
              <a:defRPr/>
            </a:pPr>
            <a:endParaRPr lang="en-GB" sz="1000"/>
          </a:p>
        </p:txBody>
      </p:sp>
      <p:sp>
        <p:nvSpPr>
          <p:cNvPr id="15" name="Ovaal 5" hidden="0"/>
          <p:cNvSpPr/>
          <p:nvPr isPhoto="0" userDrawn="0"/>
        </p:nvSpPr>
        <p:spPr bwMode="auto">
          <a:xfrm>
            <a:off x="5164260" y="1818849"/>
            <a:ext cx="1786690" cy="79390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6" name="Ovaal 28" hidden="0"/>
          <p:cNvSpPr/>
          <p:nvPr isPhoto="0" userDrawn="0"/>
        </p:nvSpPr>
        <p:spPr bwMode="auto">
          <a:xfrm>
            <a:off x="6728977" y="4122897"/>
            <a:ext cx="1786690" cy="793901"/>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7" name="Ovaal 29" hidden="0"/>
          <p:cNvSpPr/>
          <p:nvPr isPhoto="0" userDrawn="0"/>
        </p:nvSpPr>
        <p:spPr bwMode="auto">
          <a:xfrm>
            <a:off x="3676334" y="4122896"/>
            <a:ext cx="1786690" cy="7939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8" name="Tekstvak 13" hidden="0"/>
          <p:cNvSpPr>
            <a:spLocks noAdjustHandles="0" noChangeArrowheads="0"/>
          </p:cNvSpPr>
          <p:nvPr isPhoto="0" userDrawn="0"/>
        </p:nvSpPr>
        <p:spPr bwMode="auto">
          <a:xfrm>
            <a:off x="5320595" y="1984966"/>
            <a:ext cx="1550809" cy="461665"/>
          </a:xfrm>
          <a:prstGeom prst="rect">
            <a:avLst/>
          </a:prstGeom>
          <a:noFill/>
        </p:spPr>
        <p:txBody>
          <a:bodyPr wrap="none" rtlCol="0">
            <a:spAutoFit/>
          </a:bodyPr>
          <a:lstStyle/>
          <a:p>
            <a:pPr>
              <a:defRPr/>
            </a:pPr>
            <a:r>
              <a:rPr lang="en-GB" sz="2400" b="1">
                <a:solidFill>
                  <a:schemeClr val="bg1"/>
                </a:solidFill>
              </a:rPr>
              <a:t>facilitation</a:t>
            </a:r>
            <a:endParaRPr/>
          </a:p>
        </p:txBody>
      </p:sp>
      <p:sp>
        <p:nvSpPr>
          <p:cNvPr id="19" name="Tekstvak 30" hidden="0"/>
          <p:cNvSpPr>
            <a:spLocks noAdjustHandles="0" noChangeArrowheads="0"/>
          </p:cNvSpPr>
          <p:nvPr isPhoto="0" userDrawn="0"/>
        </p:nvSpPr>
        <p:spPr bwMode="auto">
          <a:xfrm>
            <a:off x="3822589" y="4287215"/>
            <a:ext cx="1489831" cy="461665"/>
          </a:xfrm>
          <a:prstGeom prst="rect">
            <a:avLst/>
          </a:prstGeom>
          <a:noFill/>
        </p:spPr>
        <p:txBody>
          <a:bodyPr wrap="none" rtlCol="0">
            <a:spAutoFit/>
          </a:bodyPr>
          <a:lstStyle/>
          <a:p>
            <a:pPr>
              <a:defRPr/>
            </a:pPr>
            <a:r>
              <a:rPr lang="en-GB" sz="2400" b="1">
                <a:solidFill>
                  <a:schemeClr val="bg1"/>
                </a:solidFill>
              </a:rPr>
              <a:t>animation</a:t>
            </a:r>
            <a:endParaRPr/>
          </a:p>
        </p:txBody>
      </p:sp>
      <p:sp>
        <p:nvSpPr>
          <p:cNvPr id="20" name="Tekstvak 31" hidden="0"/>
          <p:cNvSpPr>
            <a:spLocks noAdjustHandles="0" noChangeArrowheads="0"/>
          </p:cNvSpPr>
          <p:nvPr isPhoto="0" userDrawn="0"/>
        </p:nvSpPr>
        <p:spPr bwMode="auto">
          <a:xfrm>
            <a:off x="6830590" y="4289637"/>
            <a:ext cx="1685077" cy="461665"/>
          </a:xfrm>
          <a:prstGeom prst="rect">
            <a:avLst/>
          </a:prstGeom>
          <a:noFill/>
        </p:spPr>
        <p:txBody>
          <a:bodyPr wrap="none" rtlCol="0">
            <a:spAutoFit/>
          </a:bodyPr>
          <a:lstStyle/>
          <a:p>
            <a:pPr>
              <a:defRPr/>
            </a:pPr>
            <a:r>
              <a:rPr lang="en-GB" sz="2400" b="1">
                <a:solidFill>
                  <a:schemeClr val="bg1"/>
                </a:solidFill>
              </a:rPr>
              <a:t>moderation</a:t>
            </a:r>
            <a:endParaRPr/>
          </a:p>
        </p:txBody>
      </p:sp>
      <p:sp>
        <p:nvSpPr>
          <p:cNvPr id="21" name="Tekstvak 14" hidden="0"/>
          <p:cNvSpPr>
            <a:spLocks noAdjustHandles="0" noChangeArrowheads="0"/>
          </p:cNvSpPr>
          <p:nvPr isPhoto="0" userDrawn="0"/>
        </p:nvSpPr>
        <p:spPr bwMode="auto">
          <a:xfrm>
            <a:off x="5183295" y="1203022"/>
            <a:ext cx="1748620" cy="276999"/>
          </a:xfrm>
          <a:prstGeom prst="rect">
            <a:avLst/>
          </a:prstGeom>
          <a:noFill/>
        </p:spPr>
        <p:txBody>
          <a:bodyPr wrap="none" rtlCol="0">
            <a:spAutoFit/>
          </a:bodyPr>
          <a:lstStyle/>
          <a:p>
            <a:pPr>
              <a:defRPr/>
            </a:pPr>
            <a:r>
              <a:rPr lang="en-GB" sz="1200" i="1"/>
              <a:t>‘We make it easy for you’</a:t>
            </a:r>
            <a:endParaRPr/>
          </a:p>
        </p:txBody>
      </p:sp>
      <p:sp>
        <p:nvSpPr>
          <p:cNvPr id="22" name="Tekstvak 32" hidden="0"/>
          <p:cNvSpPr>
            <a:spLocks noAdjustHandles="0" noChangeArrowheads="0"/>
          </p:cNvSpPr>
          <p:nvPr isPhoto="0" userDrawn="0"/>
        </p:nvSpPr>
        <p:spPr bwMode="auto">
          <a:xfrm>
            <a:off x="3768596" y="5243926"/>
            <a:ext cx="1631985" cy="276999"/>
          </a:xfrm>
          <a:prstGeom prst="rect">
            <a:avLst/>
          </a:prstGeom>
          <a:noFill/>
        </p:spPr>
        <p:txBody>
          <a:bodyPr wrap="none" rtlCol="0">
            <a:spAutoFit/>
          </a:bodyPr>
          <a:lstStyle/>
          <a:p>
            <a:pPr>
              <a:defRPr/>
            </a:pPr>
            <a:r>
              <a:rPr lang="en-GB" sz="1200" i="1"/>
              <a:t>‘We stimulate the flow’</a:t>
            </a:r>
            <a:endParaRPr/>
          </a:p>
        </p:txBody>
      </p:sp>
      <p:sp>
        <p:nvSpPr>
          <p:cNvPr id="23" name="Tekstvak 33" hidden="0"/>
          <p:cNvSpPr>
            <a:spLocks noAdjustHandles="0" noChangeArrowheads="0"/>
          </p:cNvSpPr>
          <p:nvPr isPhoto="0" userDrawn="0"/>
        </p:nvSpPr>
        <p:spPr bwMode="auto">
          <a:xfrm>
            <a:off x="6891343" y="5188214"/>
            <a:ext cx="1563570" cy="276999"/>
          </a:xfrm>
          <a:prstGeom prst="rect">
            <a:avLst/>
          </a:prstGeom>
          <a:noFill/>
        </p:spPr>
        <p:txBody>
          <a:bodyPr wrap="none" rtlCol="0">
            <a:spAutoFit/>
          </a:bodyPr>
          <a:lstStyle/>
          <a:p>
            <a:pPr>
              <a:defRPr/>
            </a:pPr>
            <a:r>
              <a:rPr lang="en-GB" sz="1200" i="1"/>
              <a:t>‘We provide structure’</a:t>
            </a:r>
            <a:endParaRPr/>
          </a:p>
        </p:txBody>
      </p:sp>
      <p:sp>
        <p:nvSpPr>
          <p:cNvPr id="24" name="Tekstvak 34" hidden="0"/>
          <p:cNvSpPr>
            <a:spLocks noAdjustHandles="0" noChangeArrowheads="0"/>
          </p:cNvSpPr>
          <p:nvPr isPhoto="0" userDrawn="0"/>
        </p:nvSpPr>
        <p:spPr bwMode="auto">
          <a:xfrm>
            <a:off x="5572686" y="924453"/>
            <a:ext cx="958596" cy="276999"/>
          </a:xfrm>
          <a:prstGeom prst="rect">
            <a:avLst/>
          </a:prstGeom>
          <a:noFill/>
        </p:spPr>
        <p:txBody>
          <a:bodyPr wrap="none" rtlCol="0">
            <a:spAutoFit/>
          </a:bodyPr>
          <a:lstStyle/>
          <a:p>
            <a:pPr>
              <a:defRPr/>
            </a:pPr>
            <a:r>
              <a:rPr lang="en-GB" sz="1200" b="1"/>
              <a:t>Travel agent</a:t>
            </a:r>
            <a:endParaRPr/>
          </a:p>
        </p:txBody>
      </p:sp>
      <p:sp>
        <p:nvSpPr>
          <p:cNvPr id="25" name="Tekstvak 35" hidden="0"/>
          <p:cNvSpPr>
            <a:spLocks noAdjustHandles="0" noChangeArrowheads="0"/>
          </p:cNvSpPr>
          <p:nvPr isPhoto="0" userDrawn="0"/>
        </p:nvSpPr>
        <p:spPr bwMode="auto">
          <a:xfrm>
            <a:off x="4227699" y="5533982"/>
            <a:ext cx="679610" cy="276999"/>
          </a:xfrm>
          <a:prstGeom prst="rect">
            <a:avLst/>
          </a:prstGeom>
          <a:noFill/>
        </p:spPr>
        <p:txBody>
          <a:bodyPr wrap="none" rtlCol="0">
            <a:spAutoFit/>
          </a:bodyPr>
          <a:lstStyle/>
          <a:p>
            <a:pPr algn="ctr">
              <a:defRPr/>
            </a:pPr>
            <a:r>
              <a:rPr lang="en-GB" sz="1200" b="1"/>
              <a:t>Booster</a:t>
            </a:r>
            <a:endParaRPr/>
          </a:p>
        </p:txBody>
      </p:sp>
      <p:sp>
        <p:nvSpPr>
          <p:cNvPr id="26" name="Tekstvak 36" hidden="0"/>
          <p:cNvSpPr>
            <a:spLocks noAdjustHandles="0" noChangeArrowheads="0"/>
          </p:cNvSpPr>
          <p:nvPr isPhoto="0" userDrawn="0"/>
        </p:nvSpPr>
        <p:spPr bwMode="auto">
          <a:xfrm>
            <a:off x="7053471" y="5523248"/>
            <a:ext cx="1239314" cy="276999"/>
          </a:xfrm>
          <a:prstGeom prst="rect">
            <a:avLst/>
          </a:prstGeom>
          <a:noFill/>
        </p:spPr>
        <p:txBody>
          <a:bodyPr wrap="none" rtlCol="0">
            <a:spAutoFit/>
          </a:bodyPr>
          <a:lstStyle/>
          <a:p>
            <a:pPr algn="ctr">
              <a:defRPr/>
            </a:pPr>
            <a:r>
              <a:rPr lang="en-GB" sz="1200" b="1"/>
              <a:t>Traffic controller</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hoek 7" hidden="0"/>
          <p:cNvSpPr/>
          <p:nvPr isPhoto="0" userDrawn="0"/>
        </p:nvSpPr>
        <p:spPr bwMode="auto">
          <a:xfrm>
            <a:off x="-76790" y="0"/>
            <a:ext cx="35634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5" name="Groep 1" hidden="0"/>
          <p:cNvGrpSpPr/>
          <p:nvPr isPhoto="0" userDrawn="0"/>
        </p:nvGrpSpPr>
        <p:grpSpPr bwMode="auto">
          <a:xfrm>
            <a:off x="0" y="20698"/>
            <a:ext cx="1849276" cy="929728"/>
            <a:chOff x="0" y="20698"/>
            <a:chExt cx="1849276" cy="929728"/>
          </a:xfrm>
        </p:grpSpPr>
        <p:pic>
          <p:nvPicPr>
            <p:cNvPr id="6" name="Afbeelding 2" hidden="0"/>
            <p:cNvPicPr>
              <a:picLocks noChangeAspect="1"/>
            </p:cNvPicPr>
            <p:nvPr isPhoto="0" userDrawn="0"/>
          </p:nvPicPr>
          <p:blipFill>
            <a:blip r:embed="rId2"/>
            <a:stretch/>
          </p:blipFill>
          <p:spPr bwMode="auto">
            <a:xfrm>
              <a:off x="0" y="20698"/>
              <a:ext cx="1849276" cy="493396"/>
            </a:xfrm>
            <a:prstGeom prst="rect">
              <a:avLst/>
            </a:prstGeom>
          </p:spPr>
        </p:pic>
        <p:sp>
          <p:nvSpPr>
            <p:cNvPr id="7" name="Actieknop: Startpagina 3"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grpSp>
      <p:sp>
        <p:nvSpPr>
          <p:cNvPr id="8" name="Actieknop: Terug of Vorige 6" hidden="0">
            <a:hlinkClick r:id="rId4" action="ppaction://hlinksldjump" highlightClick="1"/>
          </p:cNvPr>
          <p:cNvSpPr/>
          <p:nvPr isPhoto="0" userDrawn="0"/>
        </p:nvSpPr>
        <p:spPr bwMode="auto">
          <a:xfrm>
            <a:off x="251836" y="1016786"/>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Tekstvak 4" hidden="0"/>
          <p:cNvSpPr>
            <a:spLocks noAdjustHandles="0" noChangeArrowheads="0"/>
          </p:cNvSpPr>
          <p:nvPr isPhoto="0" userDrawn="0"/>
        </p:nvSpPr>
        <p:spPr bwMode="auto">
          <a:xfrm>
            <a:off x="654019" y="832120"/>
            <a:ext cx="2530058" cy="661720"/>
          </a:xfrm>
          <a:prstGeom prst="rect">
            <a:avLst/>
          </a:prstGeom>
          <a:noFill/>
        </p:spPr>
        <p:txBody>
          <a:bodyPr wrap="square" rtlCol="0">
            <a:spAutoFit/>
          </a:bodyPr>
          <a:lstStyle/>
          <a:p>
            <a:pPr marL="0" marR="0" lvl="0" indent="0" algn="ctr" defTabSz="914400">
              <a:lnSpc>
                <a:spcPct val="100000"/>
              </a:lnSpc>
              <a:spcBef>
                <a:spcPts val="0"/>
              </a:spcBef>
              <a:spcAft>
                <a:spcPts val="600"/>
              </a:spcAft>
              <a:buClrTx/>
              <a:buSzTx/>
              <a:buFontTx/>
              <a:buNone/>
              <a:defRPr/>
            </a:pPr>
            <a:r>
              <a:rPr lang="en-GB" b="1">
                <a:solidFill>
                  <a:srgbClr val="C00000"/>
                </a:solidFill>
                <a:latin typeface="Calibri"/>
              </a:rPr>
              <a:t>Management aspects</a:t>
            </a:r>
            <a:endParaRPr/>
          </a:p>
          <a:p>
            <a:pPr marL="0" marR="0" lvl="0" indent="0" algn="ctr" defTabSz="914400">
              <a:lnSpc>
                <a:spcPct val="100000"/>
              </a:lnSpc>
              <a:spcBef>
                <a:spcPts val="0"/>
              </a:spcBef>
              <a:spcAft>
                <a:spcPts val="600"/>
              </a:spcAft>
              <a:buClrTx/>
              <a:buSzTx/>
              <a:buFontTx/>
              <a:buNone/>
              <a:defRPr/>
            </a:pPr>
            <a:r>
              <a:rPr lang="en-GB" sz="1400" i="1">
                <a:solidFill>
                  <a:srgbClr val="C00000"/>
                </a:solidFill>
                <a:latin typeface="Calibri"/>
              </a:rPr>
              <a:t>regarding interactive innovation</a:t>
            </a:r>
            <a:endParaRPr lang="en-GB" sz="1400" i="1"/>
          </a:p>
        </p:txBody>
      </p:sp>
      <p:pic>
        <p:nvPicPr>
          <p:cNvPr id="10" name="Afbeelding 9" hidden="0"/>
          <p:cNvPicPr>
            <a:picLocks noChangeAspect="1"/>
          </p:cNvPicPr>
          <p:nvPr isPhoto="0" userDrawn="0"/>
        </p:nvPicPr>
        <p:blipFill>
          <a:blip r:embed="rId5"/>
          <a:stretch/>
        </p:blipFill>
        <p:spPr bwMode="auto">
          <a:xfrm>
            <a:off x="3486610" y="0"/>
            <a:ext cx="8705390" cy="4945048"/>
          </a:xfrm>
          <a:prstGeom prst="rect">
            <a:avLst/>
          </a:prstGeom>
        </p:spPr>
      </p:pic>
      <p:pic>
        <p:nvPicPr>
          <p:cNvPr id="11" name="Afbeelding 15" hidden="0"/>
          <p:cNvPicPr>
            <a:picLocks noChangeAspect="1"/>
          </p:cNvPicPr>
          <p:nvPr isPhoto="0" userDrawn="0"/>
        </p:nvPicPr>
        <p:blipFill>
          <a:blip r:embed="rId6"/>
          <a:stretch/>
        </p:blipFill>
        <p:spPr bwMode="auto">
          <a:xfrm>
            <a:off x="3669876" y="4930535"/>
            <a:ext cx="8254538" cy="18578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35" hidden="0"/>
          <p:cNvGrpSpPr/>
          <p:nvPr isPhoto="0" userDrawn="0"/>
        </p:nvGrpSpPr>
        <p:grpSpPr bwMode="auto">
          <a:xfrm>
            <a:off x="-53387" y="0"/>
            <a:ext cx="11994773" cy="6858000"/>
            <a:chOff x="-53387" y="0"/>
            <a:chExt cx="11994773" cy="6858000"/>
          </a:xfrm>
        </p:grpSpPr>
        <p:sp>
          <p:nvSpPr>
            <p:cNvPr id="5" name="Rechthoek 9" hidden="0"/>
            <p:cNvSpPr/>
            <p:nvPr isPhoto="0" userDrawn="0"/>
          </p:nvSpPr>
          <p:spPr bwMode="auto">
            <a:xfrm>
              <a:off x="-53387"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6"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7"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Tekstvak 22" hidden="0"/>
            <p:cNvSpPr>
              <a:spLocks noAdjustHandles="0" noChangeArrowheads="0"/>
            </p:cNvSpPr>
            <p:nvPr isPhoto="0" userDrawn="0"/>
          </p:nvSpPr>
          <p:spPr bwMode="auto">
            <a:xfrm>
              <a:off x="1238338" y="539072"/>
              <a:ext cx="1476366" cy="461665"/>
            </a:xfrm>
            <a:prstGeom prst="rect">
              <a:avLst/>
            </a:prstGeom>
            <a:noFill/>
          </p:spPr>
          <p:txBody>
            <a:bodyPr wrap="none" rtlCol="0">
              <a:spAutoFit/>
            </a:bodyPr>
            <a:lstStyle/>
            <a:p>
              <a:pPr>
                <a:defRPr/>
              </a:pPr>
              <a:r>
                <a:rPr lang="en-GB" sz="2400" b="1">
                  <a:solidFill>
                    <a:srgbClr val="C00000"/>
                  </a:solidFill>
                </a:rPr>
                <a:t>Reflection</a:t>
              </a:r>
              <a:endParaRPr/>
            </a:p>
          </p:txBody>
        </p:sp>
        <p:sp>
          <p:nvSpPr>
            <p:cNvPr id="10" name="Tekstvak 12" hidden="0"/>
            <p:cNvSpPr>
              <a:spLocks noAdjustHandles="0" noChangeArrowheads="0"/>
            </p:cNvSpPr>
            <p:nvPr isPhoto="0" userDrawn="0"/>
          </p:nvSpPr>
          <p:spPr bwMode="auto">
            <a:xfrm>
              <a:off x="154305" y="1473937"/>
              <a:ext cx="3343223" cy="1692771"/>
            </a:xfrm>
            <a:prstGeom prst="rect">
              <a:avLst/>
            </a:prstGeom>
            <a:noFill/>
          </p:spPr>
          <p:txBody>
            <a:bodyPr wrap="square" rtlCol="0">
              <a:spAutoFit/>
            </a:bodyPr>
            <a:lstStyle/>
            <a:p>
              <a:pPr>
                <a:defRPr/>
              </a:pPr>
              <a:r>
                <a:rPr lang="en-GB" sz="1100" b="1">
                  <a:solidFill>
                    <a:srgbClr val="C00000"/>
                  </a:solidFill>
                </a:rPr>
                <a:t>Take intuition seriously</a:t>
              </a:r>
              <a:r>
                <a:rPr lang="en-GB" sz="1100"/>
                <a:t>.</a:t>
              </a:r>
              <a:endParaRPr/>
            </a:p>
            <a:p>
              <a:pPr>
                <a:spcAft>
                  <a:spcPts val="600"/>
                </a:spcAft>
                <a:defRPr/>
              </a:pPr>
              <a:r>
                <a:rPr lang="en-GB" sz="1100"/>
                <a:t>Most things we do in connection to others, we do by intuition. Many of those things are the right things to do, although we are hardly aware of what we do. Sometimes we unconsciously apply strategies that are not so effective. </a:t>
              </a:r>
              <a:endParaRPr/>
            </a:p>
            <a:p>
              <a:pPr>
                <a:spcAft>
                  <a:spcPts val="600"/>
                </a:spcAft>
                <a:defRPr/>
              </a:pPr>
              <a:r>
                <a:rPr lang="en-GB" sz="1100"/>
                <a:t>Reflection helps to become more aware of how we have acted in a certain case, and how we could be more effective next time.</a:t>
              </a:r>
              <a:endParaRPr/>
            </a:p>
          </p:txBody>
        </p:sp>
        <p:sp>
          <p:nvSpPr>
            <p:cNvPr id="11" name="Tekstvak 7" hidden="0"/>
            <p:cNvSpPr>
              <a:spLocks noAdjustHandles="0" noChangeArrowheads="0"/>
            </p:cNvSpPr>
            <p:nvPr isPhoto="0" userDrawn="0"/>
          </p:nvSpPr>
          <p:spPr bwMode="auto">
            <a:xfrm>
              <a:off x="154305" y="3113233"/>
              <a:ext cx="3731902" cy="1184940"/>
            </a:xfrm>
            <a:prstGeom prst="rect">
              <a:avLst/>
            </a:prstGeom>
            <a:noFill/>
          </p:spPr>
          <p:txBody>
            <a:bodyPr wrap="square" rtlCol="0">
              <a:spAutoFit/>
            </a:bodyPr>
            <a:lstStyle/>
            <a:p>
              <a:pPr>
                <a:defRPr/>
              </a:pPr>
              <a:r>
                <a:rPr lang="en-GB" sz="1100" b="1">
                  <a:solidFill>
                    <a:srgbClr val="C00000"/>
                  </a:solidFill>
                </a:rPr>
                <a:t>Take time for reflection</a:t>
              </a:r>
              <a:r>
                <a:rPr lang="en-GB" sz="1100"/>
                <a:t>.</a:t>
              </a:r>
              <a:endParaRPr/>
            </a:p>
            <a:p>
              <a:pPr>
                <a:spcAft>
                  <a:spcPts val="600"/>
                </a:spcAft>
                <a:defRPr/>
              </a:pPr>
              <a:r>
                <a:rPr lang="en-GB" sz="1100"/>
                <a:t>Time for reflection is usually the first victim when we are busy. Keep a diary. Make it a habit after each event to write some reflections. Make time free in your agenda. The best is to schedule time to reflect together with peers.</a:t>
              </a:r>
              <a:endParaRPr/>
            </a:p>
            <a:p>
              <a:pPr>
                <a:spcAft>
                  <a:spcPts val="600"/>
                </a:spcAft>
                <a:defRPr/>
              </a:pPr>
              <a:r>
                <a:rPr lang="en-GB" sz="1100"/>
                <a:t>I2connect offers an online tool to capture your experiences.</a:t>
              </a:r>
              <a:endParaRPr/>
            </a:p>
          </p:txBody>
        </p:sp>
        <p:sp>
          <p:nvSpPr>
            <p:cNvPr id="12" name="Tekstvak 8" hidden="0"/>
            <p:cNvSpPr>
              <a:spLocks noAdjustHandles="0" noChangeArrowheads="0"/>
            </p:cNvSpPr>
            <p:nvPr isPhoto="0" userDrawn="0"/>
          </p:nvSpPr>
          <p:spPr bwMode="auto">
            <a:xfrm>
              <a:off x="154304" y="5698986"/>
              <a:ext cx="3343223" cy="600164"/>
            </a:xfrm>
            <a:prstGeom prst="rect">
              <a:avLst/>
            </a:prstGeom>
            <a:noFill/>
          </p:spPr>
          <p:txBody>
            <a:bodyPr wrap="square" rtlCol="0">
              <a:spAutoFit/>
            </a:bodyPr>
            <a:lstStyle/>
            <a:p>
              <a:pPr>
                <a:defRPr/>
              </a:pPr>
              <a:r>
                <a:rPr lang="en-GB" sz="1100" b="1">
                  <a:solidFill>
                    <a:srgbClr val="C00000"/>
                  </a:solidFill>
                </a:rPr>
                <a:t>Guideline for peer-to-peer consultation</a:t>
              </a:r>
              <a:r>
                <a:rPr lang="en-GB" sz="1100"/>
                <a:t>.</a:t>
              </a:r>
              <a:endParaRPr/>
            </a:p>
            <a:p>
              <a:pPr>
                <a:defRPr/>
              </a:pPr>
              <a:r>
                <a:rPr lang="en-GB" sz="1100"/>
                <a:t>The guideline takes you step by step through a procedure for analysing a case.</a:t>
              </a:r>
              <a:endParaRPr/>
            </a:p>
          </p:txBody>
        </p:sp>
        <p:sp>
          <p:nvSpPr>
            <p:cNvPr id="13" name="Tekstvak 11" hidden="0"/>
            <p:cNvSpPr>
              <a:spLocks noAdjustHandles="0" noChangeArrowheads="0"/>
            </p:cNvSpPr>
            <p:nvPr isPhoto="0" userDrawn="0"/>
          </p:nvSpPr>
          <p:spPr bwMode="auto">
            <a:xfrm>
              <a:off x="146178" y="4905549"/>
              <a:ext cx="3477341" cy="769441"/>
            </a:xfrm>
            <a:prstGeom prst="rect">
              <a:avLst/>
            </a:prstGeom>
            <a:noFill/>
          </p:spPr>
          <p:txBody>
            <a:bodyPr wrap="square" rtlCol="0">
              <a:spAutoFit/>
            </a:bodyPr>
            <a:lstStyle/>
            <a:p>
              <a:pPr>
                <a:defRPr/>
              </a:pPr>
              <a:r>
                <a:rPr lang="en-GB" sz="1100" b="1">
                  <a:solidFill>
                    <a:srgbClr val="C00000"/>
                  </a:solidFill>
                </a:rPr>
                <a:t>Peer-to-peer consultation</a:t>
              </a:r>
              <a:r>
                <a:rPr lang="en-GB" sz="1100"/>
                <a:t>.</a:t>
              </a:r>
              <a:endParaRPr/>
            </a:p>
            <a:p>
              <a:pPr>
                <a:defRPr/>
              </a:pPr>
              <a:r>
                <a:rPr lang="en-GB" sz="1100"/>
                <a:t>In a trusted environment, colleagues probably see more that what you were aware of. This can be very helpful.</a:t>
              </a:r>
              <a:endParaRPr/>
            </a:p>
            <a:p>
              <a:pPr>
                <a:defRPr/>
              </a:pPr>
              <a:r>
                <a:rPr lang="en-GB" sz="1100"/>
                <a:t>It takes time to do so. Schedule it in your agenda.</a:t>
              </a:r>
              <a:endParaRPr/>
            </a:p>
          </p:txBody>
        </p:sp>
        <p:sp>
          <p:nvSpPr>
            <p:cNvPr id="14" name="Tekstvak 13" hidden="0"/>
            <p:cNvSpPr>
              <a:spLocks noAdjustHandles="0" noChangeArrowheads="0"/>
            </p:cNvSpPr>
            <p:nvPr isPhoto="0" userDrawn="0"/>
          </p:nvSpPr>
          <p:spPr bwMode="auto">
            <a:xfrm>
              <a:off x="146178" y="4281389"/>
              <a:ext cx="3343223" cy="600164"/>
            </a:xfrm>
            <a:prstGeom prst="rect">
              <a:avLst/>
            </a:prstGeom>
            <a:noFill/>
          </p:spPr>
          <p:txBody>
            <a:bodyPr wrap="square" rtlCol="0">
              <a:spAutoFit/>
            </a:bodyPr>
            <a:lstStyle/>
            <a:p>
              <a:pPr>
                <a:defRPr/>
              </a:pPr>
              <a:r>
                <a:rPr lang="en-GB" sz="1100" b="1">
                  <a:solidFill>
                    <a:srgbClr val="C00000"/>
                  </a:solidFill>
                </a:rPr>
                <a:t>Tools for reflection</a:t>
              </a:r>
              <a:r>
                <a:rPr lang="en-GB" sz="1100"/>
                <a:t>.</a:t>
              </a:r>
              <a:endParaRPr/>
            </a:p>
            <a:p>
              <a:pPr>
                <a:defRPr/>
              </a:pPr>
              <a:r>
                <a:rPr lang="en-GB" sz="1100"/>
                <a:t>The tools are designed to recognise patterns, and to consider options to act.</a:t>
              </a:r>
              <a:endParaRPr/>
            </a:p>
          </p:txBody>
        </p:sp>
        <p:sp>
          <p:nvSpPr>
            <p:cNvPr id="15" name="Actieknop: Vooruit of Volgende 48" hidden="0">
              <a:hlinkClick r:id="rId4" action="ppaction://hlinksldjump" highlightClick="1"/>
            </p:cNvPr>
            <p:cNvSpPr/>
            <p:nvPr isPhoto="0" userDrawn="0"/>
          </p:nvSpPr>
          <p:spPr bwMode="auto">
            <a:xfrm>
              <a:off x="3557105" y="5999068"/>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6" name="Pijl: vijfhoek 5" hidden="0"/>
            <p:cNvSpPr/>
            <p:nvPr isPhoto="0" userDrawn="0"/>
          </p:nvSpPr>
          <p:spPr bwMode="auto">
            <a:xfrm>
              <a:off x="154304" y="4024563"/>
              <a:ext cx="4578775" cy="268701"/>
            </a:xfrm>
            <a:prstGeom prst="homePlate">
              <a:avLst>
                <a:gd name="adj" fmla="val 50000"/>
              </a:avLst>
            </a:prstGeom>
            <a:noFill/>
            <a:ln>
              <a:solidFill>
                <a:srgbClr val="8CC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17" name="Groep 34" hidden="0"/>
            <p:cNvGrpSpPr/>
            <p:nvPr isPhoto="0" userDrawn="0"/>
          </p:nvGrpSpPr>
          <p:grpSpPr bwMode="auto">
            <a:xfrm>
              <a:off x="4914902" y="547498"/>
              <a:ext cx="6809870" cy="2921175"/>
              <a:chOff x="4914902" y="547498"/>
              <a:chExt cx="6809870" cy="2921175"/>
            </a:xfrm>
          </p:grpSpPr>
          <p:pic>
            <p:nvPicPr>
              <p:cNvPr id="18" name="Afbeelding 58" hidden="0"/>
              <p:cNvPicPr>
                <a:picLocks noChangeAspect="1"/>
              </p:cNvPicPr>
              <p:nvPr isPhoto="0" userDrawn="0"/>
            </p:nvPicPr>
            <p:blipFill>
              <a:blip r:embed="rId2"/>
              <a:stretch/>
            </p:blipFill>
            <p:spPr bwMode="auto">
              <a:xfrm>
                <a:off x="4914902" y="547498"/>
                <a:ext cx="1171498" cy="312562"/>
              </a:xfrm>
              <a:prstGeom prst="rect">
                <a:avLst/>
              </a:prstGeom>
            </p:spPr>
          </p:pic>
          <p:sp>
            <p:nvSpPr>
              <p:cNvPr id="19" name="Tekstvak 66" hidden="0"/>
              <p:cNvSpPr>
                <a:spLocks noAdjustHandles="0" noChangeArrowheads="0"/>
              </p:cNvSpPr>
              <p:nvPr isPhoto="0" userDrawn="0"/>
            </p:nvSpPr>
            <p:spPr bwMode="auto">
              <a:xfrm>
                <a:off x="4969044" y="827102"/>
                <a:ext cx="3422984" cy="307777"/>
              </a:xfrm>
              <a:prstGeom prst="rect">
                <a:avLst/>
              </a:prstGeom>
              <a:noFill/>
            </p:spPr>
            <p:txBody>
              <a:bodyPr wrap="square">
                <a:spAutoFit/>
              </a:bodyPr>
              <a:lstStyle/>
              <a:p>
                <a:pPr>
                  <a:defRPr/>
                </a:pPr>
                <a:r>
                  <a:rPr lang="en-GB" sz="1400" b="1">
                    <a:solidFill>
                      <a:srgbClr val="8CC14B"/>
                    </a:solidFill>
                  </a:rPr>
                  <a:t>Become a reflective project partner</a:t>
                </a:r>
                <a:endParaRPr lang="en-GB" sz="1400">
                  <a:solidFill>
                    <a:srgbClr val="8CC14B"/>
                  </a:solidFill>
                </a:endParaRPr>
              </a:p>
            </p:txBody>
          </p:sp>
          <p:sp>
            <p:nvSpPr>
              <p:cNvPr id="20" name="Tekstvak 68" hidden="0"/>
              <p:cNvSpPr>
                <a:spLocks noAdjustHandles="0" noChangeArrowheads="0"/>
              </p:cNvSpPr>
              <p:nvPr isPhoto="0" userDrawn="0"/>
            </p:nvSpPr>
            <p:spPr bwMode="auto">
              <a:xfrm>
                <a:off x="8710861" y="2404052"/>
                <a:ext cx="3013911" cy="246221"/>
              </a:xfrm>
              <a:prstGeom prst="rect">
                <a:avLst/>
              </a:prstGeom>
              <a:noFill/>
            </p:spPr>
            <p:txBody>
              <a:bodyPr wrap="square">
                <a:spAutoFit/>
              </a:bodyPr>
              <a:lstStyle/>
              <a:p>
                <a:pPr>
                  <a:defRPr/>
                </a:pPr>
                <a:r>
                  <a:rPr lang="en-GB" sz="1000" b="1">
                    <a:solidFill>
                      <a:srgbClr val="0000FF"/>
                    </a:solidFill>
                  </a:rPr>
                  <a:t>https://i2connect.aidaform.com/reflection-template</a:t>
                </a:r>
                <a:endParaRPr/>
              </a:p>
            </p:txBody>
          </p:sp>
          <p:sp>
            <p:nvSpPr>
              <p:cNvPr id="21" name="Tekstvak 69" hidden="0"/>
              <p:cNvSpPr>
                <a:spLocks noAdjustHandles="0" noChangeArrowheads="0"/>
              </p:cNvSpPr>
              <p:nvPr isPhoto="0" userDrawn="0"/>
            </p:nvSpPr>
            <p:spPr bwMode="auto">
              <a:xfrm>
                <a:off x="8710861" y="2765610"/>
                <a:ext cx="3013911" cy="369332"/>
              </a:xfrm>
              <a:prstGeom prst="rect">
                <a:avLst/>
              </a:prstGeom>
              <a:noFill/>
            </p:spPr>
            <p:txBody>
              <a:bodyPr wrap="square">
                <a:spAutoFit/>
              </a:bodyPr>
              <a:lstStyle/>
              <a:p>
                <a:pPr>
                  <a:defRPr/>
                </a:pPr>
                <a:r>
                  <a:rPr lang="en-GB" sz="900">
                    <a:solidFill>
                      <a:srgbClr val="0000FF"/>
                    </a:solidFill>
                  </a:rPr>
                  <a:t>https://i2connect.aidaform.com/becoming-a-reflective-project-partner-signup-form</a:t>
                </a:r>
                <a:endParaRPr/>
              </a:p>
            </p:txBody>
          </p:sp>
          <p:sp>
            <p:nvSpPr>
              <p:cNvPr id="22" name="Tekstvak 18" hidden="0"/>
              <p:cNvSpPr>
                <a:spLocks noAdjustHandles="0" noChangeArrowheads="0"/>
              </p:cNvSpPr>
              <p:nvPr isPhoto="0" userDrawn="0"/>
            </p:nvSpPr>
            <p:spPr bwMode="auto">
              <a:xfrm>
                <a:off x="4975057" y="1191126"/>
                <a:ext cx="3471110" cy="2277547"/>
              </a:xfrm>
              <a:prstGeom prst="rect">
                <a:avLst/>
              </a:prstGeom>
              <a:noFill/>
            </p:spPr>
            <p:txBody>
              <a:bodyPr wrap="square" rtlCol="0">
                <a:spAutoFit/>
              </a:bodyPr>
              <a:lstStyle/>
              <a:p>
                <a:pPr>
                  <a:spcAft>
                    <a:spcPts val="600"/>
                  </a:spcAft>
                  <a:defRPr/>
                </a:pPr>
                <a:r>
                  <a:rPr lang="en-GB" sz="1000"/>
                  <a:t>It is helpful to ask yourself some specific questions after each event or experience. Below you find a template for doing so.</a:t>
                </a:r>
                <a:endParaRPr/>
              </a:p>
              <a:p>
                <a:pPr>
                  <a:spcAft>
                    <a:spcPts val="600"/>
                  </a:spcAft>
                  <a:defRPr/>
                </a:pPr>
                <a:r>
                  <a:rPr lang="en-GB" sz="1000"/>
                  <a:t>In the i2connect project we wish to learn from and with each other. Therefore it is important to share our learnings. So, please log in and write your reflections in the on-line tool. In WP1 all contributions are processed into our collective learnings. </a:t>
                </a:r>
                <a:endParaRPr/>
              </a:p>
              <a:p>
                <a:pPr>
                  <a:spcAft>
                    <a:spcPts val="600"/>
                  </a:spcAft>
                  <a:defRPr/>
                </a:pPr>
                <a:r>
                  <a:rPr lang="en-GB" sz="1000"/>
                  <a:t>Here is where you find the form.</a:t>
                </a:r>
                <a:endParaRPr/>
              </a:p>
              <a:p>
                <a:pPr>
                  <a:spcAft>
                    <a:spcPts val="600"/>
                  </a:spcAft>
                  <a:defRPr/>
                </a:pPr>
                <a:endParaRPr lang="en-GB" sz="1000"/>
              </a:p>
              <a:p>
                <a:pPr>
                  <a:spcAft>
                    <a:spcPts val="600"/>
                  </a:spcAft>
                  <a:defRPr/>
                </a:pPr>
                <a:r>
                  <a:rPr lang="en-GB" sz="900"/>
                  <a:t>Not yet registered? Here is where you can do so.</a:t>
                </a:r>
                <a:endParaRPr/>
              </a:p>
              <a:p>
                <a:pPr>
                  <a:spcAft>
                    <a:spcPts val="600"/>
                  </a:spcAft>
                  <a:defRPr/>
                </a:pPr>
                <a:r>
                  <a:rPr lang="en-GB" sz="900" i="1">
                    <a:solidFill>
                      <a:srgbClr val="C00000"/>
                    </a:solidFill>
                  </a:rPr>
                  <a:t>Please note that your reflections will be anonymous. Feel free to write whatever you think that matters. </a:t>
                </a:r>
                <a:endParaRPr lang="en-GB" sz="1000">
                  <a:solidFill>
                    <a:srgbClr val="C00000"/>
                  </a:solidFill>
                </a:endParaRPr>
              </a:p>
            </p:txBody>
          </p:sp>
          <p:sp>
            <p:nvSpPr>
              <p:cNvPr id="23" name="Pijl: vijfhoek 71" hidden="0"/>
              <p:cNvSpPr/>
              <p:nvPr isPhoto="0" userDrawn="0"/>
            </p:nvSpPr>
            <p:spPr bwMode="auto">
              <a:xfrm>
                <a:off x="4975056" y="2405469"/>
                <a:ext cx="3735806" cy="268701"/>
              </a:xfrm>
              <a:prstGeom prst="homePlate">
                <a:avLst>
                  <a:gd name="adj" fmla="val 50000"/>
                </a:avLst>
              </a:prstGeom>
              <a:noFill/>
              <a:ln w="25400">
                <a:solidFill>
                  <a:srgbClr val="8CC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4" name="Pijl: vijfhoek 72" hidden="0"/>
              <p:cNvSpPr/>
              <p:nvPr isPhoto="0" userDrawn="0"/>
            </p:nvSpPr>
            <p:spPr bwMode="auto">
              <a:xfrm>
                <a:off x="4975056" y="2853959"/>
                <a:ext cx="3735806" cy="268701"/>
              </a:xfrm>
              <a:prstGeom prst="homePlate">
                <a:avLst>
                  <a:gd name="adj" fmla="val 50000"/>
                </a:avLst>
              </a:prstGeom>
              <a:noFill/>
              <a:ln>
                <a:solidFill>
                  <a:srgbClr val="8CC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nvGrpSpPr>
            <p:cNvPr id="25" name="Groep 26" hidden="0"/>
            <p:cNvGrpSpPr/>
            <p:nvPr isPhoto="0" userDrawn="0"/>
          </p:nvGrpSpPr>
          <p:grpSpPr bwMode="auto">
            <a:xfrm>
              <a:off x="4792657" y="3705703"/>
              <a:ext cx="4578775" cy="2743225"/>
              <a:chOff x="4822612" y="3454835"/>
              <a:chExt cx="4578775" cy="2743225"/>
            </a:xfrm>
          </p:grpSpPr>
          <p:sp>
            <p:nvSpPr>
              <p:cNvPr id="26" name="Rechthoek: afgeronde hoeken 25" hidden="0"/>
              <p:cNvSpPr/>
              <p:nvPr isPhoto="0" userDrawn="0"/>
            </p:nvSpPr>
            <p:spPr bwMode="auto">
              <a:xfrm>
                <a:off x="4822612" y="3454835"/>
                <a:ext cx="4578775" cy="2743225"/>
              </a:xfrm>
              <a:prstGeom prst="roundRect">
                <a:avLst>
                  <a:gd name="adj" fmla="val 8924"/>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7" name="Tekstvak 21" hidden="0"/>
              <p:cNvSpPr>
                <a:spLocks noAdjustHandles="0" noChangeArrowheads="0"/>
              </p:cNvSpPr>
              <p:nvPr isPhoto="0" userDrawn="0"/>
            </p:nvSpPr>
            <p:spPr bwMode="auto">
              <a:xfrm>
                <a:off x="4948767" y="3508587"/>
                <a:ext cx="4100155" cy="307777"/>
              </a:xfrm>
              <a:prstGeom prst="rect">
                <a:avLst/>
              </a:prstGeom>
              <a:noFill/>
            </p:spPr>
            <p:txBody>
              <a:bodyPr wrap="square" rtlCol="0">
                <a:spAutoFit/>
              </a:bodyPr>
              <a:lstStyle/>
              <a:p>
                <a:pPr>
                  <a:defRPr/>
                </a:pPr>
                <a:r>
                  <a:rPr lang="en-GB" sz="1400" b="1">
                    <a:solidFill>
                      <a:srgbClr val="8CC14B"/>
                    </a:solidFill>
                  </a:rPr>
                  <a:t>The reflection template</a:t>
                </a:r>
                <a:endParaRPr/>
              </a:p>
            </p:txBody>
          </p:sp>
          <p:sp>
            <p:nvSpPr>
              <p:cNvPr id="28" name="Tekstvak 24" hidden="0"/>
              <p:cNvSpPr>
                <a:spLocks noAdjustHandles="0" noChangeArrowheads="0"/>
              </p:cNvSpPr>
              <p:nvPr isPhoto="0" userDrawn="0"/>
            </p:nvSpPr>
            <p:spPr bwMode="auto">
              <a:xfrm>
                <a:off x="4969044" y="3874347"/>
                <a:ext cx="4303649" cy="2323713"/>
              </a:xfrm>
              <a:prstGeom prst="rect">
                <a:avLst/>
              </a:prstGeom>
              <a:noFill/>
            </p:spPr>
            <p:txBody>
              <a:bodyPr wrap="square" rtlCol="0">
                <a:spAutoFit/>
              </a:bodyPr>
              <a:lstStyle/>
              <a:p>
                <a:pPr marL="171450" indent="-171450">
                  <a:spcAft>
                    <a:spcPts val="600"/>
                  </a:spcAft>
                  <a:buFont typeface="Arial"/>
                  <a:buChar char="•"/>
                  <a:defRPr/>
                </a:pPr>
                <a:r>
                  <a:rPr lang="en-GB" sz="1000" i="1"/>
                  <a:t>Your user ID</a:t>
                </a:r>
                <a:endParaRPr/>
              </a:p>
              <a:p>
                <a:pPr marL="171450" indent="-171450">
                  <a:spcAft>
                    <a:spcPts val="600"/>
                  </a:spcAft>
                  <a:buFont typeface="Arial"/>
                  <a:buChar char="•"/>
                  <a:defRPr/>
                </a:pPr>
                <a:r>
                  <a:rPr lang="en-GB" sz="1000" i="1"/>
                  <a:t>What is the event or occasion to which your reflection is related?</a:t>
                </a:r>
                <a:endParaRPr/>
              </a:p>
              <a:p>
                <a:pPr marL="171450" indent="-171450">
                  <a:spcAft>
                    <a:spcPts val="600"/>
                  </a:spcAft>
                  <a:buFont typeface="Arial"/>
                  <a:buChar char="•"/>
                  <a:defRPr/>
                </a:pPr>
                <a:r>
                  <a:rPr lang="en-GB" sz="1000" b="1"/>
                  <a:t>What are your observations and learning insights on ‘interactive innovation’ and/or ‘the innovation advisor’?</a:t>
                </a:r>
                <a:endParaRPr/>
              </a:p>
              <a:p>
                <a:pPr marL="171450" indent="-171450">
                  <a:spcAft>
                    <a:spcPts val="600"/>
                  </a:spcAft>
                  <a:buFont typeface="Arial"/>
                  <a:buChar char="•"/>
                  <a:defRPr/>
                </a:pPr>
                <a:r>
                  <a:rPr lang="en-GB" sz="1000" b="1"/>
                  <a:t>Which of these insights would you like to discuss with others in i2connect?</a:t>
                </a:r>
                <a:endParaRPr/>
              </a:p>
              <a:p>
                <a:pPr marL="171450" indent="-171450">
                  <a:spcAft>
                    <a:spcPts val="600"/>
                  </a:spcAft>
                  <a:buFont typeface="Arial"/>
                  <a:buChar char="•"/>
                  <a:defRPr/>
                </a:pPr>
                <a:r>
                  <a:rPr lang="en-GB" sz="1000" b="1"/>
                  <a:t>What conclusions do you draw from your insights for a next event within i2connect?</a:t>
                </a:r>
                <a:endParaRPr/>
              </a:p>
              <a:p>
                <a:pPr marL="171450" indent="-171450">
                  <a:spcAft>
                    <a:spcPts val="600"/>
                  </a:spcAft>
                  <a:buFont typeface="Arial"/>
                  <a:buChar char="•"/>
                  <a:defRPr/>
                </a:pPr>
                <a:r>
                  <a:rPr lang="en-GB" sz="1000" b="1"/>
                  <a:t>What conclusions do you draw from your insights for your own professional work (e.g. in terms of concrete actions)?</a:t>
                </a:r>
                <a:endParaRPr/>
              </a:p>
              <a:p>
                <a:pPr marL="171450" indent="-171450">
                  <a:spcAft>
                    <a:spcPts val="600"/>
                  </a:spcAft>
                  <a:buFont typeface="Arial"/>
                  <a:buChar char="•"/>
                  <a:defRPr/>
                </a:pPr>
                <a:r>
                  <a:rPr lang="en-GB" sz="1000" b="1"/>
                  <a:t>Any other comments:</a:t>
                </a:r>
                <a:endParaRPr/>
              </a:p>
              <a:p>
                <a:pPr marL="171450" indent="-171450">
                  <a:buFont typeface="Arial"/>
                  <a:buChar char="•"/>
                  <a:defRPr/>
                </a:pPr>
                <a:endParaRPr lang="en-GB" sz="1000"/>
              </a:p>
            </p:txBody>
          </p:sp>
        </p:grpSp>
        <p:sp>
          <p:nvSpPr>
            <p:cNvPr id="29" name="Tekstvak 73" hidden="0"/>
            <p:cNvSpPr>
              <a:spLocks noAdjustHandles="0" noChangeArrowheads="0"/>
            </p:cNvSpPr>
            <p:nvPr isPhoto="0" userDrawn="0"/>
          </p:nvSpPr>
          <p:spPr bwMode="auto">
            <a:xfrm>
              <a:off x="9902613" y="5753059"/>
              <a:ext cx="2038773" cy="507831"/>
            </a:xfrm>
            <a:prstGeom prst="rect">
              <a:avLst/>
            </a:prstGeom>
            <a:noFill/>
          </p:spPr>
          <p:txBody>
            <a:bodyPr wrap="square" rtlCol="0">
              <a:spAutoFit/>
            </a:bodyPr>
            <a:lstStyle/>
            <a:p>
              <a:pPr>
                <a:defRPr/>
              </a:pPr>
              <a:r>
                <a:rPr lang="en-GB" sz="900" b="1">
                  <a:solidFill>
                    <a:schemeClr val="accent6">
                      <a:lumMod val="50000"/>
                    </a:schemeClr>
                  </a:solidFill>
                </a:rPr>
                <a:t>For any questions or suggestions: </a:t>
              </a:r>
              <a:r>
                <a:rPr lang="en-GB" sz="900"/>
                <a:t>contact </a:t>
              </a:r>
              <a:r>
                <a:rPr lang="en-GB" sz="900"/>
                <a:t>Sangeun</a:t>
              </a:r>
              <a:r>
                <a:rPr lang="en-GB" sz="900"/>
                <a:t> Bae:</a:t>
              </a:r>
              <a:endParaRPr/>
            </a:p>
            <a:p>
              <a:pPr>
                <a:defRPr/>
              </a:pPr>
              <a:r>
                <a:rPr lang="en-GB" sz="900">
                  <a:solidFill>
                    <a:srgbClr val="0000FF"/>
                  </a:solidFill>
                </a:rPr>
                <a:t>s.bae@uni-hohenheim.de</a:t>
              </a:r>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4"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5"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grpSp>
        <p:nvGrpSpPr>
          <p:cNvPr id="6" name="Groep 24" hidden="0"/>
          <p:cNvGrpSpPr/>
          <p:nvPr isPhoto="0" userDrawn="0"/>
        </p:nvGrpSpPr>
        <p:grpSpPr bwMode="auto">
          <a:xfrm>
            <a:off x="4762467" y="2423125"/>
            <a:ext cx="2622128" cy="1526891"/>
            <a:chOff x="4435672" y="4202344"/>
            <a:chExt cx="2622128" cy="1526891"/>
          </a:xfrm>
        </p:grpSpPr>
        <p:sp>
          <p:nvSpPr>
            <p:cNvPr id="7" name="Ovaal 26" hidden="0"/>
            <p:cNvSpPr/>
            <p:nvPr isPhoto="0" userDrawn="0"/>
          </p:nvSpPr>
          <p:spPr bwMode="auto">
            <a:xfrm>
              <a:off x="4435672" y="4202344"/>
              <a:ext cx="2622128" cy="1526891"/>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p>
          </p:txBody>
        </p:sp>
        <p:sp>
          <p:nvSpPr>
            <p:cNvPr id="8" name="Tekstvak 27" hidden="0"/>
            <p:cNvSpPr>
              <a:spLocks noAdjustHandles="0" noChangeArrowheads="0"/>
            </p:cNvSpPr>
            <p:nvPr isPhoto="0" userDrawn="0"/>
          </p:nvSpPr>
          <p:spPr bwMode="auto">
            <a:xfrm>
              <a:off x="5284686" y="4596457"/>
              <a:ext cx="924677" cy="369332"/>
            </a:xfrm>
            <a:prstGeom prst="rect">
              <a:avLst/>
            </a:prstGeom>
            <a:noFill/>
          </p:spPr>
          <p:txBody>
            <a:bodyPr wrap="none" rtlCol="0">
              <a:spAutoFit/>
            </a:bodyPr>
            <a:lstStyle/>
            <a:p>
              <a:pPr algn="ctr">
                <a:defRPr/>
              </a:pPr>
              <a:r>
                <a:rPr lang="en-GB">
                  <a:solidFill>
                    <a:srgbClr val="C00000"/>
                  </a:solidFill>
                </a:rPr>
                <a:t>Trainers</a:t>
              </a:r>
              <a:endParaRPr/>
            </a:p>
          </p:txBody>
        </p:sp>
        <p:sp>
          <p:nvSpPr>
            <p:cNvPr id="9" name="Tekstvak 28" hidden="0"/>
            <p:cNvSpPr>
              <a:spLocks noAdjustHandles="0" noChangeArrowheads="0"/>
            </p:cNvSpPr>
            <p:nvPr isPhoto="0" userDrawn="0"/>
          </p:nvSpPr>
          <p:spPr bwMode="auto">
            <a:xfrm>
              <a:off x="5044685" y="4996635"/>
              <a:ext cx="1416561" cy="523220"/>
            </a:xfrm>
            <a:prstGeom prst="rect">
              <a:avLst/>
            </a:prstGeom>
            <a:noFill/>
          </p:spPr>
          <p:txBody>
            <a:bodyPr wrap="square" rtlCol="0">
              <a:spAutoFit/>
            </a:bodyPr>
            <a:lstStyle/>
            <a:p>
              <a:pPr algn="ctr">
                <a:defRPr/>
              </a:pPr>
              <a:r>
                <a:rPr lang="en-GB" sz="1400"/>
                <a:t>Trainers</a:t>
              </a:r>
              <a:endParaRPr/>
            </a:p>
            <a:p>
              <a:pPr algn="ctr">
                <a:defRPr/>
              </a:pPr>
              <a:r>
                <a:rPr lang="en-GB" sz="1400"/>
                <a:t>Coaches</a:t>
              </a:r>
              <a:endParaRPr/>
            </a:p>
          </p:txBody>
        </p:sp>
      </p:grpSp>
      <p:sp>
        <p:nvSpPr>
          <p:cNvPr id="10" name="Rechthoek 9" hidden="0"/>
          <p:cNvSpPr/>
          <p:nvPr isPhoto="0" userDrawn="0"/>
        </p:nvSpPr>
        <p:spPr bwMode="auto">
          <a:xfrm>
            <a:off x="4476394" y="465094"/>
            <a:ext cx="3235739" cy="1350159"/>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1" name="Actieknop: Vooruit of Volgende 10" hidden="0">
            <a:hlinkClick r:id="rId4" action="ppaction://hlinksldjump" highlightClick="1"/>
          </p:cNvPr>
          <p:cNvSpPr/>
          <p:nvPr isPhoto="0" userDrawn="0"/>
        </p:nvSpPr>
        <p:spPr bwMode="auto">
          <a:xfrm>
            <a:off x="7384027" y="484266"/>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2" name="Tekstvak 11" hidden="0"/>
          <p:cNvSpPr>
            <a:spLocks noAdjustHandles="0" noChangeArrowheads="0"/>
          </p:cNvSpPr>
          <p:nvPr isPhoto="0" userDrawn="0"/>
        </p:nvSpPr>
        <p:spPr bwMode="auto">
          <a:xfrm>
            <a:off x="4450907" y="476720"/>
            <a:ext cx="2971800" cy="261610"/>
          </a:xfrm>
          <a:prstGeom prst="rect">
            <a:avLst/>
          </a:prstGeom>
          <a:noFill/>
        </p:spPr>
        <p:txBody>
          <a:bodyPr wrap="square" rtlCol="0">
            <a:spAutoFit/>
          </a:bodyPr>
          <a:lstStyle/>
          <a:p>
            <a:pPr>
              <a:defRPr/>
            </a:pPr>
            <a:r>
              <a:rPr lang="en-GB" sz="1100"/>
              <a:t>What is an ‘interactive innovation’ process? </a:t>
            </a:r>
            <a:endParaRPr/>
          </a:p>
        </p:txBody>
      </p:sp>
      <p:sp>
        <p:nvSpPr>
          <p:cNvPr id="13" name="Actieknop: Vooruit of Volgende 12" hidden="0">
            <a:hlinkClick r:id="rId5" action="ppaction://hlinksldjump" highlightClick="1"/>
          </p:cNvPr>
          <p:cNvSpPr/>
          <p:nvPr isPhoto="0" userDrawn="0"/>
        </p:nvSpPr>
        <p:spPr bwMode="auto">
          <a:xfrm>
            <a:off x="7380880" y="754973"/>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4" name="Tekstvak 13" hidden="0"/>
          <p:cNvSpPr>
            <a:spLocks noAdjustHandles="0" noChangeArrowheads="0"/>
          </p:cNvSpPr>
          <p:nvPr isPhoto="0" userDrawn="0"/>
        </p:nvSpPr>
        <p:spPr bwMode="auto">
          <a:xfrm>
            <a:off x="4434161" y="747383"/>
            <a:ext cx="2971800" cy="261610"/>
          </a:xfrm>
          <a:prstGeom prst="rect">
            <a:avLst/>
          </a:prstGeom>
          <a:noFill/>
        </p:spPr>
        <p:txBody>
          <a:bodyPr wrap="square" rtlCol="0">
            <a:spAutoFit/>
          </a:bodyPr>
          <a:lstStyle/>
          <a:p>
            <a:pPr>
              <a:defRPr/>
            </a:pPr>
            <a:r>
              <a:rPr lang="en-GB" sz="1100"/>
              <a:t>What makes training in i2connect special? </a:t>
            </a:r>
            <a:endParaRPr/>
          </a:p>
        </p:txBody>
      </p:sp>
      <p:sp>
        <p:nvSpPr>
          <p:cNvPr id="15" name="Actieknop: Vooruit of Volgende 14" hidden="0">
            <a:hlinkClick r:id="rId6" action="ppaction://hlinksldjump" highlightClick="1"/>
          </p:cNvPr>
          <p:cNvSpPr/>
          <p:nvPr isPhoto="0" userDrawn="0"/>
        </p:nvSpPr>
        <p:spPr bwMode="auto">
          <a:xfrm>
            <a:off x="7380774" y="1020928"/>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6" name="Tekstvak 15" hidden="0"/>
          <p:cNvSpPr>
            <a:spLocks noAdjustHandles="0" noChangeArrowheads="0"/>
          </p:cNvSpPr>
          <p:nvPr isPhoto="0" userDrawn="0"/>
        </p:nvSpPr>
        <p:spPr bwMode="auto">
          <a:xfrm>
            <a:off x="4432691" y="1024582"/>
            <a:ext cx="2971800" cy="261610"/>
          </a:xfrm>
          <a:prstGeom prst="rect">
            <a:avLst/>
          </a:prstGeom>
          <a:noFill/>
        </p:spPr>
        <p:txBody>
          <a:bodyPr wrap="square" rtlCol="0">
            <a:spAutoFit/>
          </a:bodyPr>
          <a:lstStyle/>
          <a:p>
            <a:pPr>
              <a:defRPr/>
            </a:pPr>
            <a:r>
              <a:rPr lang="en-GB" sz="1100"/>
              <a:t>What is my role as a trainer? </a:t>
            </a:r>
            <a:endParaRPr/>
          </a:p>
        </p:txBody>
      </p:sp>
      <p:sp>
        <p:nvSpPr>
          <p:cNvPr id="17" name="Tekstvak 16" hidden="0"/>
          <p:cNvSpPr>
            <a:spLocks noAdjustHandles="0" noChangeArrowheads="0"/>
          </p:cNvSpPr>
          <p:nvPr isPhoto="0" userDrawn="0"/>
        </p:nvSpPr>
        <p:spPr bwMode="auto">
          <a:xfrm>
            <a:off x="4451204" y="1816134"/>
            <a:ext cx="3264961" cy="338554"/>
          </a:xfrm>
          <a:prstGeom prst="rect">
            <a:avLst/>
          </a:prstGeom>
          <a:noFill/>
        </p:spPr>
        <p:txBody>
          <a:bodyPr wrap="square" rtlCol="0">
            <a:spAutoFit/>
          </a:bodyPr>
          <a:lstStyle/>
          <a:p>
            <a:pPr>
              <a:defRPr/>
            </a:pPr>
            <a:r>
              <a:rPr lang="en-GB" sz="1600" b="1">
                <a:solidFill>
                  <a:srgbClr val="C00000"/>
                </a:solidFill>
              </a:rPr>
              <a:t>Training for interactive innovation</a:t>
            </a:r>
            <a:endParaRPr/>
          </a:p>
        </p:txBody>
      </p:sp>
      <p:sp>
        <p:nvSpPr>
          <p:cNvPr id="18" name="Actieknop: Vooruit of Volgende 17" hidden="0">
            <a:hlinkClick r:id="rId5" action="ppaction://hlinksldjump" highlightClick="1"/>
          </p:cNvPr>
          <p:cNvSpPr/>
          <p:nvPr isPhoto="0" userDrawn="0"/>
        </p:nvSpPr>
        <p:spPr bwMode="auto">
          <a:xfrm>
            <a:off x="7380880" y="1285556"/>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9" name="Tekstvak 18" hidden="0"/>
          <p:cNvSpPr>
            <a:spLocks noAdjustHandles="0" noChangeArrowheads="0"/>
          </p:cNvSpPr>
          <p:nvPr isPhoto="0" userDrawn="0"/>
        </p:nvSpPr>
        <p:spPr bwMode="auto">
          <a:xfrm>
            <a:off x="4444109" y="1275904"/>
            <a:ext cx="2971800" cy="261610"/>
          </a:xfrm>
          <a:prstGeom prst="rect">
            <a:avLst/>
          </a:prstGeom>
          <a:noFill/>
        </p:spPr>
        <p:txBody>
          <a:bodyPr wrap="square" rtlCol="0">
            <a:spAutoFit/>
          </a:bodyPr>
          <a:lstStyle/>
          <a:p>
            <a:pPr>
              <a:defRPr/>
            </a:pPr>
            <a:r>
              <a:rPr lang="en-GB" sz="1100"/>
              <a:t>What skills do I need for this type of trainings? </a:t>
            </a:r>
            <a:endParaRPr/>
          </a:p>
        </p:txBody>
      </p:sp>
      <p:grpSp>
        <p:nvGrpSpPr>
          <p:cNvPr id="20" name="Groep 3" hidden="0"/>
          <p:cNvGrpSpPr/>
          <p:nvPr isPhoto="0" userDrawn="0"/>
        </p:nvGrpSpPr>
        <p:grpSpPr bwMode="auto">
          <a:xfrm>
            <a:off x="7731767" y="1952624"/>
            <a:ext cx="3425251" cy="1761925"/>
            <a:chOff x="5766725" y="453733"/>
            <a:chExt cx="3425251" cy="1761925"/>
          </a:xfrm>
        </p:grpSpPr>
        <p:sp>
          <p:nvSpPr>
            <p:cNvPr id="21" name="Rechthoek 19" hidden="0"/>
            <p:cNvSpPr/>
            <p:nvPr isPhoto="0" userDrawn="0"/>
          </p:nvSpPr>
          <p:spPr bwMode="auto">
            <a:xfrm>
              <a:off x="5821883" y="453733"/>
              <a:ext cx="3370093" cy="1435021"/>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2" name="Tekstvak 21" hidden="0"/>
            <p:cNvSpPr>
              <a:spLocks noAdjustHandles="0" noChangeArrowheads="0"/>
            </p:cNvSpPr>
            <p:nvPr isPhoto="0" userDrawn="0"/>
          </p:nvSpPr>
          <p:spPr bwMode="auto">
            <a:xfrm>
              <a:off x="5803451" y="465423"/>
              <a:ext cx="2971800" cy="261610"/>
            </a:xfrm>
            <a:prstGeom prst="rect">
              <a:avLst/>
            </a:prstGeom>
            <a:noFill/>
          </p:spPr>
          <p:txBody>
            <a:bodyPr wrap="square" rtlCol="0">
              <a:spAutoFit/>
            </a:bodyPr>
            <a:lstStyle/>
            <a:p>
              <a:pPr>
                <a:defRPr/>
              </a:pPr>
              <a:r>
                <a:rPr lang="en-GB" sz="1100"/>
                <a:t>What is expected from me as a trainer? </a:t>
              </a:r>
              <a:endParaRPr/>
            </a:p>
          </p:txBody>
        </p:sp>
        <p:sp>
          <p:nvSpPr>
            <p:cNvPr id="23" name="Actieknop: Vooruit of Volgende 22" hidden="0">
              <a:hlinkClick r:id="rId7" action="ppaction://hlinksldjump" highlightClick="1"/>
            </p:cNvPr>
            <p:cNvSpPr/>
            <p:nvPr isPhoto="0" userDrawn="0"/>
          </p:nvSpPr>
          <p:spPr bwMode="auto">
            <a:xfrm>
              <a:off x="8860723" y="767676"/>
              <a:ext cx="312820" cy="246647"/>
            </a:xfrm>
            <a:prstGeom prst="actionButtonForwardNex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4" name="Tekstvak 29" hidden="0"/>
            <p:cNvSpPr>
              <a:spLocks noAdjustHandles="0" noChangeArrowheads="0"/>
            </p:cNvSpPr>
            <p:nvPr isPhoto="0" userDrawn="0"/>
          </p:nvSpPr>
          <p:spPr bwMode="auto">
            <a:xfrm>
              <a:off x="5809332" y="732534"/>
              <a:ext cx="3084216" cy="261610"/>
            </a:xfrm>
            <a:prstGeom prst="rect">
              <a:avLst/>
            </a:prstGeom>
            <a:noFill/>
          </p:spPr>
          <p:txBody>
            <a:bodyPr wrap="square" rtlCol="0">
              <a:spAutoFit/>
            </a:bodyPr>
            <a:lstStyle/>
            <a:p>
              <a:pPr>
                <a:defRPr/>
              </a:pPr>
              <a:r>
                <a:rPr lang="en-GB" sz="1100"/>
                <a:t>What support is offered by the project?</a:t>
              </a:r>
              <a:endParaRPr/>
            </a:p>
          </p:txBody>
        </p:sp>
        <p:sp>
          <p:nvSpPr>
            <p:cNvPr id="25" name="Actieknop: Vooruit of Volgende 30" hidden="0">
              <a:hlinkClick r:id="rId8" action="ppaction://hlinksldjump" highlightClick="1"/>
            </p:cNvPr>
            <p:cNvSpPr/>
            <p:nvPr isPhoto="0" userDrawn="0"/>
          </p:nvSpPr>
          <p:spPr bwMode="auto">
            <a:xfrm>
              <a:off x="8860617" y="1045663"/>
              <a:ext cx="312820" cy="246647"/>
            </a:xfrm>
            <a:prstGeom prst="actionButtonForwardNex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6" name="Tekstvak 31" hidden="0"/>
            <p:cNvSpPr>
              <a:spLocks noAdjustHandles="0" noChangeArrowheads="0"/>
            </p:cNvSpPr>
            <p:nvPr isPhoto="0" userDrawn="0"/>
          </p:nvSpPr>
          <p:spPr bwMode="auto">
            <a:xfrm>
              <a:off x="5799089" y="994977"/>
              <a:ext cx="3084216" cy="261610"/>
            </a:xfrm>
            <a:prstGeom prst="rect">
              <a:avLst/>
            </a:prstGeom>
            <a:noFill/>
          </p:spPr>
          <p:txBody>
            <a:bodyPr wrap="square" rtlCol="0">
              <a:spAutoFit/>
            </a:bodyPr>
            <a:lstStyle/>
            <a:p>
              <a:pPr>
                <a:defRPr/>
              </a:pPr>
              <a:r>
                <a:rPr lang="en-GB" sz="1100"/>
                <a:t>What is expected from participants in my training? </a:t>
              </a:r>
              <a:endParaRPr/>
            </a:p>
          </p:txBody>
        </p:sp>
        <p:sp>
          <p:nvSpPr>
            <p:cNvPr id="27" name="Tekstvak 32" hidden="0"/>
            <p:cNvSpPr>
              <a:spLocks noAdjustHandles="0" noChangeArrowheads="0"/>
            </p:cNvSpPr>
            <p:nvPr isPhoto="0" userDrawn="0"/>
          </p:nvSpPr>
          <p:spPr bwMode="auto">
            <a:xfrm>
              <a:off x="5766725" y="1877105"/>
              <a:ext cx="3235739" cy="338554"/>
            </a:xfrm>
            <a:prstGeom prst="rect">
              <a:avLst/>
            </a:prstGeom>
            <a:noFill/>
          </p:spPr>
          <p:txBody>
            <a:bodyPr wrap="square" rtlCol="0">
              <a:spAutoFit/>
            </a:bodyPr>
            <a:lstStyle/>
            <a:p>
              <a:pPr>
                <a:defRPr/>
              </a:pPr>
              <a:r>
                <a:rPr lang="en-GB" sz="1600" b="1">
                  <a:solidFill>
                    <a:srgbClr val="C00000"/>
                  </a:solidFill>
                </a:rPr>
                <a:t>Training and coaching in i2connect</a:t>
              </a:r>
              <a:endParaRPr/>
            </a:p>
          </p:txBody>
        </p:sp>
        <p:sp>
          <p:nvSpPr>
            <p:cNvPr id="28" name="Actieknop: Vooruit of Volgende 33" hidden="0">
              <a:hlinkClick r:id="rId8" action="ppaction://hlinksldjump" highlightClick="1"/>
            </p:cNvPr>
            <p:cNvSpPr/>
            <p:nvPr isPhoto="0" userDrawn="0"/>
          </p:nvSpPr>
          <p:spPr bwMode="auto">
            <a:xfrm>
              <a:off x="8854707" y="1322323"/>
              <a:ext cx="312820" cy="246647"/>
            </a:xfrm>
            <a:prstGeom prst="actionButtonForwardNex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9" name="Tekstvak 34" hidden="0"/>
            <p:cNvSpPr>
              <a:spLocks noAdjustHandles="0" noChangeArrowheads="0"/>
            </p:cNvSpPr>
            <p:nvPr isPhoto="0" userDrawn="0"/>
          </p:nvSpPr>
          <p:spPr bwMode="auto">
            <a:xfrm>
              <a:off x="5789878" y="1206352"/>
              <a:ext cx="3155840" cy="430887"/>
            </a:xfrm>
            <a:prstGeom prst="rect">
              <a:avLst/>
            </a:prstGeom>
            <a:noFill/>
          </p:spPr>
          <p:txBody>
            <a:bodyPr wrap="square" rtlCol="0">
              <a:spAutoFit/>
            </a:bodyPr>
            <a:lstStyle/>
            <a:p>
              <a:pPr>
                <a:defRPr/>
              </a:pPr>
              <a:r>
                <a:rPr lang="en-GB" sz="1100"/>
                <a:t>How can I make the training attractive for participants?</a:t>
              </a:r>
              <a:endParaRPr/>
            </a:p>
          </p:txBody>
        </p:sp>
        <p:sp>
          <p:nvSpPr>
            <p:cNvPr id="30" name="Actieknop: Vooruit of Volgende 35" hidden="0">
              <a:hlinkClick r:id="rId8" action="ppaction://hlinksldjump" highlightClick="1"/>
            </p:cNvPr>
            <p:cNvSpPr/>
            <p:nvPr isPhoto="0" userDrawn="0"/>
          </p:nvSpPr>
          <p:spPr bwMode="auto">
            <a:xfrm>
              <a:off x="8854601" y="1594585"/>
              <a:ext cx="312820" cy="246647"/>
            </a:xfrm>
            <a:prstGeom prst="actionButtonForwardNex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1" name="Tekstvak 36" hidden="0"/>
            <p:cNvSpPr>
              <a:spLocks noAdjustHandles="0" noChangeArrowheads="0"/>
            </p:cNvSpPr>
            <p:nvPr isPhoto="0" userDrawn="0"/>
          </p:nvSpPr>
          <p:spPr bwMode="auto">
            <a:xfrm>
              <a:off x="5782614" y="1601626"/>
              <a:ext cx="2971800" cy="261610"/>
            </a:xfrm>
            <a:prstGeom prst="rect">
              <a:avLst/>
            </a:prstGeom>
            <a:noFill/>
          </p:spPr>
          <p:txBody>
            <a:bodyPr wrap="square" rtlCol="0">
              <a:spAutoFit/>
            </a:bodyPr>
            <a:lstStyle/>
            <a:p>
              <a:pPr>
                <a:defRPr/>
              </a:pPr>
              <a:r>
                <a:rPr lang="en-GB" sz="1100" i="1"/>
                <a:t>More questions</a:t>
              </a:r>
              <a:endParaRPr/>
            </a:p>
          </p:txBody>
        </p:sp>
        <p:sp>
          <p:nvSpPr>
            <p:cNvPr id="32" name="Actieknop: Vooruit of Volgende 94" hidden="0">
              <a:hlinkClick r:id="rId9" action="ppaction://hlinksldjump" highlightClick="1"/>
            </p:cNvPr>
            <p:cNvSpPr/>
            <p:nvPr isPhoto="0" userDrawn="0"/>
          </p:nvSpPr>
          <p:spPr bwMode="auto">
            <a:xfrm>
              <a:off x="8859241" y="1934667"/>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
        <p:nvSpPr>
          <p:cNvPr id="33" name="Actieknop: Terug of Vorige 48"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grpSp>
        <p:nvGrpSpPr>
          <p:cNvPr id="34" name="Groep 49" hidden="0"/>
          <p:cNvGrpSpPr/>
          <p:nvPr isPhoto="0" userDrawn="0"/>
        </p:nvGrpSpPr>
        <p:grpSpPr bwMode="auto">
          <a:xfrm>
            <a:off x="539371" y="2112193"/>
            <a:ext cx="4071980" cy="1461106"/>
            <a:chOff x="1773188" y="446252"/>
            <a:chExt cx="3691582" cy="1461106"/>
          </a:xfrm>
        </p:grpSpPr>
        <p:sp>
          <p:nvSpPr>
            <p:cNvPr id="35" name="Rechthoek 50" hidden="0"/>
            <p:cNvSpPr/>
            <p:nvPr isPhoto="0" userDrawn="0"/>
          </p:nvSpPr>
          <p:spPr bwMode="auto">
            <a:xfrm>
              <a:off x="1808640" y="446252"/>
              <a:ext cx="3519132" cy="110225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6" name="Actieknop: Vooruit of Volgende 51" hidden="0">
              <a:hlinkClick r:id="rId8" action="ppaction://hlinksldjump" highlightClick="1"/>
            </p:cNvPr>
            <p:cNvSpPr/>
            <p:nvPr isPhoto="0" userDrawn="0"/>
          </p:nvSpPr>
          <p:spPr bwMode="auto">
            <a:xfrm>
              <a:off x="4983081" y="465423"/>
              <a:ext cx="312820" cy="246647"/>
            </a:xfrm>
            <a:prstGeom prst="actionButtonForwardNex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7" name="Tekstvak 52" hidden="0"/>
            <p:cNvSpPr>
              <a:spLocks noAdjustHandles="0" noChangeArrowheads="0"/>
            </p:cNvSpPr>
            <p:nvPr isPhoto="0" userDrawn="0"/>
          </p:nvSpPr>
          <p:spPr bwMode="auto">
            <a:xfrm>
              <a:off x="1808640" y="466490"/>
              <a:ext cx="3092140" cy="261610"/>
            </a:xfrm>
            <a:prstGeom prst="rect">
              <a:avLst/>
            </a:prstGeom>
            <a:noFill/>
          </p:spPr>
          <p:txBody>
            <a:bodyPr wrap="square" rtlCol="0">
              <a:spAutoFit/>
            </a:bodyPr>
            <a:lstStyle/>
            <a:p>
              <a:pPr>
                <a:defRPr/>
              </a:pPr>
              <a:r>
                <a:rPr lang="en-GB" sz="1100"/>
                <a:t>Why is the European Commission doing this? </a:t>
              </a:r>
              <a:endParaRPr/>
            </a:p>
          </p:txBody>
        </p:sp>
        <p:sp>
          <p:nvSpPr>
            <p:cNvPr id="38" name="Actieknop: Vooruit of Volgende 53" hidden="0">
              <a:hlinkClick r:id="rId10" action="ppaction://hlinksldjump" highlightClick="1"/>
            </p:cNvPr>
            <p:cNvSpPr/>
            <p:nvPr isPhoto="0" userDrawn="0"/>
          </p:nvSpPr>
          <p:spPr bwMode="auto">
            <a:xfrm>
              <a:off x="4979934" y="736130"/>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9" name="Tekstvak 54" hidden="0"/>
            <p:cNvSpPr>
              <a:spLocks noAdjustHandles="0" noChangeArrowheads="0"/>
            </p:cNvSpPr>
            <p:nvPr isPhoto="0" userDrawn="0"/>
          </p:nvSpPr>
          <p:spPr bwMode="auto">
            <a:xfrm>
              <a:off x="1810357" y="734664"/>
              <a:ext cx="2971800" cy="261610"/>
            </a:xfrm>
            <a:prstGeom prst="rect">
              <a:avLst/>
            </a:prstGeom>
            <a:noFill/>
          </p:spPr>
          <p:txBody>
            <a:bodyPr wrap="square" rtlCol="0">
              <a:spAutoFit/>
            </a:bodyPr>
            <a:lstStyle/>
            <a:p>
              <a:pPr>
                <a:defRPr/>
              </a:pPr>
              <a:r>
                <a:rPr lang="en-GB" sz="1100"/>
                <a:t>What is AKIS?</a:t>
              </a:r>
              <a:endParaRPr/>
            </a:p>
          </p:txBody>
        </p:sp>
        <p:sp>
          <p:nvSpPr>
            <p:cNvPr id="40" name="Actieknop: Vooruit of Volgende 55" hidden="0">
              <a:hlinkClick r:id="rId11" action="ppaction://hlinksldjump" highlightClick="1"/>
            </p:cNvPr>
            <p:cNvSpPr/>
            <p:nvPr isPhoto="0" userDrawn="0"/>
          </p:nvSpPr>
          <p:spPr bwMode="auto">
            <a:xfrm>
              <a:off x="4979828" y="1002085"/>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1" name="Tekstvak 56" hidden="0"/>
            <p:cNvSpPr>
              <a:spLocks noAdjustHandles="0" noChangeArrowheads="0"/>
            </p:cNvSpPr>
            <p:nvPr isPhoto="0" userDrawn="0"/>
          </p:nvSpPr>
          <p:spPr bwMode="auto">
            <a:xfrm>
              <a:off x="1813989" y="993072"/>
              <a:ext cx="3081441" cy="261610"/>
            </a:xfrm>
            <a:prstGeom prst="rect">
              <a:avLst/>
            </a:prstGeom>
            <a:noFill/>
          </p:spPr>
          <p:txBody>
            <a:bodyPr wrap="square" rtlCol="0">
              <a:spAutoFit/>
            </a:bodyPr>
            <a:lstStyle/>
            <a:p>
              <a:pPr>
                <a:defRPr/>
              </a:pPr>
              <a:r>
                <a:rPr lang="en-GB" sz="1100"/>
                <a:t>What is the focus of i2connect in innovation?</a:t>
              </a:r>
              <a:endParaRPr/>
            </a:p>
          </p:txBody>
        </p:sp>
        <p:sp>
          <p:nvSpPr>
            <p:cNvPr id="42" name="Tekstvak 57" hidden="0"/>
            <p:cNvSpPr>
              <a:spLocks noAdjustHandles="0" noChangeArrowheads="0"/>
            </p:cNvSpPr>
            <p:nvPr isPhoto="0" userDrawn="0"/>
          </p:nvSpPr>
          <p:spPr bwMode="auto">
            <a:xfrm>
              <a:off x="1773188" y="1568804"/>
              <a:ext cx="3691582" cy="338554"/>
            </a:xfrm>
            <a:prstGeom prst="rect">
              <a:avLst/>
            </a:prstGeom>
            <a:noFill/>
          </p:spPr>
          <p:txBody>
            <a:bodyPr wrap="square" rtlCol="0">
              <a:spAutoFit/>
            </a:bodyPr>
            <a:lstStyle/>
            <a:p>
              <a:pPr>
                <a:defRPr/>
              </a:pPr>
              <a:r>
                <a:rPr lang="en-GB" sz="1600" b="1">
                  <a:solidFill>
                    <a:srgbClr val="C00000"/>
                  </a:solidFill>
                </a:rPr>
                <a:t>Understand the context of AKIS and EIP</a:t>
              </a:r>
              <a:endParaRPr/>
            </a:p>
          </p:txBody>
        </p:sp>
        <p:sp>
          <p:nvSpPr>
            <p:cNvPr id="43" name="Actieknop: Vooruit of Volgende 58" hidden="0">
              <a:hlinkClick r:id="rId8" action="ppaction://hlinksldjump" highlightClick="1"/>
            </p:cNvPr>
            <p:cNvSpPr/>
            <p:nvPr isPhoto="0" userDrawn="0"/>
          </p:nvSpPr>
          <p:spPr bwMode="auto">
            <a:xfrm>
              <a:off x="4979934" y="1266713"/>
              <a:ext cx="312820" cy="246647"/>
            </a:xfrm>
            <a:prstGeom prst="actionButtonForwardNex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4" name="Tekstvak 59" hidden="0"/>
            <p:cNvSpPr>
              <a:spLocks noAdjustHandles="0" noChangeArrowheads="0"/>
            </p:cNvSpPr>
            <p:nvPr isPhoto="0" userDrawn="0"/>
          </p:nvSpPr>
          <p:spPr bwMode="auto">
            <a:xfrm>
              <a:off x="1798289" y="1256034"/>
              <a:ext cx="2971800" cy="261610"/>
            </a:xfrm>
            <a:prstGeom prst="rect">
              <a:avLst/>
            </a:prstGeom>
            <a:noFill/>
          </p:spPr>
          <p:txBody>
            <a:bodyPr wrap="square" rtlCol="0">
              <a:spAutoFit/>
            </a:bodyPr>
            <a:lstStyle/>
            <a:p>
              <a:pPr>
                <a:defRPr/>
              </a:pPr>
              <a:r>
                <a:rPr lang="en-GB" sz="1100"/>
                <a:t>What can I do to address this in my training? </a:t>
              </a:r>
              <a:endParaRPr/>
            </a:p>
          </p:txBody>
        </p:sp>
      </p:grpSp>
      <p:grpSp>
        <p:nvGrpSpPr>
          <p:cNvPr id="45" name="Groep 60" hidden="0"/>
          <p:cNvGrpSpPr/>
          <p:nvPr isPhoto="0" userDrawn="0"/>
        </p:nvGrpSpPr>
        <p:grpSpPr bwMode="auto">
          <a:xfrm>
            <a:off x="7749417" y="3856448"/>
            <a:ext cx="3592058" cy="1450041"/>
            <a:chOff x="2031745" y="446252"/>
            <a:chExt cx="3279442" cy="1450041"/>
          </a:xfrm>
        </p:grpSpPr>
        <p:sp>
          <p:nvSpPr>
            <p:cNvPr id="46" name="Rechthoek 61" hidden="0"/>
            <p:cNvSpPr/>
            <p:nvPr isPhoto="0" userDrawn="0"/>
          </p:nvSpPr>
          <p:spPr bwMode="auto">
            <a:xfrm>
              <a:off x="2075448" y="446252"/>
              <a:ext cx="3235739" cy="110225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7" name="Actieknop: Vooruit of Volgende 62" hidden="0">
              <a:hlinkClick r:id="" action="ppaction://hlinkshowjump?jump=lastslide" highlightClick="1"/>
            </p:cNvPr>
            <p:cNvSpPr/>
            <p:nvPr isPhoto="0" userDrawn="0"/>
          </p:nvSpPr>
          <p:spPr bwMode="auto">
            <a:xfrm>
              <a:off x="4961111" y="465423"/>
              <a:ext cx="312820" cy="246647"/>
            </a:xfrm>
            <a:prstGeom prst="actionButtonForwardNex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8" name="Tekstvak 63" hidden="0"/>
            <p:cNvSpPr>
              <a:spLocks noAdjustHandles="0" noChangeArrowheads="0"/>
            </p:cNvSpPr>
            <p:nvPr isPhoto="0" userDrawn="0"/>
          </p:nvSpPr>
          <p:spPr bwMode="auto">
            <a:xfrm>
              <a:off x="2049961" y="457877"/>
              <a:ext cx="2971800" cy="430887"/>
            </a:xfrm>
            <a:prstGeom prst="rect">
              <a:avLst/>
            </a:prstGeom>
            <a:noFill/>
          </p:spPr>
          <p:txBody>
            <a:bodyPr wrap="square" rtlCol="0">
              <a:spAutoFit/>
            </a:bodyPr>
            <a:lstStyle/>
            <a:p>
              <a:pPr>
                <a:defRPr/>
              </a:pPr>
              <a:r>
                <a:rPr lang="en-GB" sz="1100"/>
                <a:t>Where can I find examples of training programmes?</a:t>
              </a:r>
              <a:endParaRPr lang="en-GB" sz="1100"/>
            </a:p>
          </p:txBody>
        </p:sp>
        <p:sp>
          <p:nvSpPr>
            <p:cNvPr id="49" name="Tekstvak 65" hidden="0"/>
            <p:cNvSpPr>
              <a:spLocks noAdjustHandles="0" noChangeArrowheads="0"/>
            </p:cNvSpPr>
            <p:nvPr isPhoto="0" userDrawn="0"/>
          </p:nvSpPr>
          <p:spPr bwMode="auto">
            <a:xfrm>
              <a:off x="2049961" y="742302"/>
              <a:ext cx="2971800" cy="261610"/>
            </a:xfrm>
            <a:prstGeom prst="rect">
              <a:avLst/>
            </a:prstGeom>
            <a:noFill/>
          </p:spPr>
          <p:txBody>
            <a:bodyPr wrap="square" rtlCol="0">
              <a:spAutoFit/>
            </a:bodyPr>
            <a:lstStyle/>
            <a:p>
              <a:pPr>
                <a:defRPr/>
              </a:pPr>
              <a:r>
                <a:rPr lang="en-GB" sz="1100"/>
                <a:t>What elements should be in the programme?</a:t>
              </a:r>
              <a:endParaRPr lang="en-GB" sz="1100"/>
            </a:p>
          </p:txBody>
        </p:sp>
        <p:sp>
          <p:nvSpPr>
            <p:cNvPr id="50" name="Tekstvak 67" hidden="0"/>
            <p:cNvSpPr>
              <a:spLocks noAdjustHandles="0" noChangeArrowheads="0"/>
            </p:cNvSpPr>
            <p:nvPr isPhoto="0" userDrawn="0"/>
          </p:nvSpPr>
          <p:spPr bwMode="auto">
            <a:xfrm>
              <a:off x="2059230" y="994603"/>
              <a:ext cx="2880878" cy="261610"/>
            </a:xfrm>
            <a:prstGeom prst="rect">
              <a:avLst/>
            </a:prstGeom>
            <a:noFill/>
          </p:spPr>
          <p:txBody>
            <a:bodyPr wrap="square" rtlCol="0">
              <a:spAutoFit/>
            </a:bodyPr>
            <a:lstStyle/>
            <a:p>
              <a:pPr>
                <a:defRPr/>
              </a:pPr>
              <a:r>
                <a:rPr lang="en-GB" sz="1100"/>
                <a:t>Can I bring in my own tools and methods? </a:t>
              </a:r>
              <a:endParaRPr lang="en-GB" sz="1100"/>
            </a:p>
          </p:txBody>
        </p:sp>
        <p:sp>
          <p:nvSpPr>
            <p:cNvPr id="51" name="Tekstvak 68" hidden="0"/>
            <p:cNvSpPr>
              <a:spLocks noAdjustHandles="0" noChangeArrowheads="0"/>
            </p:cNvSpPr>
            <p:nvPr isPhoto="0" userDrawn="0"/>
          </p:nvSpPr>
          <p:spPr bwMode="auto">
            <a:xfrm>
              <a:off x="2031745" y="1557739"/>
              <a:ext cx="3264961" cy="338554"/>
            </a:xfrm>
            <a:prstGeom prst="rect">
              <a:avLst/>
            </a:prstGeom>
            <a:noFill/>
          </p:spPr>
          <p:txBody>
            <a:bodyPr wrap="square" rtlCol="0">
              <a:spAutoFit/>
            </a:bodyPr>
            <a:lstStyle/>
            <a:p>
              <a:pPr>
                <a:defRPr/>
              </a:pPr>
              <a:r>
                <a:rPr lang="en-GB" sz="1600" b="1">
                  <a:solidFill>
                    <a:srgbClr val="C00000"/>
                  </a:solidFill>
                </a:rPr>
                <a:t>Prepare my training</a:t>
              </a:r>
              <a:endParaRPr lang="en-GB" sz="1600" b="1">
                <a:solidFill>
                  <a:srgbClr val="C00000"/>
                </a:solidFill>
              </a:endParaRPr>
            </a:p>
          </p:txBody>
        </p:sp>
        <p:sp>
          <p:nvSpPr>
            <p:cNvPr id="52" name="Tekstvak 70" hidden="0"/>
            <p:cNvSpPr>
              <a:spLocks noAdjustHandles="0" noChangeArrowheads="0"/>
            </p:cNvSpPr>
            <p:nvPr isPhoto="0" userDrawn="0"/>
          </p:nvSpPr>
          <p:spPr bwMode="auto">
            <a:xfrm>
              <a:off x="2043163" y="1257061"/>
              <a:ext cx="2971800" cy="261610"/>
            </a:xfrm>
            <a:prstGeom prst="rect">
              <a:avLst/>
            </a:prstGeom>
            <a:noFill/>
          </p:spPr>
          <p:txBody>
            <a:bodyPr wrap="square" rtlCol="0">
              <a:spAutoFit/>
            </a:bodyPr>
            <a:lstStyle/>
            <a:p>
              <a:pPr>
                <a:defRPr/>
              </a:pPr>
              <a:r>
                <a:rPr lang="en-GB" sz="1100"/>
                <a:t>Where do I find support when needed? </a:t>
              </a:r>
              <a:endParaRPr lang="en-GB" sz="1100"/>
            </a:p>
          </p:txBody>
        </p:sp>
      </p:grpSp>
      <p:grpSp>
        <p:nvGrpSpPr>
          <p:cNvPr id="53" name="Groep 71" hidden="0"/>
          <p:cNvGrpSpPr/>
          <p:nvPr isPhoto="0" userDrawn="0"/>
        </p:nvGrpSpPr>
        <p:grpSpPr bwMode="auto">
          <a:xfrm>
            <a:off x="854145" y="3675782"/>
            <a:ext cx="3693841" cy="1448356"/>
            <a:chOff x="1995309" y="446252"/>
            <a:chExt cx="3393377" cy="1448356"/>
          </a:xfrm>
        </p:grpSpPr>
        <p:sp>
          <p:nvSpPr>
            <p:cNvPr id="54" name="Rechthoek 72" hidden="0"/>
            <p:cNvSpPr/>
            <p:nvPr isPhoto="0" userDrawn="0"/>
          </p:nvSpPr>
          <p:spPr bwMode="auto">
            <a:xfrm>
              <a:off x="2075448" y="446252"/>
              <a:ext cx="3235739" cy="110225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5" name="Actieknop: Vooruit of Volgende 73" hidden="0">
              <a:hlinkClick r:id="rId8" action="ppaction://hlinksldjump" highlightClick="1"/>
            </p:cNvPr>
            <p:cNvSpPr/>
            <p:nvPr isPhoto="0" userDrawn="0"/>
          </p:nvSpPr>
          <p:spPr bwMode="auto">
            <a:xfrm>
              <a:off x="4983081" y="465423"/>
              <a:ext cx="312820" cy="246647"/>
            </a:xfrm>
            <a:prstGeom prst="actionButtonForwardNex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6" name="Tekstvak 74" hidden="0"/>
            <p:cNvSpPr>
              <a:spLocks noAdjustHandles="0" noChangeArrowheads="0"/>
            </p:cNvSpPr>
            <p:nvPr isPhoto="0" userDrawn="0"/>
          </p:nvSpPr>
          <p:spPr bwMode="auto">
            <a:xfrm>
              <a:off x="2049961" y="457877"/>
              <a:ext cx="2971800" cy="261610"/>
            </a:xfrm>
            <a:prstGeom prst="rect">
              <a:avLst/>
            </a:prstGeom>
            <a:noFill/>
          </p:spPr>
          <p:txBody>
            <a:bodyPr wrap="square" rtlCol="0">
              <a:spAutoFit/>
            </a:bodyPr>
            <a:lstStyle/>
            <a:p>
              <a:pPr>
                <a:defRPr/>
              </a:pPr>
              <a:r>
                <a:rPr lang="en-GB" sz="1100"/>
                <a:t>What are tools and what are methods?</a:t>
              </a:r>
              <a:endParaRPr/>
            </a:p>
          </p:txBody>
        </p:sp>
        <p:sp>
          <p:nvSpPr>
            <p:cNvPr id="57" name="Actieknop: Vooruit of Volgende 75" hidden="0">
              <a:hlinkClick r:id="rId12" action="ppaction://hlinksldjump" highlightClick="1"/>
            </p:cNvPr>
            <p:cNvSpPr/>
            <p:nvPr isPhoto="0" userDrawn="0"/>
          </p:nvSpPr>
          <p:spPr bwMode="auto">
            <a:xfrm>
              <a:off x="4979934" y="736130"/>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8" name="Tekstvak 76" hidden="0"/>
            <p:cNvSpPr>
              <a:spLocks noAdjustHandles="0" noChangeArrowheads="0"/>
            </p:cNvSpPr>
            <p:nvPr isPhoto="0" userDrawn="0"/>
          </p:nvSpPr>
          <p:spPr bwMode="auto">
            <a:xfrm>
              <a:off x="2033215" y="728540"/>
              <a:ext cx="2971800" cy="261610"/>
            </a:xfrm>
            <a:prstGeom prst="rect">
              <a:avLst/>
            </a:prstGeom>
            <a:noFill/>
          </p:spPr>
          <p:txBody>
            <a:bodyPr wrap="square" rtlCol="0">
              <a:spAutoFit/>
            </a:bodyPr>
            <a:lstStyle/>
            <a:p>
              <a:pPr>
                <a:defRPr/>
              </a:pPr>
              <a:r>
                <a:rPr lang="en-GB" sz="1100"/>
                <a:t>What tools are available? </a:t>
              </a:r>
              <a:endParaRPr/>
            </a:p>
          </p:txBody>
        </p:sp>
        <p:sp>
          <p:nvSpPr>
            <p:cNvPr id="59" name="Actieknop: Vooruit of Volgende 77" hidden="0">
              <a:hlinkClick r:id="rId8" action="ppaction://hlinksldjump" highlightClick="1"/>
            </p:cNvPr>
            <p:cNvSpPr/>
            <p:nvPr isPhoto="0" userDrawn="0"/>
          </p:nvSpPr>
          <p:spPr bwMode="auto">
            <a:xfrm>
              <a:off x="4979828" y="1002085"/>
              <a:ext cx="312820" cy="246647"/>
            </a:xfrm>
            <a:prstGeom prst="actionButtonForwardNex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60" name="Tekstvak 78" hidden="0"/>
            <p:cNvSpPr>
              <a:spLocks noAdjustHandles="0" noChangeArrowheads="0"/>
            </p:cNvSpPr>
            <p:nvPr isPhoto="0" userDrawn="0"/>
          </p:nvSpPr>
          <p:spPr bwMode="auto">
            <a:xfrm>
              <a:off x="2031745" y="1005740"/>
              <a:ext cx="2971800" cy="261610"/>
            </a:xfrm>
            <a:prstGeom prst="rect">
              <a:avLst/>
            </a:prstGeom>
            <a:noFill/>
          </p:spPr>
          <p:txBody>
            <a:bodyPr wrap="square" rtlCol="0">
              <a:spAutoFit/>
            </a:bodyPr>
            <a:lstStyle/>
            <a:p>
              <a:pPr>
                <a:defRPr/>
              </a:pPr>
              <a:r>
                <a:rPr lang="en-GB" sz="1100"/>
                <a:t>What methods are available? </a:t>
              </a:r>
              <a:endParaRPr/>
            </a:p>
          </p:txBody>
        </p:sp>
        <p:sp>
          <p:nvSpPr>
            <p:cNvPr id="61" name="Tekstvak 79" hidden="0"/>
            <p:cNvSpPr>
              <a:spLocks noAdjustHandles="0" noChangeArrowheads="0"/>
            </p:cNvSpPr>
            <p:nvPr isPhoto="0" userDrawn="0"/>
          </p:nvSpPr>
          <p:spPr bwMode="auto">
            <a:xfrm>
              <a:off x="1995309" y="1556054"/>
              <a:ext cx="3393377" cy="338554"/>
            </a:xfrm>
            <a:prstGeom prst="rect">
              <a:avLst/>
            </a:prstGeom>
            <a:noFill/>
          </p:spPr>
          <p:txBody>
            <a:bodyPr wrap="square" rtlCol="0">
              <a:spAutoFit/>
            </a:bodyPr>
            <a:lstStyle/>
            <a:p>
              <a:pPr>
                <a:defRPr/>
              </a:pPr>
              <a:r>
                <a:rPr lang="en-GB" sz="1600" b="1">
                  <a:solidFill>
                    <a:srgbClr val="C00000"/>
                  </a:solidFill>
                </a:rPr>
                <a:t>Tools for analysis in training and coaching</a:t>
              </a:r>
              <a:endParaRPr/>
            </a:p>
          </p:txBody>
        </p:sp>
        <p:sp>
          <p:nvSpPr>
            <p:cNvPr id="62" name="Actieknop: Vooruit of Volgende 80" hidden="0">
              <a:hlinkClick r:id="rId13" action="ppaction://hlinksldjump" highlightClick="1"/>
            </p:cNvPr>
            <p:cNvSpPr/>
            <p:nvPr isPhoto="0" userDrawn="0"/>
          </p:nvSpPr>
          <p:spPr bwMode="auto">
            <a:xfrm>
              <a:off x="4979934" y="1266713"/>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63" name="Tekstvak 81" hidden="0"/>
            <p:cNvSpPr>
              <a:spLocks noAdjustHandles="0" noChangeArrowheads="0"/>
            </p:cNvSpPr>
            <p:nvPr isPhoto="0" userDrawn="0"/>
          </p:nvSpPr>
          <p:spPr bwMode="auto">
            <a:xfrm>
              <a:off x="2043163" y="1257061"/>
              <a:ext cx="2971800" cy="261610"/>
            </a:xfrm>
            <a:prstGeom prst="rect">
              <a:avLst/>
            </a:prstGeom>
            <a:noFill/>
          </p:spPr>
          <p:txBody>
            <a:bodyPr wrap="square" rtlCol="0">
              <a:spAutoFit/>
            </a:bodyPr>
            <a:lstStyle/>
            <a:p>
              <a:pPr>
                <a:defRPr/>
              </a:pPr>
              <a:r>
                <a:rPr lang="en-GB" sz="1100"/>
                <a:t>What theory is available? </a:t>
              </a:r>
              <a:endParaRPr/>
            </a:p>
          </p:txBody>
        </p:sp>
      </p:grpSp>
      <p:grpSp>
        <p:nvGrpSpPr>
          <p:cNvPr id="64" name="Groep 82" hidden="0"/>
          <p:cNvGrpSpPr/>
          <p:nvPr isPhoto="0" userDrawn="0"/>
        </p:nvGrpSpPr>
        <p:grpSpPr bwMode="auto">
          <a:xfrm>
            <a:off x="4177839" y="5161521"/>
            <a:ext cx="3569817" cy="1449139"/>
            <a:chOff x="2031745" y="446252"/>
            <a:chExt cx="3279442" cy="1449139"/>
          </a:xfrm>
        </p:grpSpPr>
        <p:sp>
          <p:nvSpPr>
            <p:cNvPr id="65" name="Rechthoek 83" hidden="0"/>
            <p:cNvSpPr/>
            <p:nvPr isPhoto="0" userDrawn="0"/>
          </p:nvSpPr>
          <p:spPr bwMode="auto">
            <a:xfrm>
              <a:off x="2075448" y="446252"/>
              <a:ext cx="3235739" cy="110225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66" name="Actieknop: Vooruit of Volgende 84" hidden="0">
              <a:hlinkClick r:id="rId14" action="ppaction://hlinksldjump" highlightClick="1"/>
            </p:cNvPr>
            <p:cNvSpPr/>
            <p:nvPr isPhoto="0" userDrawn="0"/>
          </p:nvSpPr>
          <p:spPr bwMode="auto">
            <a:xfrm>
              <a:off x="4983081" y="465423"/>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67" name="Tekstvak 85" hidden="0"/>
            <p:cNvSpPr>
              <a:spLocks noAdjustHandles="0" noChangeArrowheads="0"/>
            </p:cNvSpPr>
            <p:nvPr isPhoto="0" userDrawn="0"/>
          </p:nvSpPr>
          <p:spPr bwMode="auto">
            <a:xfrm>
              <a:off x="2049961" y="457877"/>
              <a:ext cx="2971800" cy="261610"/>
            </a:xfrm>
            <a:prstGeom prst="rect">
              <a:avLst/>
            </a:prstGeom>
            <a:noFill/>
          </p:spPr>
          <p:txBody>
            <a:bodyPr wrap="square" rtlCol="0">
              <a:spAutoFit/>
            </a:bodyPr>
            <a:lstStyle/>
            <a:p>
              <a:pPr>
                <a:defRPr/>
              </a:pPr>
              <a:r>
                <a:rPr lang="en-GB" sz="1100"/>
                <a:t>How do I reflect on what I am experiencing?</a:t>
              </a:r>
              <a:endParaRPr lang="en-GB" sz="1100"/>
            </a:p>
          </p:txBody>
        </p:sp>
        <p:sp>
          <p:nvSpPr>
            <p:cNvPr id="68" name="Actieknop: Vooruit of Volgende 86" hidden="0">
              <a:hlinkClick r:id="rId15" action="ppaction://hlinksldjump" highlightClick="1"/>
            </p:cNvPr>
            <p:cNvSpPr/>
            <p:nvPr isPhoto="0" userDrawn="0"/>
          </p:nvSpPr>
          <p:spPr bwMode="auto">
            <a:xfrm>
              <a:off x="4979934" y="736130"/>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69" name="Tekstvak 87" hidden="0"/>
            <p:cNvSpPr>
              <a:spLocks noAdjustHandles="0" noChangeArrowheads="0"/>
            </p:cNvSpPr>
            <p:nvPr isPhoto="0" userDrawn="0"/>
          </p:nvSpPr>
          <p:spPr bwMode="auto">
            <a:xfrm>
              <a:off x="2033215" y="728540"/>
              <a:ext cx="2971800" cy="261610"/>
            </a:xfrm>
            <a:prstGeom prst="rect">
              <a:avLst/>
            </a:prstGeom>
            <a:noFill/>
          </p:spPr>
          <p:txBody>
            <a:bodyPr wrap="square" rtlCol="0">
              <a:spAutoFit/>
            </a:bodyPr>
            <a:lstStyle/>
            <a:p>
              <a:pPr>
                <a:defRPr/>
              </a:pPr>
              <a:r>
                <a:rPr lang="en-GB" sz="1100"/>
                <a:t>How do I guide the participants in reflection? </a:t>
              </a:r>
              <a:endParaRPr/>
            </a:p>
          </p:txBody>
        </p:sp>
        <p:sp>
          <p:nvSpPr>
            <p:cNvPr id="70" name="Actieknop: Vooruit of Volgende 88" hidden="0">
              <a:hlinkClick r:id="rId8" action="ppaction://hlinksldjump" highlightClick="1"/>
            </p:cNvPr>
            <p:cNvSpPr/>
            <p:nvPr isPhoto="0" userDrawn="0"/>
          </p:nvSpPr>
          <p:spPr bwMode="auto">
            <a:xfrm>
              <a:off x="4979828" y="1002085"/>
              <a:ext cx="312820" cy="246647"/>
            </a:xfrm>
            <a:prstGeom prst="actionButtonForwardNex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71" name="Tekstvak 89" hidden="0"/>
            <p:cNvSpPr>
              <a:spLocks noAdjustHandles="0" noChangeArrowheads="0"/>
            </p:cNvSpPr>
            <p:nvPr isPhoto="0" userDrawn="0"/>
          </p:nvSpPr>
          <p:spPr bwMode="auto">
            <a:xfrm>
              <a:off x="2031745" y="1005740"/>
              <a:ext cx="2971800" cy="261610"/>
            </a:xfrm>
            <a:prstGeom prst="rect">
              <a:avLst/>
            </a:prstGeom>
            <a:noFill/>
          </p:spPr>
          <p:txBody>
            <a:bodyPr wrap="square" rtlCol="0">
              <a:spAutoFit/>
            </a:bodyPr>
            <a:lstStyle/>
            <a:p>
              <a:pPr>
                <a:defRPr/>
              </a:pPr>
              <a:r>
                <a:rPr lang="en-GB" sz="1100"/>
                <a:t>What reflection is required in i2connect? </a:t>
              </a:r>
              <a:endParaRPr/>
            </a:p>
          </p:txBody>
        </p:sp>
        <p:sp>
          <p:nvSpPr>
            <p:cNvPr id="72" name="Tekstvak 90" hidden="0"/>
            <p:cNvSpPr>
              <a:spLocks noAdjustHandles="0" noChangeArrowheads="0"/>
            </p:cNvSpPr>
            <p:nvPr isPhoto="0" userDrawn="0"/>
          </p:nvSpPr>
          <p:spPr bwMode="auto">
            <a:xfrm>
              <a:off x="2043163" y="1556836"/>
              <a:ext cx="2922907" cy="338554"/>
            </a:xfrm>
            <a:prstGeom prst="rect">
              <a:avLst/>
            </a:prstGeom>
            <a:noFill/>
          </p:spPr>
          <p:txBody>
            <a:bodyPr wrap="square" rtlCol="0">
              <a:spAutoFit/>
            </a:bodyPr>
            <a:lstStyle/>
            <a:p>
              <a:pPr>
                <a:defRPr/>
              </a:pPr>
              <a:r>
                <a:rPr lang="en-GB" sz="1600" b="1">
                  <a:solidFill>
                    <a:srgbClr val="C00000"/>
                  </a:solidFill>
                </a:rPr>
                <a:t>Reflection and peer consultation </a:t>
              </a:r>
              <a:endParaRPr/>
            </a:p>
          </p:txBody>
        </p:sp>
        <p:sp>
          <p:nvSpPr>
            <p:cNvPr id="73" name="Actieknop: Vooruit of Volgende 91" hidden="0">
              <a:hlinkClick r:id="rId8" action="ppaction://hlinksldjump" highlightClick="1"/>
            </p:cNvPr>
            <p:cNvSpPr/>
            <p:nvPr isPhoto="0" userDrawn="0"/>
          </p:nvSpPr>
          <p:spPr bwMode="auto">
            <a:xfrm>
              <a:off x="4979934" y="1266713"/>
              <a:ext cx="312820" cy="246647"/>
            </a:xfrm>
            <a:prstGeom prst="actionButtonForwardNex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74" name="Tekstvak 92" hidden="0"/>
            <p:cNvSpPr>
              <a:spLocks noAdjustHandles="0" noChangeArrowheads="0"/>
            </p:cNvSpPr>
            <p:nvPr isPhoto="0" userDrawn="0"/>
          </p:nvSpPr>
          <p:spPr bwMode="auto">
            <a:xfrm>
              <a:off x="2043163" y="1257061"/>
              <a:ext cx="2971800" cy="261610"/>
            </a:xfrm>
            <a:prstGeom prst="rect">
              <a:avLst/>
            </a:prstGeom>
            <a:noFill/>
          </p:spPr>
          <p:txBody>
            <a:bodyPr wrap="square" rtlCol="0">
              <a:spAutoFit/>
            </a:bodyPr>
            <a:lstStyle/>
            <a:p>
              <a:pPr>
                <a:defRPr/>
              </a:pPr>
              <a:r>
                <a:rPr lang="en-GB" sz="1100"/>
                <a:t>What is special in reflection methods in i2connect? </a:t>
              </a:r>
              <a:endParaRPr/>
            </a:p>
          </p:txBody>
        </p:sp>
      </p:grpSp>
      <p:sp>
        <p:nvSpPr>
          <p:cNvPr id="75" name="Actieknop: Help 93" hidden="0">
            <a:hlinkClick r:id="rId16" action="ppaction://hlinksldjump" highlightClick="1"/>
          </p:cNvPr>
          <p:cNvSpPr/>
          <p:nvPr isPhoto="0" userDrawn="0"/>
        </p:nvSpPr>
        <p:spPr bwMode="auto">
          <a:xfrm>
            <a:off x="5966659" y="3700929"/>
            <a:ext cx="258679" cy="213027"/>
          </a:xfrm>
          <a:prstGeom prst="actionButtonHelp">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76" name="Actieknop: Vooruit of Volgende 95" hidden="0">
            <a:hlinkClick r:id="rId17" action="ppaction://hlinksldjump" highlightClick="1"/>
          </p:cNvPr>
          <p:cNvSpPr/>
          <p:nvPr isPhoto="0" userDrawn="0"/>
        </p:nvSpPr>
        <p:spPr bwMode="auto">
          <a:xfrm>
            <a:off x="10964396" y="4148085"/>
            <a:ext cx="342641"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77" name="Actieknop: Vooruit of Volgende 97" hidden="0">
            <a:hlinkClick r:id="" action="ppaction://hlinkshowjump?jump=lastslide" highlightClick="1"/>
          </p:cNvPr>
          <p:cNvSpPr/>
          <p:nvPr isPhoto="0" userDrawn="0"/>
        </p:nvSpPr>
        <p:spPr bwMode="auto">
          <a:xfrm>
            <a:off x="10963171" y="4684071"/>
            <a:ext cx="342641" cy="246647"/>
          </a:xfrm>
          <a:prstGeom prst="actionButtonForwardNex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78" name="Actieknop: Vooruit of Volgende 99" hidden="0">
            <a:hlinkClick r:id="rId14" action="ppaction://hlinksldjump" highlightClick="1"/>
          </p:cNvPr>
          <p:cNvSpPr/>
          <p:nvPr isPhoto="0" userDrawn="0"/>
        </p:nvSpPr>
        <p:spPr bwMode="auto">
          <a:xfrm>
            <a:off x="7386957" y="6334039"/>
            <a:ext cx="340518"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79" name="Actieknop: Vooruit of Volgende 100" hidden="0">
            <a:hlinkClick r:id="rId9" action="ppaction://hlinksldjump" highlightClick="1"/>
          </p:cNvPr>
          <p:cNvSpPr/>
          <p:nvPr isPhoto="0" userDrawn="0"/>
        </p:nvSpPr>
        <p:spPr bwMode="auto">
          <a:xfrm>
            <a:off x="10825574" y="1996713"/>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80" name="Actieknop: Vooruit of Volgende 98" hidden="0">
            <a:hlinkClick r:id="rId9" action="ppaction://hlinksldjump" highlightClick="1"/>
          </p:cNvPr>
          <p:cNvSpPr/>
          <p:nvPr isPhoto="0" userDrawn="0"/>
        </p:nvSpPr>
        <p:spPr bwMode="auto">
          <a:xfrm>
            <a:off x="10964396" y="4423344"/>
            <a:ext cx="341415"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81" name="Actieknop: Vooruit of Volgende 96" hidden="0">
            <a:hlinkClick r:id="rId18" action="ppaction://hlinksldjump" highlightClick="1"/>
          </p:cNvPr>
          <p:cNvSpPr/>
          <p:nvPr isPhoto="0" userDrawn="0"/>
        </p:nvSpPr>
        <p:spPr bwMode="auto">
          <a:xfrm>
            <a:off x="7379615" y="1552478"/>
            <a:ext cx="312820" cy="236908"/>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82" name="Tekstvak 101" hidden="0"/>
          <p:cNvSpPr>
            <a:spLocks noAdjustHandles="0" noChangeArrowheads="0"/>
          </p:cNvSpPr>
          <p:nvPr isPhoto="0" userDrawn="0"/>
        </p:nvSpPr>
        <p:spPr bwMode="auto">
          <a:xfrm>
            <a:off x="4431532" y="1549360"/>
            <a:ext cx="2971800" cy="261610"/>
          </a:xfrm>
          <a:prstGeom prst="rect">
            <a:avLst/>
          </a:prstGeom>
          <a:noFill/>
        </p:spPr>
        <p:txBody>
          <a:bodyPr wrap="square" rtlCol="0">
            <a:spAutoFit/>
          </a:bodyPr>
          <a:lstStyle/>
          <a:p>
            <a:pPr>
              <a:defRPr/>
            </a:pPr>
            <a:r>
              <a:rPr lang="en-GB" sz="1100"/>
              <a:t>What is the i2connect project all about?</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15" hidden="0"/>
          <p:cNvGrpSpPr/>
          <p:nvPr isPhoto="0" userDrawn="0"/>
        </p:nvGrpSpPr>
        <p:grpSpPr bwMode="auto">
          <a:xfrm>
            <a:off x="-89705" y="1865"/>
            <a:ext cx="11950868" cy="6858000"/>
            <a:chOff x="-89705" y="1865"/>
            <a:chExt cx="11950868" cy="6858000"/>
          </a:xfrm>
        </p:grpSpPr>
        <p:grpSp>
          <p:nvGrpSpPr>
            <p:cNvPr id="5" name="Groep 5" hidden="0"/>
            <p:cNvGrpSpPr/>
            <p:nvPr isPhoto="0" userDrawn="0"/>
          </p:nvGrpSpPr>
          <p:grpSpPr bwMode="auto">
            <a:xfrm>
              <a:off x="4861658" y="237952"/>
              <a:ext cx="6999504" cy="6565737"/>
              <a:chOff x="4861658" y="237952"/>
              <a:chExt cx="6999504" cy="6565737"/>
            </a:xfrm>
          </p:grpSpPr>
          <p:sp>
            <p:nvSpPr>
              <p:cNvPr id="6" name="Rectangle 181" hidden="0"/>
              <p:cNvSpPr>
                <a:spLocks noChangeArrowheads="1"/>
              </p:cNvSpPr>
              <p:nvPr isPhoto="0" userDrawn="0"/>
            </p:nvSpPr>
            <p:spPr bwMode="auto">
              <a:xfrm>
                <a:off x="4861658" y="635288"/>
                <a:ext cx="4649304" cy="61684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defRPr/>
                </a:pPr>
                <a:endParaRPr lang="nl-NL"/>
              </a:p>
            </p:txBody>
          </p:sp>
          <p:sp>
            <p:nvSpPr>
              <p:cNvPr id="7" name="Rectangle 170" hidden="0"/>
              <p:cNvSpPr>
                <a:spLocks noChangeArrowheads="1"/>
              </p:cNvSpPr>
              <p:nvPr isPhoto="0" userDrawn="0"/>
            </p:nvSpPr>
            <p:spPr bwMode="auto">
              <a:xfrm>
                <a:off x="4923450" y="704449"/>
                <a:ext cx="4444070" cy="5920559"/>
              </a:xfrm>
              <a:prstGeom prst="rect">
                <a:avLst/>
              </a:prstGeom>
              <a:solidFill>
                <a:srgbClr val="FFFF99"/>
              </a:solidFill>
              <a:ln w="9525">
                <a:solidFill>
                  <a:srgbClr val="000000"/>
                </a:solidFill>
                <a:miter lim="800000"/>
                <a:headEnd/>
                <a:tailEnd/>
              </a:ln>
            </p:spPr>
            <p:txBody>
              <a:bodyPr rot="0" vert="horz" wrap="square" lIns="91440" tIns="45720" rIns="91440" bIns="45720" anchor="t" anchorCtr="0" upright="1">
                <a:noAutofit/>
              </a:bodyPr>
              <a:lstStyle/>
              <a:p>
                <a:pPr>
                  <a:defRPr/>
                </a:pPr>
                <a:endParaRPr lang="nl-NL"/>
              </a:p>
            </p:txBody>
          </p:sp>
          <p:sp>
            <p:nvSpPr>
              <p:cNvPr id="8" name="AutoShape 194" hidden="0"/>
              <p:cNvSpPr>
                <a:spLocks noChangeArrowheads="1"/>
              </p:cNvSpPr>
              <p:nvPr isPhoto="0" userDrawn="0"/>
            </p:nvSpPr>
            <p:spPr bwMode="auto">
              <a:xfrm>
                <a:off x="5343181" y="838277"/>
                <a:ext cx="3922737" cy="668742"/>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defRPr/>
                </a:pPr>
                <a:endParaRPr lang="nl-NL"/>
              </a:p>
            </p:txBody>
          </p:sp>
          <p:sp>
            <p:nvSpPr>
              <p:cNvPr id="9" name="AutoShape 194" hidden="0"/>
              <p:cNvSpPr>
                <a:spLocks noChangeArrowheads="1"/>
              </p:cNvSpPr>
              <p:nvPr isPhoto="0" userDrawn="0"/>
            </p:nvSpPr>
            <p:spPr bwMode="auto">
              <a:xfrm>
                <a:off x="5340005" y="1559286"/>
                <a:ext cx="3925913" cy="1095427"/>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defRPr/>
                </a:pPr>
                <a:endParaRPr lang="nl-NL"/>
              </a:p>
            </p:txBody>
          </p:sp>
          <p:sp>
            <p:nvSpPr>
              <p:cNvPr id="10" name="AutoShape 194" hidden="0"/>
              <p:cNvSpPr>
                <a:spLocks noChangeArrowheads="1"/>
              </p:cNvSpPr>
              <p:nvPr isPhoto="0" userDrawn="0"/>
            </p:nvSpPr>
            <p:spPr bwMode="auto">
              <a:xfrm>
                <a:off x="5359068" y="2706876"/>
                <a:ext cx="3906849" cy="1661925"/>
              </a:xfrm>
              <a:prstGeom prst="roundRect">
                <a:avLst>
                  <a:gd name="adj" fmla="val 6372"/>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defRPr/>
                </a:pPr>
                <a:endParaRPr lang="nl-NL"/>
              </a:p>
            </p:txBody>
          </p:sp>
          <p:sp>
            <p:nvSpPr>
              <p:cNvPr id="11" name="AutoShape 194" hidden="0"/>
              <p:cNvSpPr>
                <a:spLocks noChangeArrowheads="1"/>
              </p:cNvSpPr>
              <p:nvPr isPhoto="0" userDrawn="0"/>
            </p:nvSpPr>
            <p:spPr bwMode="auto">
              <a:xfrm>
                <a:off x="5354440" y="4414807"/>
                <a:ext cx="3906848" cy="1131372"/>
              </a:xfrm>
              <a:prstGeom prst="roundRect">
                <a:avLst>
                  <a:gd name="adj" fmla="val 12471"/>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defRPr/>
                </a:pPr>
                <a:endParaRPr lang="nl-NL"/>
              </a:p>
            </p:txBody>
          </p:sp>
          <p:sp>
            <p:nvSpPr>
              <p:cNvPr id="12" name="Text Box 192" hidden="0"/>
              <p:cNvSpPr>
                <a:spLocks noAdjustHandles="0" noChangeArrowheads="0"/>
              </p:cNvSpPr>
              <p:nvPr isPhoto="0" userDrawn="0"/>
            </p:nvSpPr>
            <p:spPr bwMode="auto">
              <a:xfrm>
                <a:off x="5343182" y="845911"/>
                <a:ext cx="3888540" cy="631348"/>
              </a:xfrm>
              <a:prstGeom prst="rect">
                <a:avLst/>
              </a:prstGeom>
              <a:noFill/>
              <a:ln>
                <a:noFill/>
              </a:ln>
            </p:spPr>
            <p:txBody>
              <a:bodyPr rot="0" vert="horz" wrap="square" lIns="91440" tIns="45720" rIns="91440" bIns="45720" anchor="t" anchorCtr="0" upright="1">
                <a:noAutofit/>
              </a:bodyPr>
              <a:lstStyle/>
              <a:p>
                <a:pPr>
                  <a:defRPr/>
                </a:pPr>
                <a:r>
                  <a:rPr lang="en-GB" sz="900" b="1">
                    <a:solidFill>
                      <a:srgbClr val="7030A0"/>
                    </a:solidFill>
                    <a:ea typeface="Times New Roman"/>
                    <a:cs typeface="Times New Roman"/>
                  </a:rPr>
                  <a:t>Distribute and clarify roles</a:t>
                </a:r>
                <a:r>
                  <a:rPr lang="en-GB" sz="900">
                    <a:solidFill>
                      <a:srgbClr val="7030A0"/>
                    </a:solidFill>
                    <a:ea typeface="Times New Roman"/>
                    <a:cs typeface="Times New Roman"/>
                  </a:rPr>
                  <a:t>. </a:t>
                </a:r>
                <a:endParaRPr lang="nl-NL" sz="900">
                  <a:solidFill>
                    <a:srgbClr val="7030A0"/>
                  </a:solidFill>
                  <a:ea typeface="Times New Roman"/>
                  <a:cs typeface="Times New Roman"/>
                </a:endParaRPr>
              </a:p>
              <a:p>
                <a:pPr marL="228600" indent="-228600">
                  <a:buFont typeface="+mj-lt"/>
                  <a:buAutoNum type="arabicPeriod" startAt="1"/>
                  <a:defRPr/>
                </a:pPr>
                <a:r>
                  <a:rPr lang="nl-NL" sz="900">
                    <a:latin typeface="Arial"/>
                    <a:ea typeface="Times New Roman"/>
                    <a:cs typeface="Times New Roman"/>
                  </a:rPr>
                  <a:t>Storyteller</a:t>
                </a:r>
                <a:endParaRPr/>
              </a:p>
              <a:p>
                <a:pPr marL="228600" indent="-228600">
                  <a:buFont typeface="+mj-lt"/>
                  <a:buAutoNum type="arabicPeriod" startAt="1"/>
                  <a:defRPr/>
                </a:pPr>
                <a:r>
                  <a:rPr lang="nl-NL" sz="900">
                    <a:latin typeface="Arial"/>
                    <a:ea typeface="Times New Roman"/>
                    <a:cs typeface="Times New Roman"/>
                  </a:rPr>
                  <a:t>Advisor(s)</a:t>
                </a:r>
                <a:endParaRPr/>
              </a:p>
              <a:p>
                <a:pPr marL="228600" indent="-228600">
                  <a:buFont typeface="+mj-lt"/>
                  <a:buAutoNum type="arabicPeriod" startAt="1"/>
                  <a:defRPr/>
                </a:pPr>
                <a:r>
                  <a:rPr lang="nl-NL" sz="900">
                    <a:latin typeface="Arial"/>
                    <a:ea typeface="Times New Roman"/>
                    <a:cs typeface="Times New Roman"/>
                  </a:rPr>
                  <a:t>Moderator</a:t>
                </a:r>
                <a:r>
                  <a:rPr lang="en-GB" sz="900">
                    <a:latin typeface="Arial"/>
                    <a:ea typeface="Times New Roman"/>
                    <a:cs typeface="Times New Roman"/>
                  </a:rPr>
                  <a:t> </a:t>
                </a:r>
                <a:endParaRPr lang="nl-NL" sz="1000">
                  <a:latin typeface="Arial"/>
                  <a:ea typeface="Times New Roman"/>
                  <a:cs typeface="Times New Roman"/>
                </a:endParaRPr>
              </a:p>
            </p:txBody>
          </p:sp>
          <p:sp>
            <p:nvSpPr>
              <p:cNvPr id="13" name="Rechthoek 40" hidden="0"/>
              <p:cNvSpPr/>
              <p:nvPr isPhoto="0" userDrawn="0"/>
            </p:nvSpPr>
            <p:spPr bwMode="auto">
              <a:xfrm>
                <a:off x="4975774" y="855448"/>
                <a:ext cx="367408" cy="523220"/>
              </a:xfrm>
              <a:prstGeom prst="rect">
                <a:avLst/>
              </a:prstGeom>
              <a:noFill/>
            </p:spPr>
            <p:txBody>
              <a:bodyPr wrap="none" lIns="91440" tIns="45720" rIns="91440" bIns="45720">
                <a:spAutoFit/>
              </a:bodyPr>
              <a:lstStyle/>
              <a:p>
                <a:pPr algn="ctr">
                  <a:defRPr/>
                </a:pPr>
                <a:r>
                  <a:rPr lang="nl-NL" sz="2800" b="1" cap="none" spc="0">
                    <a:ln w="6600">
                      <a:solidFill>
                        <a:schemeClr val="accent2"/>
                      </a:solidFill>
                      <a:prstDash val="solid"/>
                    </a:ln>
                    <a:solidFill>
                      <a:srgbClr val="7030A0"/>
                    </a:solidFill>
                  </a:rPr>
                  <a:t>1</a:t>
                </a:r>
                <a:endParaRPr/>
              </a:p>
            </p:txBody>
          </p:sp>
          <p:sp>
            <p:nvSpPr>
              <p:cNvPr id="14" name="Text Box 184" hidden="0"/>
              <p:cNvSpPr>
                <a:spLocks noAdjustHandles="0" noChangeArrowheads="0"/>
              </p:cNvSpPr>
              <p:nvPr isPhoto="0" userDrawn="0"/>
            </p:nvSpPr>
            <p:spPr bwMode="auto">
              <a:xfrm>
                <a:off x="5336831" y="1586561"/>
                <a:ext cx="3894891" cy="1067021"/>
              </a:xfrm>
              <a:prstGeom prst="rect">
                <a:avLst/>
              </a:prstGeom>
              <a:noFill/>
              <a:ln>
                <a:noFill/>
              </a:ln>
            </p:spPr>
            <p:txBody>
              <a:bodyPr rot="0" vert="horz" wrap="square" lIns="91440" tIns="45720" rIns="91440" bIns="45720" anchor="t" anchorCtr="0" upright="1">
                <a:noAutofit/>
              </a:bodyPr>
              <a:lstStyle/>
              <a:p>
                <a:pPr>
                  <a:defRPr/>
                </a:pPr>
                <a:r>
                  <a:rPr lang="en-GB" sz="900" b="1">
                    <a:solidFill>
                      <a:srgbClr val="7030A0"/>
                    </a:solidFill>
                    <a:cs typeface="Times New Roman"/>
                  </a:rPr>
                  <a:t>Clarification</a:t>
                </a:r>
                <a:r>
                  <a:rPr lang="en-GB" sz="900">
                    <a:solidFill>
                      <a:schemeClr val="accent6">
                        <a:lumMod val="75000"/>
                      </a:schemeClr>
                    </a:solidFill>
                    <a:ea typeface="Times New Roman"/>
                    <a:cs typeface="Times New Roman"/>
                  </a:rPr>
                  <a:t>. </a:t>
                </a:r>
                <a:endParaRPr/>
              </a:p>
              <a:p>
                <a:pPr>
                  <a:defRPr/>
                </a:pPr>
                <a:r>
                  <a:rPr lang="en-GB" sz="900">
                    <a:ea typeface="Times New Roman"/>
                    <a:cs typeface="Times New Roman"/>
                  </a:rPr>
                  <a:t>The storyteller explains the case and the question for which (s)he seeks an answer. </a:t>
                </a:r>
                <a:endParaRPr/>
              </a:p>
              <a:p>
                <a:pPr marL="171450" indent="-171450">
                  <a:buFont typeface="Arial"/>
                  <a:buChar char="•"/>
                  <a:defRPr/>
                </a:pPr>
                <a:r>
                  <a:rPr lang="en-GB" sz="900">
                    <a:ea typeface="Times New Roman"/>
                    <a:cs typeface="Times New Roman"/>
                  </a:rPr>
                  <a:t>Situation, context</a:t>
                </a:r>
                <a:endParaRPr/>
              </a:p>
              <a:p>
                <a:pPr marL="171450" indent="-171450">
                  <a:buFont typeface="Arial"/>
                  <a:buChar char="•"/>
                  <a:defRPr/>
                </a:pPr>
                <a:r>
                  <a:rPr lang="en-GB" sz="900">
                    <a:ea typeface="Times New Roman"/>
                    <a:cs typeface="Times New Roman"/>
                  </a:rPr>
                  <a:t>The challenge</a:t>
                </a:r>
                <a:endParaRPr/>
              </a:p>
              <a:p>
                <a:pPr marL="171450" indent="-171450">
                  <a:buFont typeface="Arial"/>
                  <a:buChar char="•"/>
                  <a:defRPr/>
                </a:pPr>
                <a:r>
                  <a:rPr lang="en-GB" sz="900">
                    <a:ea typeface="Times New Roman"/>
                    <a:cs typeface="Times New Roman"/>
                  </a:rPr>
                  <a:t>The question to the peers</a:t>
                </a:r>
                <a:endParaRPr/>
              </a:p>
              <a:p>
                <a:pPr>
                  <a:defRPr/>
                </a:pPr>
                <a:r>
                  <a:rPr lang="en-GB" sz="900">
                    <a:ea typeface="Times New Roman"/>
                    <a:cs typeface="Times New Roman"/>
                  </a:rPr>
                  <a:t>The peers listen carefully, make notes, </a:t>
                </a:r>
                <a:r>
                  <a:rPr lang="en-GB" sz="900">
                    <a:ea typeface="Times New Roman"/>
                    <a:cs typeface="Times New Roman"/>
                  </a:rPr>
                  <a:t>and ask clarifying questions.</a:t>
                </a:r>
                <a:endParaRPr lang="nl-NL" sz="900">
                  <a:ea typeface="Times New Roman"/>
                  <a:cs typeface="Times New Roman"/>
                </a:endParaRPr>
              </a:p>
            </p:txBody>
          </p:sp>
          <p:sp>
            <p:nvSpPr>
              <p:cNvPr id="15" name="Rechthoek 42" hidden="0"/>
              <p:cNvSpPr/>
              <p:nvPr isPhoto="0" userDrawn="0"/>
            </p:nvSpPr>
            <p:spPr bwMode="auto">
              <a:xfrm>
                <a:off x="4975773" y="1841094"/>
                <a:ext cx="367408" cy="523220"/>
              </a:xfrm>
              <a:prstGeom prst="rect">
                <a:avLst/>
              </a:prstGeom>
              <a:noFill/>
            </p:spPr>
            <p:txBody>
              <a:bodyPr wrap="none" lIns="91440" tIns="45720" rIns="91440" bIns="45720">
                <a:spAutoFit/>
              </a:bodyPr>
              <a:lstStyle/>
              <a:p>
                <a:pPr algn="ctr">
                  <a:defRPr/>
                </a:pPr>
                <a:r>
                  <a:rPr lang="nl-NL" sz="2800" b="1">
                    <a:ln w="6600">
                      <a:solidFill>
                        <a:schemeClr val="accent2"/>
                      </a:solidFill>
                      <a:prstDash val="solid"/>
                    </a:ln>
                    <a:solidFill>
                      <a:srgbClr val="7030A0"/>
                    </a:solidFill>
                  </a:rPr>
                  <a:t>2</a:t>
                </a:r>
                <a:endParaRPr lang="nl-NL" sz="2800" b="1" cap="none" spc="0">
                  <a:ln w="6600">
                    <a:solidFill>
                      <a:schemeClr val="accent2"/>
                    </a:solidFill>
                    <a:prstDash val="solid"/>
                  </a:ln>
                  <a:solidFill>
                    <a:srgbClr val="7030A0"/>
                  </a:solidFill>
                </a:endParaRPr>
              </a:p>
            </p:txBody>
          </p:sp>
          <p:sp>
            <p:nvSpPr>
              <p:cNvPr id="16" name="Rechthoek 44" hidden="0"/>
              <p:cNvSpPr/>
              <p:nvPr isPhoto="0" userDrawn="0"/>
            </p:nvSpPr>
            <p:spPr bwMode="auto">
              <a:xfrm>
                <a:off x="4969159" y="3301081"/>
                <a:ext cx="367408" cy="523220"/>
              </a:xfrm>
              <a:prstGeom prst="rect">
                <a:avLst/>
              </a:prstGeom>
              <a:noFill/>
            </p:spPr>
            <p:txBody>
              <a:bodyPr wrap="none" lIns="91440" tIns="45720" rIns="91440" bIns="45720">
                <a:spAutoFit/>
              </a:bodyPr>
              <a:lstStyle/>
              <a:p>
                <a:pPr algn="ctr">
                  <a:defRPr/>
                </a:pPr>
                <a:r>
                  <a:rPr lang="nl-NL" sz="2800" b="1" cap="none" spc="0">
                    <a:ln w="6600">
                      <a:solidFill>
                        <a:schemeClr val="accent2"/>
                      </a:solidFill>
                      <a:prstDash val="solid"/>
                    </a:ln>
                    <a:solidFill>
                      <a:srgbClr val="7030A0"/>
                    </a:solidFill>
                  </a:rPr>
                  <a:t>3</a:t>
                </a:r>
                <a:endParaRPr/>
              </a:p>
            </p:txBody>
          </p:sp>
          <p:sp>
            <p:nvSpPr>
              <p:cNvPr id="17" name="Text Box 189" hidden="0"/>
              <p:cNvSpPr>
                <a:spLocks noAdjustHandles="0" noChangeArrowheads="0"/>
              </p:cNvSpPr>
              <p:nvPr isPhoto="0" userDrawn="0"/>
            </p:nvSpPr>
            <p:spPr bwMode="auto">
              <a:xfrm>
                <a:off x="5324875" y="2762885"/>
                <a:ext cx="3906848" cy="1605915"/>
              </a:xfrm>
              <a:prstGeom prst="rect">
                <a:avLst/>
              </a:prstGeom>
              <a:noFill/>
              <a:ln>
                <a:noFill/>
              </a:ln>
            </p:spPr>
            <p:txBody>
              <a:bodyPr rot="0" vert="horz" wrap="square" lIns="91440" tIns="45720" rIns="91440" bIns="45720" anchor="t" anchorCtr="0" upright="1">
                <a:noAutofit/>
              </a:bodyPr>
              <a:lstStyle/>
              <a:p>
                <a:pPr>
                  <a:defRPr/>
                </a:pPr>
                <a:r>
                  <a:rPr lang="en-GB" sz="900" b="1">
                    <a:solidFill>
                      <a:srgbClr val="7030A0"/>
                    </a:solidFill>
                    <a:cs typeface="Times New Roman"/>
                  </a:rPr>
                  <a:t>Discussion between peers. </a:t>
                </a:r>
                <a:r>
                  <a:rPr lang="nl-NL" sz="900" i="1">
                    <a:ea typeface="Times New Roman"/>
                    <a:cs typeface="Times New Roman"/>
                  </a:rPr>
                  <a:t>(‘</a:t>
                </a:r>
                <a:r>
                  <a:rPr lang="nl-NL" sz="900" i="1">
                    <a:ea typeface="Times New Roman"/>
                    <a:cs typeface="Times New Roman"/>
                  </a:rPr>
                  <a:t>to</a:t>
                </a:r>
                <a:r>
                  <a:rPr lang="nl-NL" sz="900" i="1">
                    <a:ea typeface="Times New Roman"/>
                    <a:cs typeface="Times New Roman"/>
                  </a:rPr>
                  <a:t> gossip’)</a:t>
                </a:r>
                <a:endParaRPr/>
              </a:p>
              <a:p>
                <a:pPr>
                  <a:defRPr/>
                </a:pPr>
                <a:r>
                  <a:rPr lang="en-GB" sz="900">
                    <a:ea typeface="Times New Roman"/>
                    <a:cs typeface="Times New Roman"/>
                  </a:rPr>
                  <a:t> The peers discuss the case, with the question in mind. How can be understood what is happening? It is not to idea to find the ideal answer, but rather to explore different angles to understand the case. For example:</a:t>
                </a:r>
                <a:endParaRPr/>
              </a:p>
              <a:p>
                <a:pPr marL="171450" indent="-171450">
                  <a:buFont typeface="Arial"/>
                  <a:buChar char="•"/>
                  <a:defRPr/>
                </a:pPr>
                <a:r>
                  <a:rPr lang="en-GB" sz="900">
                    <a:ea typeface="Times New Roman"/>
                    <a:cs typeface="Times New Roman"/>
                  </a:rPr>
                  <a:t>What attracted my attention, both in contents and in the way it was explained?</a:t>
                </a:r>
                <a:endParaRPr/>
              </a:p>
              <a:p>
                <a:pPr marL="171450" indent="-171450">
                  <a:buFont typeface="Arial"/>
                  <a:buChar char="•"/>
                  <a:defRPr/>
                </a:pPr>
                <a:r>
                  <a:rPr lang="en-GB" sz="900">
                    <a:ea typeface="Times New Roman"/>
                    <a:cs typeface="Times New Roman"/>
                  </a:rPr>
                  <a:t>What questions and suspense came to my mind?</a:t>
                </a:r>
                <a:endParaRPr/>
              </a:p>
              <a:p>
                <a:pPr marL="171450" indent="-171450">
                  <a:buFont typeface="Arial"/>
                  <a:buChar char="•"/>
                  <a:defRPr/>
                </a:pPr>
                <a:r>
                  <a:rPr lang="en-GB" sz="900">
                    <a:ea typeface="Times New Roman"/>
                    <a:cs typeface="Times New Roman"/>
                  </a:rPr>
                  <a:t>Which approaches appeared to be successful in similar cases?</a:t>
                </a:r>
                <a:endParaRPr/>
              </a:p>
              <a:p>
                <a:pPr marL="171450" indent="-171450">
                  <a:buFont typeface="Arial"/>
                  <a:buChar char="•"/>
                  <a:defRPr/>
                </a:pPr>
                <a:r>
                  <a:rPr lang="en-GB" sz="900">
                    <a:ea typeface="Times New Roman"/>
                    <a:cs typeface="Times New Roman"/>
                  </a:rPr>
                  <a:t>What else could be observed?</a:t>
                </a:r>
                <a:endParaRPr/>
              </a:p>
              <a:p>
                <a:pPr>
                  <a:defRPr/>
                </a:pPr>
                <a:r>
                  <a:rPr lang="en-GB" sz="900">
                    <a:ea typeface="Times New Roman"/>
                    <a:cs typeface="Times New Roman"/>
                  </a:rPr>
                  <a:t>The storyteller listens, </a:t>
                </a:r>
                <a:r>
                  <a:rPr lang="en-GB" sz="900" b="1">
                    <a:ea typeface="Times New Roman"/>
                    <a:cs typeface="Times New Roman"/>
                  </a:rPr>
                  <a:t>but does not join </a:t>
                </a:r>
                <a:r>
                  <a:rPr lang="en-GB" sz="900">
                    <a:ea typeface="Times New Roman"/>
                    <a:cs typeface="Times New Roman"/>
                  </a:rPr>
                  <a:t>the discussion, unless the peers completely misunderstand the situation.</a:t>
                </a:r>
                <a:endParaRPr/>
              </a:p>
              <a:p>
                <a:pPr marL="171450" indent="-171450">
                  <a:buFont typeface="Arial"/>
                  <a:buChar char="•"/>
                  <a:defRPr/>
                </a:pPr>
                <a:endParaRPr lang="en-GB" sz="900">
                  <a:ea typeface="Times New Roman"/>
                  <a:cs typeface="Times New Roman"/>
                </a:endParaRPr>
              </a:p>
              <a:p>
                <a:pPr>
                  <a:defRPr/>
                </a:pPr>
                <a:endParaRPr lang="nl-NL" sz="900">
                  <a:ea typeface="Times New Roman"/>
                  <a:cs typeface="Times New Roman"/>
                </a:endParaRPr>
              </a:p>
            </p:txBody>
          </p:sp>
          <p:sp>
            <p:nvSpPr>
              <p:cNvPr id="18" name="Rechthoek 46" hidden="0"/>
              <p:cNvSpPr/>
              <p:nvPr isPhoto="0" userDrawn="0"/>
            </p:nvSpPr>
            <p:spPr bwMode="auto">
              <a:xfrm>
                <a:off x="4957251" y="4754264"/>
                <a:ext cx="367408" cy="523220"/>
              </a:xfrm>
              <a:prstGeom prst="rect">
                <a:avLst/>
              </a:prstGeom>
              <a:noFill/>
            </p:spPr>
            <p:txBody>
              <a:bodyPr wrap="none" lIns="91440" tIns="45720" rIns="91440" bIns="45720">
                <a:spAutoFit/>
              </a:bodyPr>
              <a:lstStyle/>
              <a:p>
                <a:pPr algn="ctr">
                  <a:defRPr/>
                </a:pPr>
                <a:r>
                  <a:rPr lang="nl-NL" sz="2800" b="1">
                    <a:ln w="6600">
                      <a:solidFill>
                        <a:schemeClr val="accent2"/>
                      </a:solidFill>
                      <a:prstDash val="solid"/>
                    </a:ln>
                    <a:solidFill>
                      <a:srgbClr val="7030A0"/>
                    </a:solidFill>
                  </a:rPr>
                  <a:t>4</a:t>
                </a:r>
                <a:endParaRPr lang="nl-NL" sz="2800" b="1" cap="none" spc="0">
                  <a:ln w="6600">
                    <a:solidFill>
                      <a:schemeClr val="accent2"/>
                    </a:solidFill>
                    <a:prstDash val="solid"/>
                  </a:ln>
                  <a:solidFill>
                    <a:srgbClr val="7030A0"/>
                  </a:solidFill>
                </a:endParaRPr>
              </a:p>
            </p:txBody>
          </p:sp>
          <p:sp>
            <p:nvSpPr>
              <p:cNvPr id="19" name="Text Box 198" hidden="0"/>
              <p:cNvSpPr>
                <a:spLocks noAdjustHandles="0" noChangeArrowheads="0"/>
              </p:cNvSpPr>
              <p:nvPr isPhoto="0" userDrawn="0"/>
            </p:nvSpPr>
            <p:spPr bwMode="auto">
              <a:xfrm>
                <a:off x="5386910" y="4491298"/>
                <a:ext cx="3892192" cy="1054881"/>
              </a:xfrm>
              <a:prstGeom prst="rect">
                <a:avLst/>
              </a:prstGeom>
              <a:noFill/>
              <a:ln>
                <a:noFill/>
              </a:ln>
            </p:spPr>
            <p:txBody>
              <a:bodyPr rot="0" vert="horz" wrap="square" lIns="91440" tIns="45720" rIns="91440" bIns="45720" anchor="t" anchorCtr="0" upright="1">
                <a:noAutofit/>
              </a:bodyPr>
              <a:lstStyle/>
              <a:p>
                <a:pPr>
                  <a:defRPr/>
                </a:pPr>
                <a:r>
                  <a:rPr lang="en-US" sz="900" b="1">
                    <a:solidFill>
                      <a:srgbClr val="7030A0"/>
                    </a:solidFill>
                    <a:cs typeface="Times New Roman"/>
                  </a:rPr>
                  <a:t>Taking position. </a:t>
                </a:r>
                <a:endParaRPr/>
              </a:p>
              <a:p>
                <a:pPr>
                  <a:defRPr/>
                </a:pPr>
                <a:r>
                  <a:rPr lang="en-US" sz="900">
                    <a:ea typeface="Times New Roman"/>
                    <a:cs typeface="Times New Roman"/>
                  </a:rPr>
                  <a:t>The storyteller tells what (s)he will do what (s)he has heard. </a:t>
                </a:r>
                <a:endParaRPr/>
              </a:p>
              <a:p>
                <a:pPr marL="171450" indent="-171450">
                  <a:buFont typeface="Arial"/>
                  <a:buChar char="•"/>
                  <a:defRPr/>
                </a:pPr>
                <a:r>
                  <a:rPr lang="en-US" sz="900">
                    <a:ea typeface="Times New Roman"/>
                    <a:cs typeface="Times New Roman"/>
                  </a:rPr>
                  <a:t>What inspired me? What convinced me?</a:t>
                </a:r>
                <a:endParaRPr/>
              </a:p>
              <a:p>
                <a:pPr marL="171450" indent="-171450">
                  <a:buFont typeface="Arial"/>
                  <a:buChar char="•"/>
                  <a:defRPr/>
                </a:pPr>
                <a:r>
                  <a:rPr lang="en-US" sz="900">
                    <a:ea typeface="Times New Roman"/>
                    <a:cs typeface="Times New Roman"/>
                  </a:rPr>
                  <a:t>What am I doing to do concretely? What are my first steps? When, with whom, where and how?</a:t>
                </a:r>
                <a:endParaRPr/>
              </a:p>
              <a:p>
                <a:pPr marL="171450" indent="-171450">
                  <a:buFont typeface="Arial"/>
                  <a:buChar char="•"/>
                  <a:defRPr/>
                </a:pPr>
                <a:r>
                  <a:rPr lang="en-GB" sz="900">
                    <a:ea typeface="Times New Roman"/>
                    <a:cs typeface="Times New Roman"/>
                  </a:rPr>
                  <a:t>What questions would I like to ask for a deeper understanding?</a:t>
                </a:r>
                <a:endParaRPr/>
              </a:p>
              <a:p>
                <a:pPr>
                  <a:defRPr/>
                </a:pPr>
                <a:r>
                  <a:rPr lang="en-GB" sz="900">
                    <a:ea typeface="Times New Roman"/>
                    <a:cs typeface="Times New Roman"/>
                  </a:rPr>
                  <a:t>This last question could bring the team back to phase 2 if there still is time.</a:t>
                </a:r>
                <a:endParaRPr lang="en-GB" sz="900">
                  <a:ea typeface="Times New Roman"/>
                  <a:cs typeface="Times New Roman"/>
                </a:endParaRPr>
              </a:p>
              <a:p>
                <a:pPr marL="171450" indent="-171450">
                  <a:buFont typeface="Arial"/>
                  <a:buChar char="•"/>
                  <a:defRPr/>
                </a:pPr>
                <a:endParaRPr lang="en-GB" sz="900">
                  <a:ea typeface="Times New Roman"/>
                  <a:cs typeface="Times New Roman"/>
                </a:endParaRPr>
              </a:p>
            </p:txBody>
          </p:sp>
          <p:sp>
            <p:nvSpPr>
              <p:cNvPr id="20" name="Rechthoek 50" hidden="0"/>
              <p:cNvSpPr/>
              <p:nvPr isPhoto="0" userDrawn="0"/>
            </p:nvSpPr>
            <p:spPr bwMode="auto">
              <a:xfrm>
                <a:off x="4950732" y="5795593"/>
                <a:ext cx="367408" cy="523220"/>
              </a:xfrm>
              <a:prstGeom prst="rect">
                <a:avLst/>
              </a:prstGeom>
              <a:noFill/>
            </p:spPr>
            <p:txBody>
              <a:bodyPr wrap="none" lIns="91440" tIns="45720" rIns="91440" bIns="45720">
                <a:spAutoFit/>
              </a:bodyPr>
              <a:lstStyle/>
              <a:p>
                <a:pPr algn="ctr">
                  <a:defRPr/>
                </a:pPr>
                <a:r>
                  <a:rPr lang="nl-NL" sz="2800" b="1" cap="none" spc="0">
                    <a:ln w="6600">
                      <a:solidFill>
                        <a:schemeClr val="accent2"/>
                      </a:solidFill>
                      <a:prstDash val="solid"/>
                    </a:ln>
                    <a:solidFill>
                      <a:srgbClr val="7030A0"/>
                    </a:solidFill>
                  </a:rPr>
                  <a:t>5</a:t>
                </a:r>
                <a:endParaRPr/>
              </a:p>
            </p:txBody>
          </p:sp>
          <p:sp>
            <p:nvSpPr>
              <p:cNvPr id="21" name="AutoShape 194" hidden="0"/>
              <p:cNvSpPr>
                <a:spLocks noChangeArrowheads="1"/>
              </p:cNvSpPr>
              <p:nvPr isPhoto="0" userDrawn="0"/>
            </p:nvSpPr>
            <p:spPr bwMode="auto">
              <a:xfrm>
                <a:off x="5354440" y="5599473"/>
                <a:ext cx="3924662" cy="915461"/>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defRPr/>
                </a:pPr>
                <a:endParaRPr lang="nl-NL"/>
              </a:p>
            </p:txBody>
          </p:sp>
          <p:sp>
            <p:nvSpPr>
              <p:cNvPr id="22" name="Tekstvak 57" hidden="0"/>
              <p:cNvSpPr>
                <a:spLocks noAdjustHandles="0" noChangeArrowheads="0"/>
              </p:cNvSpPr>
              <p:nvPr isPhoto="0" userDrawn="0"/>
            </p:nvSpPr>
            <p:spPr bwMode="auto">
              <a:xfrm>
                <a:off x="5514698" y="237952"/>
                <a:ext cx="3343223" cy="369332"/>
              </a:xfrm>
              <a:prstGeom prst="rect">
                <a:avLst/>
              </a:prstGeom>
              <a:noFill/>
            </p:spPr>
            <p:txBody>
              <a:bodyPr wrap="square" rtlCol="0">
                <a:spAutoFit/>
              </a:bodyPr>
              <a:lstStyle/>
              <a:p>
                <a:pPr algn="ctr">
                  <a:defRPr/>
                </a:pPr>
                <a:r>
                  <a:rPr lang="en-GB" b="1">
                    <a:solidFill>
                      <a:srgbClr val="7030A0"/>
                    </a:solidFill>
                  </a:rPr>
                  <a:t>Guideline for peer coaching</a:t>
                </a:r>
                <a:r>
                  <a:rPr lang="en-GB">
                    <a:solidFill>
                      <a:srgbClr val="7030A0"/>
                    </a:solidFill>
                  </a:rPr>
                  <a:t>.</a:t>
                </a:r>
                <a:endParaRPr/>
              </a:p>
            </p:txBody>
          </p:sp>
          <p:sp>
            <p:nvSpPr>
              <p:cNvPr id="23" name="Text Box 198" hidden="0"/>
              <p:cNvSpPr>
                <a:spLocks noAdjustHandles="0" noChangeArrowheads="0"/>
              </p:cNvSpPr>
              <p:nvPr isPhoto="0" userDrawn="0"/>
            </p:nvSpPr>
            <p:spPr bwMode="auto">
              <a:xfrm>
                <a:off x="5390945" y="5576216"/>
                <a:ext cx="3836957" cy="938719"/>
              </a:xfrm>
              <a:prstGeom prst="rect">
                <a:avLst/>
              </a:prstGeom>
              <a:noFill/>
              <a:ln>
                <a:noFill/>
              </a:ln>
            </p:spPr>
            <p:txBody>
              <a:bodyPr rot="0" vert="horz" wrap="square" lIns="91440" tIns="45720" rIns="91440" bIns="45720" anchor="t" anchorCtr="0" upright="1">
                <a:noAutofit/>
              </a:bodyPr>
              <a:lstStyle/>
              <a:p>
                <a:pPr>
                  <a:defRPr/>
                </a:pPr>
                <a:r>
                  <a:rPr lang="en-GB" sz="900" b="1">
                    <a:solidFill>
                      <a:srgbClr val="7030A0"/>
                    </a:solidFill>
                    <a:cs typeface="Times New Roman"/>
                  </a:rPr>
                  <a:t>Wrapping up</a:t>
                </a:r>
                <a:r>
                  <a:rPr lang="en-GB" sz="900" b="1">
                    <a:solidFill>
                      <a:srgbClr val="7030A0"/>
                    </a:solidFill>
                    <a:ea typeface="Times New Roman"/>
                    <a:cs typeface="Times New Roman"/>
                  </a:rPr>
                  <a:t>.</a:t>
                </a:r>
                <a:r>
                  <a:rPr lang="en-GB" sz="900">
                    <a:solidFill>
                      <a:srgbClr val="7030A0"/>
                    </a:solidFill>
                    <a:ea typeface="Times New Roman"/>
                    <a:cs typeface="Times New Roman"/>
                  </a:rPr>
                  <a:t> </a:t>
                </a:r>
                <a:endParaRPr/>
              </a:p>
              <a:p>
                <a:pPr>
                  <a:defRPr/>
                </a:pPr>
                <a:r>
                  <a:rPr lang="en-GB" sz="900">
                    <a:ea typeface="Times New Roman"/>
                    <a:cs typeface="Times New Roman"/>
                  </a:rPr>
                  <a:t>Analysis of the coaching process by all who have participated. What lessons can be drawn individually: </a:t>
                </a:r>
                <a:endParaRPr/>
              </a:p>
              <a:p>
                <a:pPr marL="171450" indent="-171450">
                  <a:buFont typeface="Arial"/>
                  <a:buChar char="•"/>
                  <a:defRPr/>
                </a:pPr>
                <a:r>
                  <a:rPr lang="en-GB" sz="900">
                    <a:ea typeface="Times New Roman"/>
                    <a:cs typeface="Times New Roman"/>
                  </a:rPr>
                  <a:t>Everyone for his/her own practice: what did I learn?</a:t>
                </a:r>
                <a:endParaRPr/>
              </a:p>
              <a:p>
                <a:pPr marL="171450" indent="-171450">
                  <a:buFont typeface="Arial"/>
                  <a:buChar char="•"/>
                  <a:defRPr/>
                </a:pPr>
                <a:r>
                  <a:rPr lang="en-GB" sz="900">
                    <a:ea typeface="Times New Roman"/>
                    <a:cs typeface="Times New Roman"/>
                  </a:rPr>
                  <a:t>For the next coaching session: what became clear in this method, what could be improved? </a:t>
                </a:r>
                <a:endParaRPr/>
              </a:p>
              <a:p>
                <a:pPr>
                  <a:defRPr/>
                </a:pPr>
                <a:r>
                  <a:rPr lang="en-GB" sz="900">
                    <a:ea typeface="Times New Roman"/>
                    <a:cs typeface="Times New Roman"/>
                  </a:rPr>
                  <a:t> </a:t>
                </a:r>
                <a:endParaRPr lang="nl-NL" sz="900">
                  <a:ea typeface="Times New Roman"/>
                  <a:cs typeface="Times New Roman"/>
                </a:endParaRPr>
              </a:p>
            </p:txBody>
          </p:sp>
          <p:sp>
            <p:nvSpPr>
              <p:cNvPr id="24" name="AutoShape 204" hidden="0"/>
              <p:cNvSpPr>
                <a:spLocks noChangeArrowheads="1"/>
              </p:cNvSpPr>
              <p:nvPr isPhoto="0" userDrawn="0"/>
            </p:nvSpPr>
            <p:spPr bwMode="auto">
              <a:xfrm>
                <a:off x="10240642" y="282560"/>
                <a:ext cx="1620520" cy="572888"/>
              </a:xfrm>
              <a:prstGeom prst="wedgeRectCallout">
                <a:avLst>
                  <a:gd name="adj1" fmla="val -217617"/>
                  <a:gd name="adj2" fmla="val 86416"/>
                </a:avLst>
              </a:prstGeom>
              <a:solidFill>
                <a:schemeClr val="accent4">
                  <a:lumMod val="20000"/>
                  <a:lumOff val="80000"/>
                </a:schemeClr>
              </a:solidFill>
              <a:ln w="3175">
                <a:solidFill>
                  <a:srgbClr val="000000"/>
                </a:solidFill>
                <a:miter lim="800000"/>
                <a:headEnd/>
                <a:tailEnd/>
              </a:ln>
            </p:spPr>
            <p:txBody>
              <a:bodyPr rot="0" vert="horz" wrap="square" lIns="91440" tIns="45720" rIns="91440" bIns="45720" anchor="t" anchorCtr="0" upright="1">
                <a:noAutofit/>
              </a:bodyPr>
              <a:lstStyle/>
              <a:p>
                <a:pPr>
                  <a:defRPr/>
                </a:pPr>
                <a:r>
                  <a:rPr lang="en-GB" sz="800">
                    <a:ea typeface="Times New Roman"/>
                    <a:cs typeface="Times New Roman"/>
                  </a:rPr>
                  <a:t>The </a:t>
                </a:r>
                <a:r>
                  <a:rPr lang="en-GB" sz="800" b="1">
                    <a:solidFill>
                      <a:srgbClr val="7030A0"/>
                    </a:solidFill>
                    <a:ea typeface="Times New Roman"/>
                    <a:cs typeface="Times New Roman"/>
                  </a:rPr>
                  <a:t>storyteller</a:t>
                </a:r>
                <a:r>
                  <a:rPr lang="en-GB" sz="800">
                    <a:ea typeface="Times New Roman"/>
                    <a:cs typeface="Times New Roman"/>
                  </a:rPr>
                  <a:t> brings in the case. (S)he has a question on which (s)he would like to hear the ideas of colleagues.</a:t>
                </a:r>
                <a:endParaRPr lang="nl-NL" sz="1000">
                  <a:ea typeface="Times New Roman"/>
                  <a:cs typeface="Times New Roman"/>
                </a:endParaRPr>
              </a:p>
            </p:txBody>
          </p:sp>
          <p:sp>
            <p:nvSpPr>
              <p:cNvPr id="25" name="AutoShape 204" hidden="0"/>
              <p:cNvSpPr>
                <a:spLocks noChangeArrowheads="1"/>
              </p:cNvSpPr>
              <p:nvPr isPhoto="0" userDrawn="0"/>
            </p:nvSpPr>
            <p:spPr bwMode="auto">
              <a:xfrm>
                <a:off x="10240642" y="909765"/>
                <a:ext cx="1620520" cy="676795"/>
              </a:xfrm>
              <a:prstGeom prst="wedgeRectCallout">
                <a:avLst>
                  <a:gd name="adj1" fmla="val -217617"/>
                  <a:gd name="adj2" fmla="val -3896"/>
                </a:avLst>
              </a:prstGeom>
              <a:solidFill>
                <a:schemeClr val="accent6">
                  <a:lumMod val="20000"/>
                  <a:lumOff val="80000"/>
                </a:schemeClr>
              </a:solidFill>
              <a:ln w="3175">
                <a:solidFill>
                  <a:srgbClr val="000000"/>
                </a:solidFill>
                <a:miter lim="800000"/>
                <a:headEnd/>
                <a:tailEnd/>
              </a:ln>
            </p:spPr>
            <p:txBody>
              <a:bodyPr rot="0" vert="horz" wrap="square" lIns="91440" tIns="45720" rIns="91440" bIns="45720" anchor="t" anchorCtr="0" upright="1">
                <a:noAutofit/>
              </a:bodyPr>
              <a:lstStyle/>
              <a:p>
                <a:pPr>
                  <a:defRPr/>
                </a:pPr>
                <a:r>
                  <a:rPr lang="en-GB" sz="800">
                    <a:ea typeface="Times New Roman"/>
                    <a:cs typeface="Times New Roman"/>
                  </a:rPr>
                  <a:t>The colleagues assume the role of </a:t>
                </a:r>
                <a:r>
                  <a:rPr lang="en-GB" sz="800" b="1">
                    <a:solidFill>
                      <a:srgbClr val="7030A0"/>
                    </a:solidFill>
                    <a:ea typeface="Times New Roman"/>
                    <a:cs typeface="Times New Roman"/>
                  </a:rPr>
                  <a:t>advisor</a:t>
                </a:r>
                <a:r>
                  <a:rPr lang="en-GB" sz="800">
                    <a:ea typeface="Times New Roman"/>
                    <a:cs typeface="Times New Roman"/>
                  </a:rPr>
                  <a:t>. They try to understand the case and the question, and share ideas in which answers might be found.</a:t>
                </a:r>
                <a:endParaRPr lang="nl-NL" sz="1000">
                  <a:ea typeface="Times New Roman"/>
                  <a:cs typeface="Times New Roman"/>
                </a:endParaRPr>
              </a:p>
            </p:txBody>
          </p:sp>
          <p:sp>
            <p:nvSpPr>
              <p:cNvPr id="26" name="AutoShape 204" hidden="0"/>
              <p:cNvSpPr>
                <a:spLocks noChangeArrowheads="1"/>
              </p:cNvSpPr>
              <p:nvPr isPhoto="0" userDrawn="0"/>
            </p:nvSpPr>
            <p:spPr bwMode="auto">
              <a:xfrm>
                <a:off x="10240642" y="1640877"/>
                <a:ext cx="1620520" cy="676795"/>
              </a:xfrm>
              <a:prstGeom prst="wedgeRectCallout">
                <a:avLst>
                  <a:gd name="adj1" fmla="val -218035"/>
                  <a:gd name="adj2" fmla="val -90965"/>
                </a:avLst>
              </a:prstGeom>
              <a:solidFill>
                <a:srgbClr val="FFCC99"/>
              </a:solidFill>
              <a:ln w="3175">
                <a:solidFill>
                  <a:srgbClr val="000000"/>
                </a:solidFill>
                <a:miter lim="800000"/>
                <a:headEnd/>
                <a:tailEnd/>
              </a:ln>
            </p:spPr>
            <p:txBody>
              <a:bodyPr rot="0" vert="horz" wrap="square" lIns="91440" tIns="45720" rIns="91440" bIns="45720" anchor="t" anchorCtr="0" upright="1">
                <a:noAutofit/>
              </a:bodyPr>
              <a:lstStyle/>
              <a:p>
                <a:pPr>
                  <a:defRPr/>
                </a:pPr>
                <a:r>
                  <a:rPr lang="en-GB" sz="800">
                    <a:ea typeface="Times New Roman"/>
                    <a:cs typeface="Times New Roman"/>
                  </a:rPr>
                  <a:t>The </a:t>
                </a:r>
                <a:r>
                  <a:rPr lang="en-GB" sz="800" b="1">
                    <a:solidFill>
                      <a:srgbClr val="7030A0"/>
                    </a:solidFill>
                    <a:cs typeface="Times New Roman"/>
                  </a:rPr>
                  <a:t>moderator</a:t>
                </a:r>
                <a:r>
                  <a:rPr lang="en-GB" sz="800">
                    <a:ea typeface="Times New Roman"/>
                    <a:cs typeface="Times New Roman"/>
                  </a:rPr>
                  <a:t> chairs the meeting, makes sure that the steps are followed properly and stimulates active participation of all. </a:t>
                </a:r>
                <a:endParaRPr lang="nl-NL" sz="1000">
                  <a:ea typeface="Times New Roman"/>
                  <a:cs typeface="Times New Roman"/>
                </a:endParaRPr>
              </a:p>
            </p:txBody>
          </p:sp>
        </p:grpSp>
        <p:grpSp>
          <p:nvGrpSpPr>
            <p:cNvPr id="27" name="Groep 14" hidden="0"/>
            <p:cNvGrpSpPr/>
            <p:nvPr isPhoto="0" userDrawn="0"/>
          </p:nvGrpSpPr>
          <p:grpSpPr bwMode="auto">
            <a:xfrm>
              <a:off x="-89705" y="1865"/>
              <a:ext cx="4238505" cy="6858000"/>
              <a:chOff x="-89705" y="1865"/>
              <a:chExt cx="4238505" cy="6858000"/>
            </a:xfrm>
          </p:grpSpPr>
          <p:sp>
            <p:nvSpPr>
              <p:cNvPr id="28" name="Rechthoek 9" hidden="0"/>
              <p:cNvSpPr/>
              <p:nvPr isPhoto="0" userDrawn="0"/>
            </p:nvSpPr>
            <p:spPr bwMode="auto">
              <a:xfrm>
                <a:off x="-89705" y="1865"/>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29" name="Afbeelding 1" hidden="0"/>
              <p:cNvPicPr>
                <a:picLocks noChangeAspect="1"/>
              </p:cNvPicPr>
              <p:nvPr isPhoto="0" userDrawn="0"/>
            </p:nvPicPr>
            <p:blipFill>
              <a:blip r:embed="rId2"/>
              <a:stretch/>
            </p:blipFill>
            <p:spPr bwMode="auto">
              <a:xfrm>
                <a:off x="-74504" y="8649"/>
                <a:ext cx="1849276" cy="493396"/>
              </a:xfrm>
              <a:prstGeom prst="rect">
                <a:avLst/>
              </a:prstGeom>
            </p:spPr>
          </p:pic>
          <p:sp>
            <p:nvSpPr>
              <p:cNvPr id="30" name="Actieknop: Startpagina 6" hidden="0">
                <a:hlinkClick r:id="rId3" action="ppaction://hlinksldjump" highlightClick="1"/>
              </p:cNvPr>
              <p:cNvSpPr/>
              <p:nvPr isPhoto="0" userDrawn="0"/>
            </p:nvSpPr>
            <p:spPr bwMode="auto">
              <a:xfrm>
                <a:off x="173269" y="691730"/>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31" name="Actieknop: Terug of Vorige 10" hidden="0">
                <a:hlinkClick r:id="" action="ppaction://hlinkshowjump?jump=firstslide" highlightClick="1"/>
              </p:cNvPr>
              <p:cNvSpPr/>
              <p:nvPr isPhoto="0" userDrawn="0"/>
            </p:nvSpPr>
            <p:spPr bwMode="auto">
              <a:xfrm>
                <a:off x="181396" y="1076809"/>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32" name="Tekstvak 22" hidden="0"/>
              <p:cNvSpPr>
                <a:spLocks noAdjustHandles="0" noChangeArrowheads="0"/>
              </p:cNvSpPr>
              <p:nvPr isPhoto="0" userDrawn="0"/>
            </p:nvSpPr>
            <p:spPr bwMode="auto">
              <a:xfrm>
                <a:off x="913948" y="690305"/>
                <a:ext cx="2271904" cy="369332"/>
              </a:xfrm>
              <a:prstGeom prst="rect">
                <a:avLst/>
              </a:prstGeom>
              <a:noFill/>
            </p:spPr>
            <p:txBody>
              <a:bodyPr wrap="none" rtlCol="0">
                <a:spAutoFit/>
              </a:bodyPr>
              <a:lstStyle/>
              <a:p>
                <a:pPr>
                  <a:defRPr/>
                </a:pPr>
                <a:r>
                  <a:rPr lang="en-GB" sz="1800" b="1">
                    <a:solidFill>
                      <a:srgbClr val="C00000"/>
                    </a:solidFill>
                  </a:rPr>
                  <a:t>Coaching for peers (1)</a:t>
                </a:r>
                <a:endParaRPr/>
              </a:p>
            </p:txBody>
          </p:sp>
          <p:sp>
            <p:nvSpPr>
              <p:cNvPr id="33" name="Tekstvak 12" hidden="0"/>
              <p:cNvSpPr>
                <a:spLocks noAdjustHandles="0" noChangeArrowheads="0"/>
              </p:cNvSpPr>
              <p:nvPr isPhoto="0" userDrawn="0"/>
            </p:nvSpPr>
            <p:spPr bwMode="auto">
              <a:xfrm>
                <a:off x="913948" y="1089926"/>
                <a:ext cx="2942173" cy="1107996"/>
              </a:xfrm>
              <a:prstGeom prst="rect">
                <a:avLst/>
              </a:prstGeom>
              <a:noFill/>
            </p:spPr>
            <p:txBody>
              <a:bodyPr wrap="square" rtlCol="0">
                <a:spAutoFit/>
              </a:bodyPr>
              <a:lstStyle/>
              <a:p>
                <a:pPr>
                  <a:defRPr/>
                </a:pPr>
                <a:r>
                  <a:rPr lang="en-GB" sz="1100"/>
                  <a:t>This simple and effective method helps a storyteller to study a case together with colleagues. </a:t>
                </a:r>
                <a:endParaRPr/>
              </a:p>
              <a:p>
                <a:pPr>
                  <a:defRPr/>
                </a:pPr>
                <a:r>
                  <a:rPr lang="en-GB" sz="1100"/>
                  <a:t>Such coaching between peers allows for sharing resources and competences of all, and enhances the the group spirit. </a:t>
                </a:r>
                <a:endParaRPr/>
              </a:p>
            </p:txBody>
          </p:sp>
          <p:sp>
            <p:nvSpPr>
              <p:cNvPr id="34" name="Tekstvak 49" hidden="0"/>
              <p:cNvSpPr>
                <a:spLocks noAdjustHandles="0" noChangeArrowheads="0"/>
              </p:cNvSpPr>
              <p:nvPr isPhoto="0" userDrawn="0"/>
            </p:nvSpPr>
            <p:spPr bwMode="auto">
              <a:xfrm>
                <a:off x="-89705" y="6572858"/>
                <a:ext cx="4238505" cy="230832"/>
              </a:xfrm>
              <a:prstGeom prst="rect">
                <a:avLst/>
              </a:prstGeom>
              <a:noFill/>
            </p:spPr>
            <p:txBody>
              <a:bodyPr wrap="square" rtlCol="0">
                <a:spAutoFit/>
              </a:bodyPr>
              <a:lstStyle/>
              <a:p>
                <a:pPr>
                  <a:defRPr/>
                </a:pPr>
                <a:r>
                  <a:rPr lang="en-GB" sz="900" b="1">
                    <a:solidFill>
                      <a:schemeClr val="accent6">
                        <a:lumMod val="50000"/>
                      </a:schemeClr>
                    </a:solidFill>
                  </a:rPr>
                  <a:t>AGRIDEA - 10.05.2019/</a:t>
                </a:r>
                <a:r>
                  <a:rPr lang="en-GB" sz="900" b="1">
                    <a:solidFill>
                      <a:schemeClr val="accent6">
                        <a:lumMod val="50000"/>
                      </a:schemeClr>
                    </a:solidFill>
                  </a:rPr>
                  <a:t>Korac</a:t>
                </a:r>
                <a:r>
                  <a:rPr lang="en-GB" sz="900" b="1">
                    <a:solidFill>
                      <a:schemeClr val="accent6">
                        <a:lumMod val="50000"/>
                      </a:schemeClr>
                    </a:solidFill>
                  </a:rPr>
                  <a:t> </a:t>
                </a:r>
                <a:r>
                  <a:rPr lang="en-GB" sz="900" b="1">
                    <a:solidFill>
                      <a:schemeClr val="accent6">
                        <a:lumMod val="50000"/>
                      </a:schemeClr>
                    </a:solidFill>
                  </a:rPr>
                  <a:t>Sanela</a:t>
                </a:r>
                <a:r>
                  <a:rPr lang="en-GB" sz="900" b="1">
                    <a:solidFill>
                      <a:schemeClr val="accent6">
                        <a:lumMod val="50000"/>
                      </a:schemeClr>
                    </a:solidFill>
                  </a:rPr>
                  <a:t>/10-Coaching Entre Pairs-15-02-24-Mvu.Docx</a:t>
                </a:r>
                <a:endParaRPr lang="en-GB" sz="900"/>
              </a:p>
            </p:txBody>
          </p:sp>
          <p:grpSp>
            <p:nvGrpSpPr>
              <p:cNvPr id="35" name="Groep 3" hidden="0"/>
              <p:cNvGrpSpPr/>
              <p:nvPr isPhoto="0" userDrawn="0"/>
            </p:nvGrpSpPr>
            <p:grpSpPr bwMode="auto">
              <a:xfrm>
                <a:off x="194711" y="5729287"/>
                <a:ext cx="3523500" cy="438408"/>
                <a:chOff x="194711" y="5736060"/>
                <a:chExt cx="3523500" cy="438408"/>
              </a:xfrm>
            </p:grpSpPr>
            <p:sp>
              <p:nvSpPr>
                <p:cNvPr id="36" name="Rechthoek 68" hidden="0"/>
                <p:cNvSpPr/>
                <p:nvPr isPhoto="0" userDrawn="0"/>
              </p:nvSpPr>
              <p:spPr bwMode="auto">
                <a:xfrm>
                  <a:off x="218578" y="5736060"/>
                  <a:ext cx="3235739" cy="438408"/>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7" name="Tekstvak 69" hidden="0"/>
                <p:cNvSpPr>
                  <a:spLocks noAdjustHandles="0" noChangeArrowheads="0"/>
                </p:cNvSpPr>
                <p:nvPr isPhoto="0" userDrawn="0"/>
              </p:nvSpPr>
              <p:spPr bwMode="auto">
                <a:xfrm>
                  <a:off x="194711" y="5738136"/>
                  <a:ext cx="3343223" cy="400110"/>
                </a:xfrm>
                <a:prstGeom prst="rect">
                  <a:avLst/>
                </a:prstGeom>
                <a:noFill/>
              </p:spPr>
              <p:txBody>
                <a:bodyPr wrap="square" rtlCol="0">
                  <a:spAutoFit/>
                </a:bodyPr>
                <a:lstStyle/>
                <a:p>
                  <a:pPr>
                    <a:defRPr/>
                  </a:pPr>
                  <a:r>
                    <a:rPr lang="en-GB" sz="1000" i="1"/>
                    <a:t>There is not just one best method for peer-to-peer coaching. Try different methods and make your own blend.</a:t>
                  </a:r>
                  <a:endParaRPr/>
                </a:p>
              </p:txBody>
            </p:sp>
            <p:sp>
              <p:nvSpPr>
                <p:cNvPr id="38" name="Actieknop: Vooruit of Volgende 48" hidden="0">
                  <a:hlinkClick r:id="rId4" action="ppaction://hlinksldjump" highlightClick="1"/>
                </p:cNvPr>
                <p:cNvSpPr/>
                <p:nvPr isPhoto="0" userDrawn="0"/>
              </p:nvSpPr>
              <p:spPr bwMode="auto">
                <a:xfrm>
                  <a:off x="3405390" y="5849455"/>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grpSp>
      <p:sp>
        <p:nvSpPr>
          <p:cNvPr id="39" name="Tekstvak 43" hidden="0"/>
          <p:cNvSpPr>
            <a:spLocks noAdjustHandles="0" noChangeArrowheads="0"/>
          </p:cNvSpPr>
          <p:nvPr isPhoto="0" userDrawn="0"/>
        </p:nvSpPr>
        <p:spPr bwMode="auto">
          <a:xfrm>
            <a:off x="135785" y="2364314"/>
            <a:ext cx="3642131" cy="1446550"/>
          </a:xfrm>
          <a:prstGeom prst="rect">
            <a:avLst/>
          </a:prstGeom>
          <a:noFill/>
        </p:spPr>
        <p:txBody>
          <a:bodyPr wrap="square">
            <a:spAutoFit/>
          </a:bodyPr>
          <a:lstStyle/>
          <a:p>
            <a:pPr>
              <a:defRPr/>
            </a:pPr>
            <a:r>
              <a:rPr lang="en-GB" sz="1100" b="1">
                <a:solidFill>
                  <a:srgbClr val="C00000"/>
                </a:solidFill>
              </a:rPr>
              <a:t>Take intuition seriously</a:t>
            </a:r>
            <a:r>
              <a:rPr lang="en-GB" sz="1100"/>
              <a:t>.</a:t>
            </a:r>
            <a:endParaRPr/>
          </a:p>
          <a:p>
            <a:pPr>
              <a:defRPr/>
            </a:pPr>
            <a:r>
              <a:rPr lang="en-GB" sz="1100"/>
              <a:t>Most things we do in connection to others, we do by intuition. Many of those things are the right things to do, although we are hardly aware of what we do. Sometimes we unconsciously apply strategies that are not so effective. </a:t>
            </a:r>
            <a:endParaRPr/>
          </a:p>
          <a:p>
            <a:pPr>
              <a:defRPr/>
            </a:pPr>
            <a:r>
              <a:rPr lang="en-GB" sz="1100"/>
              <a:t>Reflection helps to become more aware of how we have acted in a certain case, and how we could be more effective next time.</a:t>
            </a:r>
            <a:endParaRPr/>
          </a:p>
        </p:txBody>
      </p:sp>
      <p:sp>
        <p:nvSpPr>
          <p:cNvPr id="40" name="Tekstvak 52" hidden="0"/>
          <p:cNvSpPr>
            <a:spLocks noAdjustHandles="0" noChangeArrowheads="0"/>
          </p:cNvSpPr>
          <p:nvPr isPhoto="0" userDrawn="0"/>
        </p:nvSpPr>
        <p:spPr bwMode="auto">
          <a:xfrm>
            <a:off x="130036" y="3804646"/>
            <a:ext cx="3477341" cy="769441"/>
          </a:xfrm>
          <a:prstGeom prst="rect">
            <a:avLst/>
          </a:prstGeom>
          <a:noFill/>
        </p:spPr>
        <p:txBody>
          <a:bodyPr wrap="square" rtlCol="0">
            <a:spAutoFit/>
          </a:bodyPr>
          <a:lstStyle/>
          <a:p>
            <a:pPr>
              <a:defRPr/>
            </a:pPr>
            <a:r>
              <a:rPr lang="en-GB" sz="1100" b="1">
                <a:solidFill>
                  <a:srgbClr val="C00000"/>
                </a:solidFill>
              </a:rPr>
              <a:t>Take time for reflection</a:t>
            </a:r>
            <a:r>
              <a:rPr lang="en-GB" sz="1100"/>
              <a:t>.</a:t>
            </a:r>
            <a:endParaRPr/>
          </a:p>
          <a:p>
            <a:pPr>
              <a:defRPr/>
            </a:pPr>
            <a:r>
              <a:rPr lang="en-GB" sz="1100"/>
              <a:t>Reflection helps to become more aware of how we have acted in a certain case, and how we could be more effective next time.</a:t>
            </a:r>
            <a:endParaRPr/>
          </a:p>
        </p:txBody>
      </p:sp>
      <p:sp>
        <p:nvSpPr>
          <p:cNvPr id="41" name="Tekstvak 53" hidden="0"/>
          <p:cNvSpPr>
            <a:spLocks noAdjustHandles="0" noChangeArrowheads="0"/>
          </p:cNvSpPr>
          <p:nvPr isPhoto="0" userDrawn="0"/>
        </p:nvSpPr>
        <p:spPr bwMode="auto">
          <a:xfrm>
            <a:off x="121454" y="4574087"/>
            <a:ext cx="3477341" cy="769441"/>
          </a:xfrm>
          <a:prstGeom prst="rect">
            <a:avLst/>
          </a:prstGeom>
          <a:noFill/>
        </p:spPr>
        <p:txBody>
          <a:bodyPr wrap="square" rtlCol="0">
            <a:spAutoFit/>
          </a:bodyPr>
          <a:lstStyle/>
          <a:p>
            <a:pPr>
              <a:defRPr/>
            </a:pPr>
            <a:r>
              <a:rPr lang="en-GB" sz="1100" b="1">
                <a:solidFill>
                  <a:srgbClr val="C00000"/>
                </a:solidFill>
              </a:rPr>
              <a:t>Peer-to-peer consultation</a:t>
            </a:r>
            <a:r>
              <a:rPr lang="en-GB" sz="1100"/>
              <a:t>.</a:t>
            </a:r>
            <a:endParaRPr/>
          </a:p>
          <a:p>
            <a:pPr>
              <a:defRPr/>
            </a:pPr>
            <a:r>
              <a:rPr lang="en-GB" sz="1100"/>
              <a:t>In a trusted environment, colleagues probably see more that what you were aware of. This can be very helpful.</a:t>
            </a:r>
            <a:endParaRPr/>
          </a:p>
          <a:p>
            <a:pPr>
              <a:defRPr/>
            </a:pPr>
            <a:r>
              <a:rPr lang="en-GB" sz="1100"/>
              <a:t>It takes time to do so. Schedule it in your agenda.</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ekstvak 22" hidden="0"/>
          <p:cNvSpPr>
            <a:spLocks noAdjustHandles="0" noChangeArrowheads="0"/>
          </p:cNvSpPr>
          <p:nvPr isPhoto="0" userDrawn="0"/>
        </p:nvSpPr>
        <p:spPr bwMode="auto">
          <a:xfrm>
            <a:off x="830154" y="841300"/>
            <a:ext cx="2686698" cy="369332"/>
          </a:xfrm>
          <a:prstGeom prst="rect">
            <a:avLst/>
          </a:prstGeom>
          <a:noFill/>
        </p:spPr>
        <p:txBody>
          <a:bodyPr wrap="none" rtlCol="0">
            <a:spAutoFit/>
          </a:bodyPr>
          <a:lstStyle/>
          <a:p>
            <a:pPr>
              <a:defRPr/>
            </a:pPr>
            <a:r>
              <a:rPr lang="en-GB" sz="1800" b="1">
                <a:solidFill>
                  <a:srgbClr val="C00000"/>
                </a:solidFill>
              </a:rPr>
              <a:t>Peer-to-peer consultation </a:t>
            </a:r>
            <a:endParaRPr/>
          </a:p>
        </p:txBody>
      </p:sp>
      <p:grpSp>
        <p:nvGrpSpPr>
          <p:cNvPr id="5" name="Groep 14" hidden="0"/>
          <p:cNvGrpSpPr/>
          <p:nvPr isPhoto="0" userDrawn="0"/>
        </p:nvGrpSpPr>
        <p:grpSpPr bwMode="auto">
          <a:xfrm>
            <a:off x="-53387" y="0"/>
            <a:ext cx="12008129" cy="6858000"/>
            <a:chOff x="-53387" y="0"/>
            <a:chExt cx="12008129" cy="6858000"/>
          </a:xfrm>
        </p:grpSpPr>
        <p:sp>
          <p:nvSpPr>
            <p:cNvPr id="6" name="Rechthoek 9" hidden="0"/>
            <p:cNvSpPr/>
            <p:nvPr isPhoto="0" userDrawn="0"/>
          </p:nvSpPr>
          <p:spPr bwMode="auto">
            <a:xfrm>
              <a:off x="-53387"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7" name="Groep 3" hidden="0"/>
            <p:cNvGrpSpPr/>
            <p:nvPr isPhoto="0" userDrawn="0"/>
          </p:nvGrpSpPr>
          <p:grpSpPr bwMode="auto">
            <a:xfrm>
              <a:off x="4861659" y="373739"/>
              <a:ext cx="7093083" cy="6009013"/>
              <a:chOff x="4861659" y="373739"/>
              <a:chExt cx="7093083" cy="6009013"/>
            </a:xfrm>
          </p:grpSpPr>
          <p:grpSp>
            <p:nvGrpSpPr>
              <p:cNvPr id="8" name="Groep 4" hidden="0"/>
              <p:cNvGrpSpPr/>
              <p:nvPr isPhoto="0" userDrawn="0"/>
            </p:nvGrpSpPr>
            <p:grpSpPr bwMode="auto">
              <a:xfrm>
                <a:off x="4861659" y="776036"/>
                <a:ext cx="4649304" cy="5606716"/>
                <a:chOff x="4969943" y="625641"/>
                <a:chExt cx="4649304" cy="5606716"/>
              </a:xfrm>
            </p:grpSpPr>
            <p:sp>
              <p:nvSpPr>
                <p:cNvPr id="9" name="Rectangle 181" hidden="0"/>
                <p:cNvSpPr>
                  <a:spLocks noChangeArrowheads="1"/>
                </p:cNvSpPr>
                <p:nvPr isPhoto="0" userDrawn="0"/>
              </p:nvSpPr>
              <p:spPr bwMode="auto">
                <a:xfrm>
                  <a:off x="4969943" y="625641"/>
                  <a:ext cx="4649304" cy="560671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defRPr/>
                  </a:pPr>
                  <a:endParaRPr lang="nl-NL"/>
                </a:p>
              </p:txBody>
            </p:sp>
            <p:sp>
              <p:nvSpPr>
                <p:cNvPr id="10" name="Rectangle 170" hidden="0"/>
                <p:cNvSpPr>
                  <a:spLocks noChangeArrowheads="1"/>
                </p:cNvSpPr>
                <p:nvPr isPhoto="0" userDrawn="0"/>
              </p:nvSpPr>
              <p:spPr bwMode="auto">
                <a:xfrm>
                  <a:off x="5377175" y="1810755"/>
                  <a:ext cx="3782868" cy="3631530"/>
                </a:xfrm>
                <a:prstGeom prst="rect">
                  <a:avLst/>
                </a:prstGeom>
                <a:solidFill>
                  <a:srgbClr val="FFFF99"/>
                </a:solidFill>
                <a:ln w="9525">
                  <a:solidFill>
                    <a:srgbClr val="000000"/>
                  </a:solidFill>
                  <a:miter lim="800000"/>
                  <a:headEnd/>
                  <a:tailEnd/>
                </a:ln>
              </p:spPr>
              <p:txBody>
                <a:bodyPr rot="0" vert="horz" wrap="square" lIns="91440" tIns="45720" rIns="91440" bIns="45720" anchor="t" anchorCtr="0" upright="1">
                  <a:noAutofit/>
                </a:bodyPr>
                <a:lstStyle/>
                <a:p>
                  <a:pPr>
                    <a:defRPr/>
                  </a:pPr>
                  <a:endParaRPr lang="nl-NL"/>
                </a:p>
              </p:txBody>
            </p:sp>
            <p:sp>
              <p:nvSpPr>
                <p:cNvPr id="11" name="Rectangle 170" hidden="0"/>
                <p:cNvSpPr>
                  <a:spLocks noChangeArrowheads="1"/>
                </p:cNvSpPr>
                <p:nvPr isPhoto="0" userDrawn="0"/>
              </p:nvSpPr>
              <p:spPr bwMode="auto">
                <a:xfrm>
                  <a:off x="5224775" y="1658355"/>
                  <a:ext cx="3782868" cy="3631530"/>
                </a:xfrm>
                <a:prstGeom prst="rect">
                  <a:avLst/>
                </a:prstGeom>
                <a:solidFill>
                  <a:srgbClr val="FFFF99"/>
                </a:solidFill>
                <a:ln w="9525">
                  <a:solidFill>
                    <a:srgbClr val="000000"/>
                  </a:solidFill>
                  <a:miter lim="800000"/>
                  <a:headEnd/>
                  <a:tailEnd/>
                </a:ln>
              </p:spPr>
              <p:txBody>
                <a:bodyPr rot="0" vert="horz" wrap="square" lIns="91440" tIns="45720" rIns="91440" bIns="45720" anchor="t" anchorCtr="0" upright="1">
                  <a:noAutofit/>
                </a:bodyPr>
                <a:lstStyle/>
                <a:p>
                  <a:pPr>
                    <a:defRPr/>
                  </a:pPr>
                  <a:endParaRPr lang="nl-NL"/>
                </a:p>
              </p:txBody>
            </p:sp>
            <p:sp>
              <p:nvSpPr>
                <p:cNvPr id="12" name="Rectangle 170" hidden="0"/>
                <p:cNvSpPr>
                  <a:spLocks noChangeArrowheads="1"/>
                </p:cNvSpPr>
                <p:nvPr isPhoto="0" userDrawn="0"/>
              </p:nvSpPr>
              <p:spPr bwMode="auto">
                <a:xfrm>
                  <a:off x="5072375" y="1505955"/>
                  <a:ext cx="3782868" cy="3631530"/>
                </a:xfrm>
                <a:prstGeom prst="rect">
                  <a:avLst/>
                </a:prstGeom>
                <a:solidFill>
                  <a:srgbClr val="FFFF99"/>
                </a:solidFill>
                <a:ln w="9525">
                  <a:solidFill>
                    <a:srgbClr val="000000"/>
                  </a:solidFill>
                  <a:miter lim="800000"/>
                  <a:headEnd/>
                  <a:tailEnd/>
                </a:ln>
              </p:spPr>
              <p:txBody>
                <a:bodyPr rot="0" vert="horz" wrap="square" lIns="91440" tIns="45720" rIns="91440" bIns="45720" anchor="t" anchorCtr="0" upright="1">
                  <a:noAutofit/>
                </a:bodyPr>
                <a:lstStyle/>
                <a:p>
                  <a:pPr>
                    <a:defRPr/>
                  </a:pPr>
                  <a:endParaRPr lang="nl-NL"/>
                </a:p>
              </p:txBody>
            </p:sp>
            <p:sp>
              <p:nvSpPr>
                <p:cNvPr id="13" name="AutoShape 194" hidden="0"/>
                <p:cNvSpPr>
                  <a:spLocks noChangeArrowheads="1"/>
                </p:cNvSpPr>
                <p:nvPr isPhoto="0" userDrawn="0"/>
              </p:nvSpPr>
              <p:spPr bwMode="auto">
                <a:xfrm>
                  <a:off x="5490670" y="761123"/>
                  <a:ext cx="3190240" cy="525747"/>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defRPr/>
                  </a:pPr>
                  <a:endParaRPr lang="nl-NL"/>
                </a:p>
              </p:txBody>
            </p:sp>
            <p:sp>
              <p:nvSpPr>
                <p:cNvPr id="14" name="Text Box 224" hidden="0"/>
                <p:cNvSpPr>
                  <a:spLocks noAdjustHandles="0" noChangeArrowheads="0"/>
                </p:cNvSpPr>
                <p:nvPr isPhoto="0" userDrawn="0"/>
              </p:nvSpPr>
              <p:spPr bwMode="auto">
                <a:xfrm>
                  <a:off x="5493587" y="767887"/>
                  <a:ext cx="3183890" cy="518983"/>
                </a:xfrm>
                <a:prstGeom prst="rect">
                  <a:avLst/>
                </a:prstGeom>
                <a:noFill/>
                <a:ln>
                  <a:noFill/>
                </a:ln>
              </p:spPr>
              <p:txBody>
                <a:bodyPr rot="0" vert="horz" wrap="square" lIns="91440" tIns="45720" rIns="91440" bIns="45720" anchor="t" anchorCtr="0" upright="1">
                  <a:noAutofit/>
                </a:bodyPr>
                <a:lstStyle/>
                <a:p>
                  <a:pPr>
                    <a:defRPr/>
                  </a:pPr>
                  <a:r>
                    <a:rPr lang="en-GB" sz="900" b="1">
                      <a:solidFill>
                        <a:srgbClr val="C00000"/>
                      </a:solidFill>
                      <a:ea typeface="Times New Roman"/>
                      <a:cs typeface="Times New Roman"/>
                    </a:rPr>
                    <a:t>Starting up.</a:t>
                  </a:r>
                  <a:r>
                    <a:rPr lang="en-GB" sz="900">
                      <a:solidFill>
                        <a:srgbClr val="C00000"/>
                      </a:solidFill>
                      <a:ea typeface="Times New Roman"/>
                      <a:cs typeface="Times New Roman"/>
                    </a:rPr>
                    <a:t> </a:t>
                  </a:r>
                  <a:r>
                    <a:rPr lang="en-GB" sz="900">
                      <a:ea typeface="Times New Roman"/>
                      <a:cs typeface="Times New Roman"/>
                    </a:rPr>
                    <a:t>Ask participants on what issues they whish to consult the others. Allocate the available time. Start with the issue that attracts most attention. </a:t>
                  </a:r>
                  <a:endParaRPr lang="nl-NL" sz="900">
                    <a:ea typeface="Times New Roman"/>
                    <a:cs typeface="Times New Roman"/>
                  </a:endParaRPr>
                </a:p>
                <a:p>
                  <a:pPr>
                    <a:defRPr/>
                  </a:pPr>
                  <a:r>
                    <a:rPr lang="en-GB" sz="900">
                      <a:latin typeface="Arial"/>
                      <a:ea typeface="Times New Roman"/>
                      <a:cs typeface="Times New Roman"/>
                    </a:rPr>
                    <a:t> </a:t>
                  </a:r>
                  <a:endParaRPr lang="nl-NL" sz="900">
                    <a:latin typeface="Arial"/>
                    <a:ea typeface="Times New Roman"/>
                    <a:cs typeface="Times New Roman"/>
                  </a:endParaRPr>
                </a:p>
              </p:txBody>
            </p:sp>
            <p:sp>
              <p:nvSpPr>
                <p:cNvPr id="15" name="AutoShape 194" hidden="0"/>
                <p:cNvSpPr>
                  <a:spLocks noChangeArrowheads="1"/>
                </p:cNvSpPr>
                <p:nvPr isPhoto="0" userDrawn="0"/>
              </p:nvSpPr>
              <p:spPr bwMode="auto">
                <a:xfrm>
                  <a:off x="5491461" y="1667153"/>
                  <a:ext cx="3190240" cy="433587"/>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defRPr/>
                  </a:pPr>
                  <a:endParaRPr lang="nl-NL"/>
                </a:p>
              </p:txBody>
            </p:sp>
            <p:sp>
              <p:nvSpPr>
                <p:cNvPr id="16" name="AutoShape 194" hidden="0"/>
                <p:cNvSpPr>
                  <a:spLocks noChangeArrowheads="1"/>
                </p:cNvSpPr>
                <p:nvPr isPhoto="0" userDrawn="0"/>
              </p:nvSpPr>
              <p:spPr bwMode="auto">
                <a:xfrm>
                  <a:off x="5489473" y="2194082"/>
                  <a:ext cx="3190240" cy="616585"/>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defRPr/>
                  </a:pPr>
                  <a:endParaRPr lang="nl-NL"/>
                </a:p>
              </p:txBody>
            </p:sp>
            <p:sp>
              <p:nvSpPr>
                <p:cNvPr id="17" name="AutoShape 194" hidden="0"/>
                <p:cNvSpPr>
                  <a:spLocks noChangeArrowheads="1"/>
                </p:cNvSpPr>
                <p:nvPr isPhoto="0" userDrawn="0"/>
              </p:nvSpPr>
              <p:spPr bwMode="auto">
                <a:xfrm>
                  <a:off x="5495205" y="2901316"/>
                  <a:ext cx="3190240" cy="517738"/>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defRPr/>
                  </a:pPr>
                  <a:endParaRPr lang="nl-NL"/>
                </a:p>
              </p:txBody>
            </p:sp>
            <p:sp>
              <p:nvSpPr>
                <p:cNvPr id="18" name="AutoShape 194" hidden="0"/>
                <p:cNvSpPr>
                  <a:spLocks noChangeArrowheads="1"/>
                </p:cNvSpPr>
                <p:nvPr isPhoto="0" userDrawn="0"/>
              </p:nvSpPr>
              <p:spPr bwMode="auto">
                <a:xfrm>
                  <a:off x="5501221" y="3505465"/>
                  <a:ext cx="3190240" cy="437872"/>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defRPr/>
                  </a:pPr>
                  <a:endParaRPr lang="nl-NL"/>
                </a:p>
              </p:txBody>
            </p:sp>
            <p:sp>
              <p:nvSpPr>
                <p:cNvPr id="19" name="AutoShape 194" hidden="0"/>
                <p:cNvSpPr>
                  <a:spLocks noChangeArrowheads="1"/>
                </p:cNvSpPr>
                <p:nvPr isPhoto="0" userDrawn="0"/>
              </p:nvSpPr>
              <p:spPr bwMode="auto">
                <a:xfrm>
                  <a:off x="5492182" y="4017315"/>
                  <a:ext cx="3190240" cy="447676"/>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defRPr/>
                  </a:pPr>
                  <a:endParaRPr lang="nl-NL"/>
                </a:p>
              </p:txBody>
            </p:sp>
            <p:sp>
              <p:nvSpPr>
                <p:cNvPr id="20" name="AutoShape 194" hidden="0"/>
                <p:cNvSpPr>
                  <a:spLocks noChangeArrowheads="1"/>
                </p:cNvSpPr>
                <p:nvPr isPhoto="0" userDrawn="0"/>
              </p:nvSpPr>
              <p:spPr bwMode="auto">
                <a:xfrm>
                  <a:off x="5493145" y="4558291"/>
                  <a:ext cx="3190240" cy="429621"/>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defRPr/>
                  </a:pPr>
                  <a:endParaRPr lang="nl-NL"/>
                </a:p>
              </p:txBody>
            </p:sp>
            <p:sp>
              <p:nvSpPr>
                <p:cNvPr id="21" name="Text Box 192" hidden="0"/>
                <p:cNvSpPr>
                  <a:spLocks noAdjustHandles="0" noChangeArrowheads="0"/>
                </p:cNvSpPr>
                <p:nvPr isPhoto="0" userDrawn="0"/>
              </p:nvSpPr>
              <p:spPr bwMode="auto">
                <a:xfrm>
                  <a:off x="5497130" y="1668887"/>
                  <a:ext cx="3183890" cy="492759"/>
                </a:xfrm>
                <a:prstGeom prst="rect">
                  <a:avLst/>
                </a:prstGeom>
                <a:noFill/>
                <a:ln>
                  <a:noFill/>
                </a:ln>
              </p:spPr>
              <p:txBody>
                <a:bodyPr rot="0" vert="horz" wrap="square" lIns="91440" tIns="45720" rIns="91440" bIns="45720" anchor="t" anchorCtr="0" upright="1">
                  <a:noAutofit/>
                </a:bodyPr>
                <a:lstStyle/>
                <a:p>
                  <a:pPr>
                    <a:defRPr/>
                  </a:pPr>
                  <a:r>
                    <a:rPr lang="en-GB" sz="900" b="1">
                      <a:solidFill>
                        <a:srgbClr val="C00000"/>
                      </a:solidFill>
                      <a:ea typeface="Times New Roman"/>
                      <a:cs typeface="Times New Roman"/>
                    </a:rPr>
                    <a:t>Formulating the question</a:t>
                  </a:r>
                  <a:r>
                    <a:rPr lang="en-GB" sz="900">
                      <a:solidFill>
                        <a:srgbClr val="C00000"/>
                      </a:solidFill>
                      <a:ea typeface="Times New Roman"/>
                      <a:cs typeface="Times New Roman"/>
                    </a:rPr>
                    <a:t>. </a:t>
                  </a:r>
                  <a:r>
                    <a:rPr lang="en-GB" sz="900">
                      <a:ea typeface="Times New Roman"/>
                      <a:cs typeface="Times New Roman"/>
                    </a:rPr>
                    <a:t>The storyteller explains just enough for others to have some understanding of the issue.</a:t>
                  </a:r>
                  <a:endParaRPr lang="nl-NL" sz="900">
                    <a:ea typeface="Times New Roman"/>
                    <a:cs typeface="Times New Roman"/>
                  </a:endParaRPr>
                </a:p>
                <a:p>
                  <a:pPr>
                    <a:defRPr/>
                  </a:pPr>
                  <a:r>
                    <a:rPr lang="en-GB" sz="900">
                      <a:latin typeface="Arial"/>
                      <a:ea typeface="Times New Roman"/>
                      <a:cs typeface="Times New Roman"/>
                    </a:rPr>
                    <a:t> </a:t>
                  </a:r>
                  <a:endParaRPr lang="nl-NL" sz="1000">
                    <a:latin typeface="Arial"/>
                    <a:ea typeface="Times New Roman"/>
                    <a:cs typeface="Times New Roman"/>
                  </a:endParaRPr>
                </a:p>
              </p:txBody>
            </p:sp>
            <p:sp>
              <p:nvSpPr>
                <p:cNvPr id="22" name="Rechthoek 40" hidden="0"/>
                <p:cNvSpPr/>
                <p:nvPr isPhoto="0" userDrawn="0"/>
              </p:nvSpPr>
              <p:spPr bwMode="auto">
                <a:xfrm>
                  <a:off x="5129722" y="1616040"/>
                  <a:ext cx="367408" cy="523220"/>
                </a:xfrm>
                <a:prstGeom prst="rect">
                  <a:avLst/>
                </a:prstGeom>
                <a:noFill/>
              </p:spPr>
              <p:txBody>
                <a:bodyPr wrap="none" lIns="91440" tIns="45720" rIns="91440" bIns="45720">
                  <a:spAutoFit/>
                </a:bodyPr>
                <a:lstStyle/>
                <a:p>
                  <a:pPr algn="ctr">
                    <a:defRPr/>
                  </a:pPr>
                  <a:r>
                    <a:rPr lang="nl-NL" sz="2800" b="1" cap="none" spc="0">
                      <a:ln w="6600">
                        <a:solidFill>
                          <a:schemeClr val="accent2"/>
                        </a:solidFill>
                        <a:prstDash val="solid"/>
                      </a:ln>
                      <a:solidFill>
                        <a:srgbClr val="C00000"/>
                      </a:solidFill>
                    </a:rPr>
                    <a:t>1</a:t>
                  </a:r>
                  <a:endParaRPr/>
                </a:p>
              </p:txBody>
            </p:sp>
            <p:sp>
              <p:nvSpPr>
                <p:cNvPr id="23" name="Text Box 184" hidden="0"/>
                <p:cNvSpPr>
                  <a:spLocks noAdjustHandles="0" noChangeArrowheads="0"/>
                </p:cNvSpPr>
                <p:nvPr isPhoto="0" userDrawn="0"/>
              </p:nvSpPr>
              <p:spPr bwMode="auto">
                <a:xfrm>
                  <a:off x="5491684" y="2195185"/>
                  <a:ext cx="3183890" cy="552450"/>
                </a:xfrm>
                <a:prstGeom prst="rect">
                  <a:avLst/>
                </a:prstGeom>
                <a:noFill/>
                <a:ln>
                  <a:noFill/>
                </a:ln>
              </p:spPr>
              <p:txBody>
                <a:bodyPr rot="0" vert="horz" wrap="square" lIns="91440" tIns="45720" rIns="91440" bIns="45720" anchor="t" anchorCtr="0" upright="1">
                  <a:noAutofit/>
                </a:bodyPr>
                <a:lstStyle/>
                <a:p>
                  <a:pPr>
                    <a:defRPr/>
                  </a:pPr>
                  <a:r>
                    <a:rPr lang="en-GB" sz="900" b="1">
                      <a:solidFill>
                        <a:srgbClr val="C00000"/>
                      </a:solidFill>
                      <a:ea typeface="Times New Roman"/>
                      <a:cs typeface="Times New Roman"/>
                    </a:rPr>
                    <a:t>Clarification</a:t>
                  </a:r>
                  <a:r>
                    <a:rPr lang="en-GB" sz="900">
                      <a:solidFill>
                        <a:srgbClr val="C00000"/>
                      </a:solidFill>
                      <a:ea typeface="Times New Roman"/>
                      <a:cs typeface="Times New Roman"/>
                    </a:rPr>
                    <a:t>. </a:t>
                  </a:r>
                  <a:r>
                    <a:rPr lang="en-GB" sz="900">
                      <a:ea typeface="Times New Roman"/>
                      <a:cs typeface="Times New Roman"/>
                    </a:rPr>
                    <a:t>The participants ask questions for clarification, and the storyteller gives answers. This goes on until participants think they can start the analysis.</a:t>
                  </a:r>
                  <a:endParaRPr lang="nl-NL" sz="900">
                    <a:ea typeface="Times New Roman"/>
                    <a:cs typeface="Times New Roman"/>
                  </a:endParaRPr>
                </a:p>
              </p:txBody>
            </p:sp>
            <p:sp>
              <p:nvSpPr>
                <p:cNvPr id="24" name="Rechthoek 42" hidden="0"/>
                <p:cNvSpPr/>
                <p:nvPr isPhoto="0" userDrawn="0"/>
              </p:nvSpPr>
              <p:spPr bwMode="auto">
                <a:xfrm>
                  <a:off x="5126179" y="2254358"/>
                  <a:ext cx="367408" cy="523220"/>
                </a:xfrm>
                <a:prstGeom prst="rect">
                  <a:avLst/>
                </a:prstGeom>
                <a:noFill/>
              </p:spPr>
              <p:txBody>
                <a:bodyPr wrap="none" lIns="91440" tIns="45720" rIns="91440" bIns="45720">
                  <a:spAutoFit/>
                </a:bodyPr>
                <a:lstStyle/>
                <a:p>
                  <a:pPr algn="ctr">
                    <a:defRPr/>
                  </a:pPr>
                  <a:r>
                    <a:rPr lang="nl-NL" sz="2800" b="1">
                      <a:ln w="6600">
                        <a:solidFill>
                          <a:schemeClr val="accent2"/>
                        </a:solidFill>
                        <a:prstDash val="solid"/>
                      </a:ln>
                      <a:solidFill>
                        <a:srgbClr val="C00000"/>
                      </a:solidFill>
                    </a:rPr>
                    <a:t>2</a:t>
                  </a:r>
                  <a:endParaRPr lang="nl-NL" sz="2800" b="1" cap="none" spc="0">
                    <a:ln w="6600">
                      <a:solidFill>
                        <a:schemeClr val="accent2"/>
                      </a:solidFill>
                      <a:prstDash val="solid"/>
                    </a:ln>
                    <a:solidFill>
                      <a:srgbClr val="C00000"/>
                    </a:solidFill>
                  </a:endParaRPr>
                </a:p>
              </p:txBody>
            </p:sp>
            <p:sp>
              <p:nvSpPr>
                <p:cNvPr id="25" name="Text Box 184" hidden="0"/>
                <p:cNvSpPr>
                  <a:spLocks noAdjustHandles="0" noChangeArrowheads="0"/>
                </p:cNvSpPr>
                <p:nvPr isPhoto="0" userDrawn="0"/>
              </p:nvSpPr>
              <p:spPr bwMode="auto">
                <a:xfrm>
                  <a:off x="5499161" y="2902944"/>
                  <a:ext cx="3183890" cy="495300"/>
                </a:xfrm>
                <a:prstGeom prst="rect">
                  <a:avLst/>
                </a:prstGeom>
                <a:noFill/>
                <a:ln>
                  <a:noFill/>
                </a:ln>
              </p:spPr>
              <p:txBody>
                <a:bodyPr rot="0" vert="horz" wrap="square" lIns="91440" tIns="45720" rIns="91440" bIns="45720" anchor="t" anchorCtr="0" upright="1">
                  <a:noAutofit/>
                </a:bodyPr>
                <a:lstStyle/>
                <a:p>
                  <a:pPr>
                    <a:defRPr/>
                  </a:pPr>
                  <a:r>
                    <a:rPr lang="en-GB" sz="900" b="1">
                      <a:solidFill>
                        <a:srgbClr val="C00000"/>
                      </a:solidFill>
                      <a:ea typeface="Times New Roman"/>
                      <a:cs typeface="Times New Roman"/>
                    </a:rPr>
                    <a:t>Analysis</a:t>
                  </a:r>
                  <a:r>
                    <a:rPr lang="en-GB" sz="900">
                      <a:ea typeface="Times New Roman"/>
                      <a:cs typeface="Times New Roman"/>
                    </a:rPr>
                    <a:t>. Choose a tool and reframe the situation in this language. What does it make you understand about what is happening?</a:t>
                  </a:r>
                  <a:endParaRPr lang="nl-NL" sz="900">
                    <a:ea typeface="Times New Roman"/>
                    <a:cs typeface="Times New Roman"/>
                  </a:endParaRPr>
                </a:p>
              </p:txBody>
            </p:sp>
            <p:sp>
              <p:nvSpPr>
                <p:cNvPr id="26" name="Rechthoek 44" hidden="0"/>
                <p:cNvSpPr/>
                <p:nvPr isPhoto="0" userDrawn="0"/>
              </p:nvSpPr>
              <p:spPr bwMode="auto">
                <a:xfrm>
                  <a:off x="5130725" y="2903021"/>
                  <a:ext cx="367408" cy="523220"/>
                </a:xfrm>
                <a:prstGeom prst="rect">
                  <a:avLst/>
                </a:prstGeom>
                <a:noFill/>
              </p:spPr>
              <p:txBody>
                <a:bodyPr wrap="none" lIns="91440" tIns="45720" rIns="91440" bIns="45720">
                  <a:spAutoFit/>
                </a:bodyPr>
                <a:lstStyle/>
                <a:p>
                  <a:pPr algn="ctr">
                    <a:defRPr/>
                  </a:pPr>
                  <a:r>
                    <a:rPr lang="nl-NL" sz="2800" b="1" cap="none" spc="0">
                      <a:ln w="6600">
                        <a:solidFill>
                          <a:schemeClr val="accent2"/>
                        </a:solidFill>
                        <a:prstDash val="solid"/>
                      </a:ln>
                      <a:solidFill>
                        <a:srgbClr val="C00000"/>
                      </a:solidFill>
                    </a:rPr>
                    <a:t>3</a:t>
                  </a:r>
                  <a:endParaRPr/>
                </a:p>
              </p:txBody>
            </p:sp>
            <p:sp>
              <p:nvSpPr>
                <p:cNvPr id="27" name="Text Box 189" hidden="0"/>
                <p:cNvSpPr>
                  <a:spLocks noAdjustHandles="0" noChangeArrowheads="0"/>
                </p:cNvSpPr>
                <p:nvPr isPhoto="0" userDrawn="0"/>
              </p:nvSpPr>
              <p:spPr bwMode="auto">
                <a:xfrm>
                  <a:off x="5501555" y="3502557"/>
                  <a:ext cx="3022815" cy="530225"/>
                </a:xfrm>
                <a:prstGeom prst="rect">
                  <a:avLst/>
                </a:prstGeom>
                <a:noFill/>
                <a:ln>
                  <a:noFill/>
                </a:ln>
              </p:spPr>
              <p:txBody>
                <a:bodyPr rot="0" vert="horz" wrap="square" lIns="91440" tIns="45720" rIns="91440" bIns="45720" anchor="t" anchorCtr="0" upright="1">
                  <a:noAutofit/>
                </a:bodyPr>
                <a:lstStyle/>
                <a:p>
                  <a:pPr>
                    <a:defRPr/>
                  </a:pPr>
                  <a:r>
                    <a:rPr lang="en-GB" sz="900" b="1">
                      <a:solidFill>
                        <a:srgbClr val="C00000"/>
                      </a:solidFill>
                      <a:ea typeface="Times New Roman"/>
                      <a:cs typeface="Times New Roman"/>
                    </a:rPr>
                    <a:t>Reformulating the question</a:t>
                  </a:r>
                  <a:r>
                    <a:rPr lang="en-GB" sz="900">
                      <a:ea typeface="Times New Roman"/>
                      <a:cs typeface="Times New Roman"/>
                    </a:rPr>
                    <a:t>. The storyteller rephrases the question for which (s)he likes to hear suggestions.</a:t>
                  </a:r>
                  <a:endParaRPr lang="nl-NL" sz="900">
                    <a:ea typeface="Times New Roman"/>
                    <a:cs typeface="Times New Roman"/>
                  </a:endParaRPr>
                </a:p>
                <a:p>
                  <a:pPr>
                    <a:defRPr/>
                  </a:pPr>
                  <a:r>
                    <a:rPr lang="en-GB" sz="900">
                      <a:ea typeface="Times New Roman"/>
                      <a:cs typeface="Times New Roman"/>
                    </a:rPr>
                    <a:t> </a:t>
                  </a:r>
                  <a:endParaRPr lang="nl-NL" sz="900">
                    <a:ea typeface="Times New Roman"/>
                    <a:cs typeface="Times New Roman"/>
                  </a:endParaRPr>
                </a:p>
              </p:txBody>
            </p:sp>
            <p:sp>
              <p:nvSpPr>
                <p:cNvPr id="28" name="Rechthoek 46" hidden="0"/>
                <p:cNvSpPr/>
                <p:nvPr isPhoto="0" userDrawn="0"/>
              </p:nvSpPr>
              <p:spPr bwMode="auto">
                <a:xfrm>
                  <a:off x="5130638" y="3445117"/>
                  <a:ext cx="367408" cy="523220"/>
                </a:xfrm>
                <a:prstGeom prst="rect">
                  <a:avLst/>
                </a:prstGeom>
                <a:noFill/>
              </p:spPr>
              <p:txBody>
                <a:bodyPr wrap="none" lIns="91440" tIns="45720" rIns="91440" bIns="45720">
                  <a:spAutoFit/>
                </a:bodyPr>
                <a:lstStyle/>
                <a:p>
                  <a:pPr algn="ctr">
                    <a:defRPr/>
                  </a:pPr>
                  <a:r>
                    <a:rPr lang="nl-NL" sz="2800" b="1">
                      <a:ln w="6600">
                        <a:solidFill>
                          <a:schemeClr val="accent2"/>
                        </a:solidFill>
                        <a:prstDash val="solid"/>
                      </a:ln>
                      <a:solidFill>
                        <a:srgbClr val="C00000"/>
                      </a:solidFill>
                    </a:rPr>
                    <a:t>4</a:t>
                  </a:r>
                  <a:endParaRPr lang="nl-NL" sz="2800" b="1" cap="none" spc="0">
                    <a:ln w="6600">
                      <a:solidFill>
                        <a:schemeClr val="accent2"/>
                      </a:solidFill>
                      <a:prstDash val="solid"/>
                    </a:ln>
                    <a:solidFill>
                      <a:srgbClr val="C00000"/>
                    </a:solidFill>
                  </a:endParaRPr>
                </a:p>
              </p:txBody>
            </p:sp>
            <p:sp>
              <p:nvSpPr>
                <p:cNvPr id="29" name="Text Box 198" hidden="0"/>
                <p:cNvSpPr>
                  <a:spLocks noAdjustHandles="0" noChangeArrowheads="0"/>
                </p:cNvSpPr>
                <p:nvPr isPhoto="0" userDrawn="0"/>
              </p:nvSpPr>
              <p:spPr bwMode="auto">
                <a:xfrm>
                  <a:off x="5498046" y="4023658"/>
                  <a:ext cx="3104692" cy="447675"/>
                </a:xfrm>
                <a:prstGeom prst="rect">
                  <a:avLst/>
                </a:prstGeom>
                <a:noFill/>
                <a:ln>
                  <a:noFill/>
                </a:ln>
              </p:spPr>
              <p:txBody>
                <a:bodyPr rot="0" vert="horz" wrap="square" lIns="91440" tIns="45720" rIns="91440" bIns="45720" anchor="t" anchorCtr="0" upright="1">
                  <a:noAutofit/>
                </a:bodyPr>
                <a:lstStyle/>
                <a:p>
                  <a:pPr>
                    <a:defRPr/>
                  </a:pPr>
                  <a:r>
                    <a:rPr lang="en-US" sz="900" b="1">
                      <a:solidFill>
                        <a:srgbClr val="C00000"/>
                      </a:solidFill>
                      <a:ea typeface="Times New Roman"/>
                      <a:cs typeface="Times New Roman"/>
                    </a:rPr>
                    <a:t>Advice</a:t>
                  </a:r>
                  <a:r>
                    <a:rPr lang="en-US" sz="900" b="1">
                      <a:solidFill>
                        <a:srgbClr val="0000FF"/>
                      </a:solidFill>
                      <a:ea typeface="Times New Roman"/>
                      <a:cs typeface="Times New Roman"/>
                    </a:rPr>
                    <a:t>. </a:t>
                  </a:r>
                  <a:r>
                    <a:rPr lang="en-US" sz="900">
                      <a:ea typeface="Times New Roman"/>
                      <a:cs typeface="Times New Roman"/>
                    </a:rPr>
                    <a:t>The participants tell what they would do if they were in the position of the storyteller.</a:t>
                  </a:r>
                  <a:endParaRPr lang="nl-NL" sz="900">
                    <a:ea typeface="Times New Roman"/>
                    <a:cs typeface="Times New Roman"/>
                  </a:endParaRPr>
                </a:p>
              </p:txBody>
            </p:sp>
            <p:sp>
              <p:nvSpPr>
                <p:cNvPr id="30" name="Rechthoek 50" hidden="0"/>
                <p:cNvSpPr/>
                <p:nvPr isPhoto="0" userDrawn="0"/>
              </p:nvSpPr>
              <p:spPr bwMode="auto">
                <a:xfrm>
                  <a:off x="5137298" y="3975959"/>
                  <a:ext cx="367408" cy="523220"/>
                </a:xfrm>
                <a:prstGeom prst="rect">
                  <a:avLst/>
                </a:prstGeom>
                <a:noFill/>
              </p:spPr>
              <p:txBody>
                <a:bodyPr wrap="none" lIns="91440" tIns="45720" rIns="91440" bIns="45720">
                  <a:spAutoFit/>
                </a:bodyPr>
                <a:lstStyle/>
                <a:p>
                  <a:pPr algn="ctr">
                    <a:defRPr/>
                  </a:pPr>
                  <a:r>
                    <a:rPr lang="nl-NL" sz="2800" b="1" cap="none" spc="0">
                      <a:ln w="6600">
                        <a:solidFill>
                          <a:schemeClr val="accent2"/>
                        </a:solidFill>
                        <a:prstDash val="solid"/>
                      </a:ln>
                      <a:solidFill>
                        <a:srgbClr val="C00000"/>
                      </a:solidFill>
                    </a:rPr>
                    <a:t>5</a:t>
                  </a:r>
                  <a:endParaRPr/>
                </a:p>
              </p:txBody>
            </p:sp>
            <p:sp>
              <p:nvSpPr>
                <p:cNvPr id="31" name="Text Box 198" hidden="0"/>
                <p:cNvSpPr>
                  <a:spLocks noAdjustHandles="0" noChangeArrowheads="0"/>
                </p:cNvSpPr>
                <p:nvPr isPhoto="0" userDrawn="0"/>
              </p:nvSpPr>
              <p:spPr bwMode="auto">
                <a:xfrm>
                  <a:off x="5495823" y="4563686"/>
                  <a:ext cx="3118947" cy="447675"/>
                </a:xfrm>
                <a:prstGeom prst="rect">
                  <a:avLst/>
                </a:prstGeom>
                <a:noFill/>
                <a:ln>
                  <a:noFill/>
                </a:ln>
              </p:spPr>
              <p:txBody>
                <a:bodyPr rot="0" vert="horz" wrap="square" lIns="91440" tIns="45720" rIns="91440" bIns="45720" anchor="t" anchorCtr="0" upright="1">
                  <a:noAutofit/>
                </a:bodyPr>
                <a:lstStyle/>
                <a:p>
                  <a:pPr>
                    <a:defRPr/>
                  </a:pPr>
                  <a:r>
                    <a:rPr lang="en-GB" sz="900" b="1">
                      <a:solidFill>
                        <a:srgbClr val="C00000"/>
                      </a:solidFill>
                      <a:ea typeface="Times New Roman"/>
                      <a:cs typeface="Times New Roman"/>
                    </a:rPr>
                    <a:t>Conclusions</a:t>
                  </a:r>
                  <a:r>
                    <a:rPr lang="en-GB" sz="900" b="1">
                      <a:solidFill>
                        <a:srgbClr val="0000FF"/>
                      </a:solidFill>
                      <a:ea typeface="Times New Roman"/>
                      <a:cs typeface="Times New Roman"/>
                    </a:rPr>
                    <a:t>.</a:t>
                  </a:r>
                  <a:r>
                    <a:rPr lang="en-GB" sz="900">
                      <a:ea typeface="Times New Roman"/>
                      <a:cs typeface="Times New Roman"/>
                    </a:rPr>
                    <a:t> The storyteller tells what advices are most useful to him/her, and why.</a:t>
                  </a:r>
                  <a:endParaRPr lang="nl-NL" sz="900">
                    <a:ea typeface="Times New Roman"/>
                    <a:cs typeface="Times New Roman"/>
                  </a:endParaRPr>
                </a:p>
                <a:p>
                  <a:pPr>
                    <a:defRPr/>
                  </a:pPr>
                  <a:r>
                    <a:rPr lang="en-GB" sz="900">
                      <a:ea typeface="Times New Roman"/>
                      <a:cs typeface="Times New Roman"/>
                    </a:rPr>
                    <a:t> </a:t>
                  </a:r>
                  <a:endParaRPr lang="nl-NL" sz="900">
                    <a:ea typeface="Times New Roman"/>
                    <a:cs typeface="Times New Roman"/>
                  </a:endParaRPr>
                </a:p>
              </p:txBody>
            </p:sp>
            <p:sp>
              <p:nvSpPr>
                <p:cNvPr id="32" name="Rechthoek 52" hidden="0"/>
                <p:cNvSpPr/>
                <p:nvPr isPhoto="0" userDrawn="0"/>
              </p:nvSpPr>
              <p:spPr bwMode="auto">
                <a:xfrm>
                  <a:off x="5131753" y="4518153"/>
                  <a:ext cx="367408" cy="523220"/>
                </a:xfrm>
                <a:prstGeom prst="rect">
                  <a:avLst/>
                </a:prstGeom>
                <a:noFill/>
              </p:spPr>
              <p:txBody>
                <a:bodyPr wrap="none" lIns="91440" tIns="45720" rIns="91440" bIns="45720">
                  <a:spAutoFit/>
                </a:bodyPr>
                <a:lstStyle/>
                <a:p>
                  <a:pPr algn="ctr">
                    <a:defRPr/>
                  </a:pPr>
                  <a:r>
                    <a:rPr lang="nl-NL" sz="2800" b="1">
                      <a:ln w="6600">
                        <a:solidFill>
                          <a:schemeClr val="accent2"/>
                        </a:solidFill>
                        <a:prstDash val="solid"/>
                      </a:ln>
                      <a:solidFill>
                        <a:srgbClr val="C00000"/>
                      </a:solidFill>
                    </a:rPr>
                    <a:t>6</a:t>
                  </a:r>
                  <a:endParaRPr lang="nl-NL" sz="2800" b="1" cap="none" spc="0">
                    <a:ln w="6600">
                      <a:solidFill>
                        <a:schemeClr val="accent2"/>
                      </a:solidFill>
                      <a:prstDash val="solid"/>
                    </a:ln>
                    <a:solidFill>
                      <a:srgbClr val="C00000"/>
                    </a:solidFill>
                  </a:endParaRPr>
                </a:p>
              </p:txBody>
            </p:sp>
            <p:sp>
              <p:nvSpPr>
                <p:cNvPr id="33" name="AutoShape 194" hidden="0"/>
                <p:cNvSpPr>
                  <a:spLocks noChangeArrowheads="1"/>
                </p:cNvSpPr>
                <p:nvPr isPhoto="0" userDrawn="0"/>
              </p:nvSpPr>
              <p:spPr bwMode="auto">
                <a:xfrm>
                  <a:off x="5521089" y="5592318"/>
                  <a:ext cx="3190240" cy="504558"/>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defRPr/>
                  </a:pPr>
                  <a:endParaRPr lang="nl-NL"/>
                </a:p>
              </p:txBody>
            </p:sp>
            <p:sp>
              <p:nvSpPr>
                <p:cNvPr id="34" name="Text Box 198" hidden="0"/>
                <p:cNvSpPr>
                  <a:spLocks noAdjustHandles="0" noChangeArrowheads="0"/>
                </p:cNvSpPr>
                <p:nvPr isPhoto="0" userDrawn="0"/>
              </p:nvSpPr>
              <p:spPr bwMode="auto">
                <a:xfrm>
                  <a:off x="5515877" y="5606436"/>
                  <a:ext cx="3190238" cy="447675"/>
                </a:xfrm>
                <a:prstGeom prst="rect">
                  <a:avLst/>
                </a:prstGeom>
                <a:noFill/>
                <a:ln>
                  <a:noFill/>
                </a:ln>
              </p:spPr>
              <p:txBody>
                <a:bodyPr rot="0" vert="horz" wrap="square" lIns="91440" tIns="45720" rIns="91440" bIns="45720" anchor="t" anchorCtr="0" upright="1">
                  <a:noAutofit/>
                </a:bodyPr>
                <a:lstStyle/>
                <a:p>
                  <a:pPr>
                    <a:defRPr/>
                  </a:pPr>
                  <a:r>
                    <a:rPr lang="en-GB" sz="900" b="1">
                      <a:solidFill>
                        <a:srgbClr val="C00000"/>
                      </a:solidFill>
                      <a:ea typeface="Times New Roman"/>
                      <a:cs typeface="Times New Roman"/>
                    </a:rPr>
                    <a:t>Wrapping up.</a:t>
                  </a:r>
                  <a:r>
                    <a:rPr lang="en-GB" sz="900">
                      <a:solidFill>
                        <a:srgbClr val="C00000"/>
                      </a:solidFill>
                      <a:ea typeface="Times New Roman"/>
                      <a:cs typeface="Times New Roman"/>
                    </a:rPr>
                    <a:t> </a:t>
                  </a:r>
                  <a:r>
                    <a:rPr lang="en-GB" sz="900">
                      <a:ea typeface="Times New Roman"/>
                      <a:cs typeface="Times New Roman"/>
                    </a:rPr>
                    <a:t>Each participant shares with the others what (s)he takes along from this consultation. </a:t>
                  </a:r>
                  <a:endParaRPr lang="nl-NL" sz="900">
                    <a:ea typeface="Times New Roman"/>
                    <a:cs typeface="Times New Roman"/>
                  </a:endParaRPr>
                </a:p>
                <a:p>
                  <a:pPr>
                    <a:defRPr/>
                  </a:pPr>
                  <a:r>
                    <a:rPr lang="en-GB" sz="900">
                      <a:ea typeface="Times New Roman"/>
                      <a:cs typeface="Times New Roman"/>
                    </a:rPr>
                    <a:t>If applicable, a new appointment is set. </a:t>
                  </a:r>
                  <a:endParaRPr lang="nl-NL" sz="900">
                    <a:ea typeface="Times New Roman"/>
                    <a:cs typeface="Times New Roman"/>
                  </a:endParaRPr>
                </a:p>
                <a:p>
                  <a:pPr>
                    <a:defRPr/>
                  </a:pPr>
                  <a:r>
                    <a:rPr lang="en-GB" sz="900">
                      <a:ea typeface="Times New Roman"/>
                      <a:cs typeface="Times New Roman"/>
                    </a:rPr>
                    <a:t> </a:t>
                  </a:r>
                  <a:endParaRPr lang="nl-NL" sz="900">
                    <a:ea typeface="Times New Roman"/>
                    <a:cs typeface="Times New Roman"/>
                  </a:endParaRPr>
                </a:p>
              </p:txBody>
            </p:sp>
          </p:grpSp>
          <p:sp>
            <p:nvSpPr>
              <p:cNvPr id="35" name="Tekstvak 57" hidden="0"/>
              <p:cNvSpPr>
                <a:spLocks noAdjustHandles="0" noChangeArrowheads="0"/>
              </p:cNvSpPr>
              <p:nvPr isPhoto="0" userDrawn="0"/>
            </p:nvSpPr>
            <p:spPr bwMode="auto">
              <a:xfrm>
                <a:off x="5407593" y="373739"/>
                <a:ext cx="3343223" cy="307777"/>
              </a:xfrm>
              <a:prstGeom prst="rect">
                <a:avLst/>
              </a:prstGeom>
              <a:noFill/>
            </p:spPr>
            <p:txBody>
              <a:bodyPr wrap="square" rtlCol="0">
                <a:spAutoFit/>
              </a:bodyPr>
              <a:lstStyle/>
              <a:p>
                <a:pPr>
                  <a:defRPr/>
                </a:pPr>
                <a:r>
                  <a:rPr lang="en-GB" sz="1400" b="1">
                    <a:solidFill>
                      <a:srgbClr val="C00000"/>
                    </a:solidFill>
                  </a:rPr>
                  <a:t>Guideline for peer-to-peer consultation</a:t>
                </a:r>
                <a:r>
                  <a:rPr lang="en-GB" sz="1400"/>
                  <a:t>.</a:t>
                </a:r>
                <a:endParaRPr/>
              </a:p>
            </p:txBody>
          </p:sp>
          <p:sp>
            <p:nvSpPr>
              <p:cNvPr id="36" name="AutoShape 204" hidden="0"/>
              <p:cNvSpPr>
                <a:spLocks noChangeArrowheads="1"/>
              </p:cNvSpPr>
              <p:nvPr isPhoto="0" userDrawn="0"/>
            </p:nvSpPr>
            <p:spPr bwMode="auto">
              <a:xfrm>
                <a:off x="10315580" y="1142640"/>
                <a:ext cx="1620520" cy="509905"/>
              </a:xfrm>
              <a:prstGeom prst="wedgeRectCallout">
                <a:avLst>
                  <a:gd name="adj1" fmla="val -149905"/>
                  <a:gd name="adj2" fmla="val 116704"/>
                </a:avLst>
              </a:prstGeom>
              <a:solidFill>
                <a:srgbClr val="FFCC99"/>
              </a:solidFill>
              <a:ln w="3175">
                <a:solidFill>
                  <a:srgbClr val="000000"/>
                </a:solidFill>
                <a:miter lim="800000"/>
                <a:headEnd/>
                <a:tailEnd/>
              </a:ln>
            </p:spPr>
            <p:txBody>
              <a:bodyPr rot="0" vert="horz" wrap="square" lIns="91440" tIns="45720" rIns="91440" bIns="45720" anchor="t" anchorCtr="0" upright="1">
                <a:noAutofit/>
              </a:bodyPr>
              <a:lstStyle/>
              <a:p>
                <a:pPr>
                  <a:defRPr/>
                </a:pPr>
                <a:r>
                  <a:rPr lang="en-GB" sz="800">
                    <a:ea typeface="Times New Roman"/>
                    <a:cs typeface="Times New Roman"/>
                  </a:rPr>
                  <a:t>Prevent too much explanation. There is room for clarification in step 2.</a:t>
                </a:r>
                <a:endParaRPr lang="nl-NL" sz="1000">
                  <a:ea typeface="Times New Roman"/>
                  <a:cs typeface="Times New Roman"/>
                </a:endParaRPr>
              </a:p>
            </p:txBody>
          </p:sp>
          <p:sp>
            <p:nvSpPr>
              <p:cNvPr id="37" name="AutoShape 205" hidden="0"/>
              <p:cNvSpPr>
                <a:spLocks noChangeArrowheads="1"/>
              </p:cNvSpPr>
              <p:nvPr isPhoto="0" userDrawn="0"/>
            </p:nvSpPr>
            <p:spPr bwMode="auto">
              <a:xfrm>
                <a:off x="10315580" y="1775783"/>
                <a:ext cx="1620520" cy="579755"/>
              </a:xfrm>
              <a:prstGeom prst="wedgeRectCallout">
                <a:avLst>
                  <a:gd name="adj1" fmla="val -155153"/>
                  <a:gd name="adj2" fmla="val 76215"/>
                </a:avLst>
              </a:prstGeom>
              <a:solidFill>
                <a:srgbClr val="FFCC99"/>
              </a:solidFill>
              <a:ln w="9525">
                <a:solidFill>
                  <a:srgbClr val="000000"/>
                </a:solidFill>
                <a:miter lim="800000"/>
                <a:headEnd/>
                <a:tailEnd/>
              </a:ln>
            </p:spPr>
            <p:txBody>
              <a:bodyPr rot="0" vert="horz" wrap="square" lIns="91440" tIns="45720" rIns="91440" bIns="45720" anchor="t" anchorCtr="0" upright="1">
                <a:noAutofit/>
              </a:bodyPr>
              <a:lstStyle/>
              <a:p>
                <a:pPr>
                  <a:defRPr/>
                </a:pPr>
                <a:r>
                  <a:rPr lang="en-GB" sz="800">
                    <a:cs typeface="Times New Roman"/>
                  </a:rPr>
                  <a:t>Prevent discussion. If someone disagrees with the question of one other, (s)he  should formulate his/her own. </a:t>
                </a:r>
                <a:endParaRPr lang="nl-NL" sz="800">
                  <a:cs typeface="Times New Roman"/>
                </a:endParaRPr>
              </a:p>
            </p:txBody>
          </p:sp>
          <p:sp>
            <p:nvSpPr>
              <p:cNvPr id="38" name="AutoShape 212" hidden="0"/>
              <p:cNvSpPr>
                <a:spLocks noChangeArrowheads="1"/>
              </p:cNvSpPr>
              <p:nvPr isPhoto="0" userDrawn="0"/>
            </p:nvSpPr>
            <p:spPr bwMode="auto">
              <a:xfrm>
                <a:off x="10336535" y="2444667"/>
                <a:ext cx="1599565" cy="440055"/>
              </a:xfrm>
              <a:prstGeom prst="wedgeRectCallout">
                <a:avLst>
                  <a:gd name="adj1" fmla="val -154777"/>
                  <a:gd name="adj2" fmla="val 6807"/>
                </a:avLst>
              </a:prstGeom>
              <a:solidFill>
                <a:srgbClr val="FFCC99"/>
              </a:solidFill>
              <a:ln w="9525">
                <a:solidFill>
                  <a:srgbClr val="000000"/>
                </a:solidFill>
                <a:miter lim="800000"/>
                <a:headEnd/>
                <a:tailEnd/>
              </a:ln>
            </p:spPr>
            <p:txBody>
              <a:bodyPr rot="0" vert="horz" wrap="square" lIns="91440" tIns="45720" rIns="91440" bIns="45720" anchor="t" anchorCtr="0" upright="1">
                <a:noAutofit/>
              </a:bodyPr>
              <a:lstStyle/>
              <a:p>
                <a:pPr>
                  <a:defRPr/>
                </a:pPr>
                <a:r>
                  <a:rPr lang="en-GB" sz="800">
                    <a:cs typeface="Times New Roman"/>
                  </a:rPr>
                  <a:t>There is a strong temptation to give advices or judgements. Don’t do it before step 5!</a:t>
                </a:r>
                <a:endParaRPr lang="nl-NL" sz="800">
                  <a:cs typeface="Times New Roman"/>
                </a:endParaRPr>
              </a:p>
            </p:txBody>
          </p:sp>
          <p:sp>
            <p:nvSpPr>
              <p:cNvPr id="39" name="AutoShape 209" hidden="0"/>
              <p:cNvSpPr>
                <a:spLocks noChangeArrowheads="1"/>
              </p:cNvSpPr>
              <p:nvPr isPhoto="0" userDrawn="0"/>
            </p:nvSpPr>
            <p:spPr bwMode="auto">
              <a:xfrm>
                <a:off x="10336535" y="2973851"/>
                <a:ext cx="1599566" cy="455149"/>
              </a:xfrm>
              <a:prstGeom prst="wedgeRectCallout">
                <a:avLst>
                  <a:gd name="adj1" fmla="val -156275"/>
                  <a:gd name="adj2" fmla="val 31180"/>
                </a:avLst>
              </a:prstGeom>
              <a:solidFill>
                <a:srgbClr val="FFFF00"/>
              </a:solidFill>
              <a:ln w="9525">
                <a:solidFill>
                  <a:srgbClr val="000000"/>
                </a:solidFill>
                <a:miter lim="800000"/>
                <a:headEnd/>
                <a:tailEnd/>
              </a:ln>
            </p:spPr>
            <p:txBody>
              <a:bodyPr rot="0" vert="horz" wrap="square" lIns="91440" tIns="45720" rIns="91440" bIns="45720" anchor="t" anchorCtr="0" upright="1">
                <a:noAutofit/>
              </a:bodyPr>
              <a:lstStyle/>
              <a:p>
                <a:pPr>
                  <a:defRPr/>
                </a:pPr>
                <a:r>
                  <a:rPr lang="en-GB" sz="800">
                    <a:cs typeface="Times New Roman"/>
                  </a:rPr>
                  <a:t>This is the moment to make use of one of the tools. Make a choice of  the tool that fits best.</a:t>
                </a:r>
                <a:endParaRPr lang="nl-NL" sz="800">
                  <a:cs typeface="Times New Roman"/>
                </a:endParaRPr>
              </a:p>
            </p:txBody>
          </p:sp>
          <p:sp>
            <p:nvSpPr>
              <p:cNvPr id="40" name="AutoShape 210" hidden="0"/>
              <p:cNvSpPr>
                <a:spLocks noChangeArrowheads="1"/>
              </p:cNvSpPr>
              <p:nvPr isPhoto="0" userDrawn="0"/>
            </p:nvSpPr>
            <p:spPr bwMode="auto">
              <a:xfrm>
                <a:off x="10336535" y="3488599"/>
                <a:ext cx="1609032" cy="747045"/>
              </a:xfrm>
              <a:prstGeom prst="wedgeRectCallout">
                <a:avLst>
                  <a:gd name="adj1" fmla="val -153725"/>
                  <a:gd name="adj2" fmla="val 4171"/>
                </a:avLst>
              </a:prstGeom>
              <a:solidFill>
                <a:srgbClr val="CCFFCC"/>
              </a:solidFill>
              <a:ln w="9525">
                <a:solidFill>
                  <a:srgbClr val="000000"/>
                </a:solidFill>
                <a:miter lim="800000"/>
                <a:headEnd/>
                <a:tailEnd/>
              </a:ln>
            </p:spPr>
            <p:txBody>
              <a:bodyPr rot="0" vert="horz" wrap="square" lIns="91440" tIns="45720" rIns="91440" bIns="45720" anchor="t" anchorCtr="0" upright="1">
                <a:noAutofit/>
              </a:bodyPr>
              <a:lstStyle/>
              <a:p>
                <a:pPr>
                  <a:defRPr/>
                </a:pPr>
                <a:r>
                  <a:rPr lang="en-GB" sz="800">
                    <a:cs typeface="Times New Roman"/>
                  </a:rPr>
                  <a:t>At this stage the question is usually much clearer than at the start. It is important that the storyteller rephrases it him/herself.</a:t>
                </a:r>
                <a:endParaRPr lang="nl-NL" sz="800">
                  <a:cs typeface="Times New Roman"/>
                </a:endParaRPr>
              </a:p>
            </p:txBody>
          </p:sp>
          <p:sp>
            <p:nvSpPr>
              <p:cNvPr id="41" name="AutoShape 211" hidden="0"/>
              <p:cNvSpPr>
                <a:spLocks noChangeArrowheads="1"/>
              </p:cNvSpPr>
              <p:nvPr isPhoto="0" userDrawn="0"/>
            </p:nvSpPr>
            <p:spPr bwMode="auto">
              <a:xfrm>
                <a:off x="10315578" y="4319287"/>
                <a:ext cx="1638568" cy="579755"/>
              </a:xfrm>
              <a:prstGeom prst="wedgeRectCallout">
                <a:avLst>
                  <a:gd name="adj1" fmla="val -151289"/>
                  <a:gd name="adj2" fmla="val -35130"/>
                </a:avLst>
              </a:prstGeom>
              <a:solidFill>
                <a:srgbClr val="FFCC99"/>
              </a:solidFill>
              <a:ln w="9525">
                <a:solidFill>
                  <a:srgbClr val="000000"/>
                </a:solidFill>
                <a:miter lim="800000"/>
                <a:headEnd/>
                <a:tailEnd/>
              </a:ln>
            </p:spPr>
            <p:txBody>
              <a:bodyPr rot="0" vert="horz" wrap="square" lIns="91440" tIns="45720" rIns="91440" bIns="45720" anchor="t" anchorCtr="0" upright="1">
                <a:noAutofit/>
              </a:bodyPr>
              <a:lstStyle/>
              <a:p>
                <a:pPr>
                  <a:defRPr/>
                </a:pPr>
                <a:r>
                  <a:rPr lang="en-GB" sz="800">
                    <a:cs typeface="Times New Roman"/>
                  </a:rPr>
                  <a:t>Prevent discussion. If someone disagrees with the advice of one other, (s)he  should formulate his/her own. </a:t>
                </a:r>
                <a:endParaRPr lang="nl-NL" sz="800">
                  <a:cs typeface="Times New Roman"/>
                </a:endParaRPr>
              </a:p>
              <a:p>
                <a:pPr>
                  <a:defRPr/>
                </a:pPr>
                <a:r>
                  <a:rPr lang="en-GB" sz="800">
                    <a:latin typeface="Arial"/>
                    <a:ea typeface="Times New Roman"/>
                    <a:cs typeface="Times New Roman"/>
                  </a:rPr>
                  <a:t> </a:t>
                </a:r>
                <a:endParaRPr lang="nl-NL" sz="1000">
                  <a:latin typeface="Arial"/>
                  <a:ea typeface="Times New Roman"/>
                  <a:cs typeface="Times New Roman"/>
                </a:endParaRPr>
              </a:p>
            </p:txBody>
          </p:sp>
          <p:sp>
            <p:nvSpPr>
              <p:cNvPr id="42" name="AutoShape 217" hidden="0"/>
              <p:cNvSpPr>
                <a:spLocks noChangeArrowheads="1"/>
              </p:cNvSpPr>
              <p:nvPr isPhoto="0" userDrawn="0"/>
            </p:nvSpPr>
            <p:spPr bwMode="auto">
              <a:xfrm>
                <a:off x="10296937" y="4970560"/>
                <a:ext cx="1657805" cy="796290"/>
              </a:xfrm>
              <a:prstGeom prst="wedgeRectCallout">
                <a:avLst>
                  <a:gd name="adj1" fmla="val -150132"/>
                  <a:gd name="adj2" fmla="val -45318"/>
                </a:avLst>
              </a:prstGeom>
              <a:solidFill>
                <a:srgbClr val="CCFFCC"/>
              </a:solidFill>
              <a:ln w="9525">
                <a:solidFill>
                  <a:srgbClr val="000000"/>
                </a:solidFill>
                <a:miter lim="800000"/>
                <a:headEnd/>
                <a:tailEnd/>
              </a:ln>
            </p:spPr>
            <p:txBody>
              <a:bodyPr rot="0" vert="horz" wrap="square" lIns="91440" tIns="45720" rIns="91440" bIns="45720" anchor="t" anchorCtr="0" upright="1">
                <a:noAutofit/>
              </a:bodyPr>
              <a:lstStyle/>
              <a:p>
                <a:pPr>
                  <a:defRPr/>
                </a:pPr>
                <a:r>
                  <a:rPr lang="en-GB" sz="800">
                    <a:cs typeface="Times New Roman"/>
                  </a:rPr>
                  <a:t>There are no right or wrong answers. What works for one might not be a solution for another. Only the storyteller can judge what fits him/her best. </a:t>
                </a:r>
                <a:endParaRPr lang="nl-NL" sz="800">
                  <a:cs typeface="Times New Roman"/>
                </a:endParaRPr>
              </a:p>
            </p:txBody>
          </p:sp>
        </p:grpSp>
        <p:grpSp>
          <p:nvGrpSpPr>
            <p:cNvPr id="43" name="Groep 5" hidden="0"/>
            <p:cNvGrpSpPr/>
            <p:nvPr isPhoto="0" userDrawn="0"/>
          </p:nvGrpSpPr>
          <p:grpSpPr bwMode="auto">
            <a:xfrm>
              <a:off x="0" y="20698"/>
              <a:ext cx="4036087" cy="6672456"/>
              <a:chOff x="0" y="20698"/>
              <a:chExt cx="4036087" cy="6672456"/>
            </a:xfrm>
          </p:grpSpPr>
          <p:pic>
            <p:nvPicPr>
              <p:cNvPr id="44"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45"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46"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47" name="Tekstvak 12" hidden="0"/>
              <p:cNvSpPr>
                <a:spLocks noAdjustHandles="0" noChangeArrowheads="0"/>
              </p:cNvSpPr>
              <p:nvPr isPhoto="0" userDrawn="0"/>
            </p:nvSpPr>
            <p:spPr bwMode="auto">
              <a:xfrm>
                <a:off x="187231" y="1496794"/>
                <a:ext cx="3343223" cy="261610"/>
              </a:xfrm>
              <a:prstGeom prst="rect">
                <a:avLst/>
              </a:prstGeom>
              <a:noFill/>
            </p:spPr>
            <p:txBody>
              <a:bodyPr wrap="square" rtlCol="0">
                <a:spAutoFit/>
              </a:bodyPr>
              <a:lstStyle/>
              <a:p>
                <a:pPr>
                  <a:defRPr/>
                </a:pPr>
                <a:endParaRPr lang="en-GB" sz="1100"/>
              </a:p>
            </p:txBody>
          </p:sp>
          <p:sp>
            <p:nvSpPr>
              <p:cNvPr id="48" name="Tekstvak 8" hidden="0"/>
              <p:cNvSpPr>
                <a:spLocks noAdjustHandles="0" noChangeArrowheads="0"/>
              </p:cNvSpPr>
              <p:nvPr isPhoto="0" userDrawn="0"/>
            </p:nvSpPr>
            <p:spPr bwMode="auto">
              <a:xfrm>
                <a:off x="160600" y="5275135"/>
                <a:ext cx="3343223" cy="600164"/>
              </a:xfrm>
              <a:prstGeom prst="rect">
                <a:avLst/>
              </a:prstGeom>
              <a:noFill/>
            </p:spPr>
            <p:txBody>
              <a:bodyPr wrap="square" rtlCol="0">
                <a:spAutoFit/>
              </a:bodyPr>
              <a:lstStyle/>
              <a:p>
                <a:pPr>
                  <a:defRPr/>
                </a:pPr>
                <a:r>
                  <a:rPr lang="en-GB" sz="1100" b="1">
                    <a:solidFill>
                      <a:srgbClr val="C00000"/>
                    </a:solidFill>
                  </a:rPr>
                  <a:t>Guideline for peer-to-peer consultation</a:t>
                </a:r>
                <a:r>
                  <a:rPr lang="en-GB" sz="1100"/>
                  <a:t>.</a:t>
                </a:r>
                <a:endParaRPr/>
              </a:p>
              <a:p>
                <a:pPr>
                  <a:defRPr/>
                </a:pPr>
                <a:r>
                  <a:rPr lang="en-GB" sz="1100"/>
                  <a:t>The guideline takes you step by step through a procedure for analysing a case.</a:t>
                </a:r>
                <a:endParaRPr/>
              </a:p>
            </p:txBody>
          </p:sp>
          <p:sp>
            <p:nvSpPr>
              <p:cNvPr id="49" name="Tekstvak 13" hidden="0"/>
              <p:cNvSpPr>
                <a:spLocks noAdjustHandles="0" noChangeArrowheads="0"/>
              </p:cNvSpPr>
              <p:nvPr isPhoto="0" userDrawn="0"/>
            </p:nvSpPr>
            <p:spPr bwMode="auto">
              <a:xfrm>
                <a:off x="160601" y="4651503"/>
                <a:ext cx="3343223" cy="600164"/>
              </a:xfrm>
              <a:prstGeom prst="rect">
                <a:avLst/>
              </a:prstGeom>
              <a:noFill/>
            </p:spPr>
            <p:txBody>
              <a:bodyPr wrap="square" rtlCol="0">
                <a:spAutoFit/>
              </a:bodyPr>
              <a:lstStyle/>
              <a:p>
                <a:pPr>
                  <a:defRPr/>
                </a:pPr>
                <a:r>
                  <a:rPr lang="en-GB" sz="1100" b="1">
                    <a:solidFill>
                      <a:srgbClr val="C00000"/>
                    </a:solidFill>
                  </a:rPr>
                  <a:t>Tools for reflection</a:t>
                </a:r>
                <a:r>
                  <a:rPr lang="en-GB" sz="1100"/>
                  <a:t>.</a:t>
                </a:r>
                <a:endParaRPr/>
              </a:p>
              <a:p>
                <a:pPr>
                  <a:defRPr/>
                </a:pPr>
                <a:r>
                  <a:rPr lang="en-GB" sz="1100"/>
                  <a:t>The tools are designed to recognise patterns, and to consider options to act.</a:t>
                </a:r>
                <a:endParaRPr/>
              </a:p>
            </p:txBody>
          </p:sp>
          <p:sp>
            <p:nvSpPr>
              <p:cNvPr id="50" name="Actieknop: Vooruit of Volgende 48" hidden="0">
                <a:hlinkClick r:id="rId4" action="ppaction://hlinksldjump" highlightClick="1"/>
              </p:cNvPr>
              <p:cNvSpPr/>
              <p:nvPr isPhoto="0" userDrawn="0"/>
            </p:nvSpPr>
            <p:spPr bwMode="auto">
              <a:xfrm>
                <a:off x="3596846" y="4885140"/>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51" name="Groep 49" hidden="0"/>
              <p:cNvGrpSpPr/>
              <p:nvPr isPhoto="0" userDrawn="0"/>
            </p:nvGrpSpPr>
            <p:grpSpPr bwMode="auto">
              <a:xfrm>
                <a:off x="177765" y="6254746"/>
                <a:ext cx="3523500" cy="438408"/>
                <a:chOff x="194711" y="5736060"/>
                <a:chExt cx="3523500" cy="438408"/>
              </a:xfrm>
            </p:grpSpPr>
            <p:sp>
              <p:nvSpPr>
                <p:cNvPr id="52" name="Rechthoek 58" hidden="0"/>
                <p:cNvSpPr/>
                <p:nvPr isPhoto="0" userDrawn="0"/>
              </p:nvSpPr>
              <p:spPr bwMode="auto">
                <a:xfrm>
                  <a:off x="218578" y="5736060"/>
                  <a:ext cx="3235739" cy="438408"/>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3" name="Tekstvak 66" hidden="0"/>
                <p:cNvSpPr>
                  <a:spLocks noAdjustHandles="0" noChangeArrowheads="0"/>
                </p:cNvSpPr>
                <p:nvPr isPhoto="0" userDrawn="0"/>
              </p:nvSpPr>
              <p:spPr bwMode="auto">
                <a:xfrm>
                  <a:off x="194711" y="5738136"/>
                  <a:ext cx="3343223" cy="400110"/>
                </a:xfrm>
                <a:prstGeom prst="rect">
                  <a:avLst/>
                </a:prstGeom>
                <a:noFill/>
              </p:spPr>
              <p:txBody>
                <a:bodyPr wrap="square" rtlCol="0">
                  <a:spAutoFit/>
                </a:bodyPr>
                <a:lstStyle/>
                <a:p>
                  <a:pPr>
                    <a:defRPr/>
                  </a:pPr>
                  <a:r>
                    <a:rPr lang="en-GB" sz="1000" i="1"/>
                    <a:t>There is not just one best method for peer-to-peer coaching. Try different methods and make your own blend.</a:t>
                  </a:r>
                  <a:endParaRPr/>
                </a:p>
              </p:txBody>
            </p:sp>
            <p:sp>
              <p:nvSpPr>
                <p:cNvPr id="54" name="Actieknop: Vooruit of Volgende 67" hidden="0">
                  <a:hlinkClick r:id="rId5" action="ppaction://hlinksldjump" highlightClick="1"/>
                </p:cNvPr>
                <p:cNvSpPr/>
                <p:nvPr isPhoto="0" userDrawn="0"/>
              </p:nvSpPr>
              <p:spPr bwMode="auto">
                <a:xfrm>
                  <a:off x="3405390" y="5849455"/>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
            <p:nvSpPr>
              <p:cNvPr id="55" name="Tekstvak 69" hidden="0"/>
              <p:cNvSpPr>
                <a:spLocks noAdjustHandles="0" noChangeArrowheads="0"/>
              </p:cNvSpPr>
              <p:nvPr isPhoto="0" userDrawn="0"/>
            </p:nvSpPr>
            <p:spPr bwMode="auto">
              <a:xfrm>
                <a:off x="928995" y="859130"/>
                <a:ext cx="3107092" cy="430887"/>
              </a:xfrm>
              <a:prstGeom prst="rect">
                <a:avLst/>
              </a:prstGeom>
              <a:noFill/>
            </p:spPr>
            <p:txBody>
              <a:bodyPr wrap="square" rtlCol="0">
                <a:spAutoFit/>
              </a:bodyPr>
              <a:lstStyle/>
              <a:p>
                <a:pPr>
                  <a:defRPr/>
                </a:pPr>
                <a:r>
                  <a:rPr lang="en-GB" sz="1100" i="1"/>
                  <a:t>This guideline stimulates analysis of a story by making use of the network tools.</a:t>
                </a:r>
                <a:endParaRPr/>
              </a:p>
            </p:txBody>
          </p:sp>
        </p:grpSp>
      </p:grpSp>
      <p:sp>
        <p:nvSpPr>
          <p:cNvPr id="56" name="Tekstvak 68" hidden="0"/>
          <p:cNvSpPr>
            <a:spLocks noAdjustHandles="0" noChangeArrowheads="0"/>
          </p:cNvSpPr>
          <p:nvPr isPhoto="0" userDrawn="0"/>
        </p:nvSpPr>
        <p:spPr bwMode="auto">
          <a:xfrm>
            <a:off x="928995" y="538758"/>
            <a:ext cx="2271904" cy="369332"/>
          </a:xfrm>
          <a:prstGeom prst="rect">
            <a:avLst/>
          </a:prstGeom>
          <a:noFill/>
        </p:spPr>
        <p:txBody>
          <a:bodyPr wrap="none" rtlCol="0">
            <a:spAutoFit/>
          </a:bodyPr>
          <a:lstStyle/>
          <a:p>
            <a:pPr>
              <a:defRPr/>
            </a:pPr>
            <a:r>
              <a:rPr lang="en-GB" sz="1800" b="1">
                <a:solidFill>
                  <a:srgbClr val="C00000"/>
                </a:solidFill>
              </a:rPr>
              <a:t>Coaching for peers (2)</a:t>
            </a:r>
            <a:endParaRPr/>
          </a:p>
        </p:txBody>
      </p:sp>
      <p:sp>
        <p:nvSpPr>
          <p:cNvPr id="57" name="Tekstvak 70" hidden="0"/>
          <p:cNvSpPr>
            <a:spLocks noAdjustHandles="0" noChangeArrowheads="0"/>
          </p:cNvSpPr>
          <p:nvPr isPhoto="0" userDrawn="0"/>
        </p:nvSpPr>
        <p:spPr bwMode="auto">
          <a:xfrm>
            <a:off x="177765" y="3112621"/>
            <a:ext cx="3477341" cy="769441"/>
          </a:xfrm>
          <a:prstGeom prst="rect">
            <a:avLst/>
          </a:prstGeom>
          <a:noFill/>
        </p:spPr>
        <p:txBody>
          <a:bodyPr wrap="square" rtlCol="0">
            <a:spAutoFit/>
          </a:bodyPr>
          <a:lstStyle/>
          <a:p>
            <a:pPr>
              <a:defRPr/>
            </a:pPr>
            <a:r>
              <a:rPr lang="en-GB" sz="1100" b="1">
                <a:solidFill>
                  <a:srgbClr val="C00000"/>
                </a:solidFill>
              </a:rPr>
              <a:t>Take time for reflection</a:t>
            </a:r>
            <a:r>
              <a:rPr lang="en-GB" sz="1100"/>
              <a:t>.</a:t>
            </a:r>
            <a:endParaRPr/>
          </a:p>
          <a:p>
            <a:pPr>
              <a:defRPr/>
            </a:pPr>
            <a:r>
              <a:rPr lang="en-GB" sz="1100"/>
              <a:t>Reflection helps to become more aware of how we have acted in a certain case, and how we could be more effective next time.</a:t>
            </a:r>
            <a:endParaRPr/>
          </a:p>
        </p:txBody>
      </p:sp>
      <p:sp>
        <p:nvSpPr>
          <p:cNvPr id="58" name="Tekstvak 71" hidden="0"/>
          <p:cNvSpPr>
            <a:spLocks noAdjustHandles="0" noChangeArrowheads="0"/>
          </p:cNvSpPr>
          <p:nvPr isPhoto="0" userDrawn="0"/>
        </p:nvSpPr>
        <p:spPr bwMode="auto">
          <a:xfrm>
            <a:off x="169183" y="3882062"/>
            <a:ext cx="3477341" cy="769441"/>
          </a:xfrm>
          <a:prstGeom prst="rect">
            <a:avLst/>
          </a:prstGeom>
          <a:noFill/>
        </p:spPr>
        <p:txBody>
          <a:bodyPr wrap="square" rtlCol="0">
            <a:spAutoFit/>
          </a:bodyPr>
          <a:lstStyle/>
          <a:p>
            <a:pPr>
              <a:defRPr/>
            </a:pPr>
            <a:r>
              <a:rPr lang="en-GB" sz="1100" b="1">
                <a:solidFill>
                  <a:srgbClr val="C00000"/>
                </a:solidFill>
              </a:rPr>
              <a:t>Peer-to-peer consultation</a:t>
            </a:r>
            <a:r>
              <a:rPr lang="en-GB" sz="1100"/>
              <a:t>.</a:t>
            </a:r>
            <a:endParaRPr/>
          </a:p>
          <a:p>
            <a:pPr>
              <a:defRPr/>
            </a:pPr>
            <a:r>
              <a:rPr lang="en-GB" sz="1100"/>
              <a:t>In a trusted environment, colleagues probably see more that what you were aware of. This can be very helpful.</a:t>
            </a:r>
            <a:endParaRPr/>
          </a:p>
          <a:p>
            <a:pPr>
              <a:defRPr/>
            </a:pPr>
            <a:r>
              <a:rPr lang="en-GB" sz="1100"/>
              <a:t>It takes time to do so. Schedule it in your agenda.</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3" hidden="0"/>
          <p:cNvGrpSpPr/>
          <p:nvPr isPhoto="0" userDrawn="0"/>
        </p:nvGrpSpPr>
        <p:grpSpPr bwMode="auto">
          <a:xfrm>
            <a:off x="-53387" y="0"/>
            <a:ext cx="12245387" cy="6858000"/>
            <a:chOff x="-53387" y="0"/>
            <a:chExt cx="12245387" cy="6858000"/>
          </a:xfrm>
        </p:grpSpPr>
        <p:sp>
          <p:nvSpPr>
            <p:cNvPr id="5" name="Rechthoek 9" hidden="0"/>
            <p:cNvSpPr/>
            <p:nvPr isPhoto="0" userDrawn="0"/>
          </p:nvSpPr>
          <p:spPr bwMode="auto">
            <a:xfrm>
              <a:off x="-53387"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6"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7"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Tekstvak 22" hidden="0"/>
            <p:cNvSpPr>
              <a:spLocks noAdjustHandles="0" noChangeArrowheads="0"/>
            </p:cNvSpPr>
            <p:nvPr isPhoto="0" userDrawn="0"/>
          </p:nvSpPr>
          <p:spPr bwMode="auto">
            <a:xfrm>
              <a:off x="924638" y="816071"/>
              <a:ext cx="1333185" cy="369332"/>
            </a:xfrm>
            <a:prstGeom prst="rect">
              <a:avLst/>
            </a:prstGeom>
            <a:noFill/>
          </p:spPr>
          <p:txBody>
            <a:bodyPr wrap="none" rtlCol="0">
              <a:spAutoFit/>
            </a:bodyPr>
            <a:lstStyle/>
            <a:p>
              <a:pPr>
                <a:defRPr/>
              </a:pPr>
              <a:r>
                <a:rPr lang="en-GB" sz="1800" b="1">
                  <a:solidFill>
                    <a:srgbClr val="C00000"/>
                  </a:solidFill>
                </a:rPr>
                <a:t>Story telling</a:t>
              </a:r>
              <a:endParaRPr/>
            </a:p>
          </p:txBody>
        </p:sp>
        <p:sp>
          <p:nvSpPr>
            <p:cNvPr id="10" name="Tekstvak 12" hidden="0"/>
            <p:cNvSpPr>
              <a:spLocks noAdjustHandles="0" noChangeArrowheads="0"/>
            </p:cNvSpPr>
            <p:nvPr isPhoto="0" userDrawn="0"/>
          </p:nvSpPr>
          <p:spPr bwMode="auto">
            <a:xfrm>
              <a:off x="177664" y="1514701"/>
              <a:ext cx="3343223" cy="1677382"/>
            </a:xfrm>
            <a:prstGeom prst="rect">
              <a:avLst/>
            </a:prstGeom>
            <a:noFill/>
          </p:spPr>
          <p:txBody>
            <a:bodyPr wrap="square" rtlCol="0">
              <a:spAutoFit/>
            </a:bodyPr>
            <a:lstStyle/>
            <a:p>
              <a:pPr>
                <a:spcAft>
                  <a:spcPts val="600"/>
                </a:spcAft>
                <a:defRPr/>
              </a:pPr>
              <a:r>
                <a:rPr lang="en-GB" sz="1100" b="1">
                  <a:solidFill>
                    <a:srgbClr val="C00000"/>
                  </a:solidFill>
                </a:rPr>
                <a:t>Stories for learning together</a:t>
              </a:r>
              <a:endParaRPr lang="en-GB" sz="1100"/>
            </a:p>
            <a:p>
              <a:pPr>
                <a:spcAft>
                  <a:spcPts val="600"/>
                </a:spcAft>
                <a:defRPr/>
              </a:pPr>
              <a:r>
                <a:rPr lang="en-GB" sz="1100"/>
                <a:t>There are many ways to tell stories and to write them down. </a:t>
              </a:r>
              <a:endParaRPr/>
            </a:p>
            <a:p>
              <a:pPr>
                <a:spcAft>
                  <a:spcPts val="600"/>
                </a:spcAft>
                <a:defRPr/>
              </a:pPr>
              <a:r>
                <a:rPr lang="en-GB" sz="1100"/>
                <a:t>A story becomes useful for peer-to-peer learning if it talks about experiences where the main character met a challenge and acted upon it. </a:t>
              </a:r>
              <a:endParaRPr/>
            </a:p>
            <a:p>
              <a:pPr>
                <a:spcAft>
                  <a:spcPts val="600"/>
                </a:spcAft>
                <a:defRPr/>
              </a:pPr>
              <a:r>
                <a:rPr lang="en-GB" sz="1100"/>
                <a:t>The most interesting stories are those in which you tell about your own experience. </a:t>
              </a:r>
              <a:endParaRPr/>
            </a:p>
          </p:txBody>
        </p:sp>
        <p:sp>
          <p:nvSpPr>
            <p:cNvPr id="11" name="Tekstvak 7" hidden="0"/>
            <p:cNvSpPr>
              <a:spLocks noAdjustHandles="0" noChangeArrowheads="0"/>
            </p:cNvSpPr>
            <p:nvPr isPhoto="0" userDrawn="0"/>
          </p:nvSpPr>
          <p:spPr bwMode="auto">
            <a:xfrm>
              <a:off x="6139864" y="349852"/>
              <a:ext cx="3790162" cy="2169825"/>
            </a:xfrm>
            <a:prstGeom prst="rect">
              <a:avLst/>
            </a:prstGeom>
            <a:noFill/>
          </p:spPr>
          <p:txBody>
            <a:bodyPr wrap="square" rtlCol="0">
              <a:spAutoFit/>
            </a:bodyPr>
            <a:lstStyle/>
            <a:p>
              <a:pPr>
                <a:spcAft>
                  <a:spcPts val="600"/>
                </a:spcAft>
                <a:defRPr/>
              </a:pPr>
              <a:r>
                <a:rPr lang="en-GB" sz="900" b="1">
                  <a:solidFill>
                    <a:srgbClr val="C00000"/>
                  </a:solidFill>
                </a:rPr>
                <a:t>The journey of the hero</a:t>
              </a:r>
              <a:endParaRPr/>
            </a:p>
            <a:p>
              <a:pPr>
                <a:spcAft>
                  <a:spcPts val="600"/>
                </a:spcAft>
                <a:defRPr/>
              </a:pPr>
              <a:r>
                <a:rPr lang="en-GB" sz="900"/>
                <a:t>An interesting story is like the journey of the hero (m/f):</a:t>
              </a:r>
              <a:endParaRPr/>
            </a:p>
            <a:p>
              <a:pPr marL="228600" indent="-228600">
                <a:spcAft>
                  <a:spcPts val="600"/>
                </a:spcAft>
                <a:buFont typeface="+mj-lt"/>
                <a:buAutoNum type="arabicPeriod" startAt="1"/>
                <a:defRPr/>
              </a:pPr>
              <a:r>
                <a:rPr lang="en-GB" sz="900"/>
                <a:t>He goes on his way with an ambition or mission.</a:t>
              </a:r>
              <a:endParaRPr/>
            </a:p>
            <a:p>
              <a:pPr marL="228600" indent="-228600">
                <a:spcAft>
                  <a:spcPts val="600"/>
                </a:spcAft>
                <a:buFont typeface="+mj-lt"/>
                <a:buAutoNum type="arabicPeriod" startAt="1"/>
                <a:defRPr/>
              </a:pPr>
              <a:r>
                <a:rPr lang="en-GB" sz="900"/>
                <a:t>He might find friends willing to join.</a:t>
              </a:r>
              <a:endParaRPr/>
            </a:p>
            <a:p>
              <a:pPr marL="228600" indent="-228600">
                <a:spcAft>
                  <a:spcPts val="600"/>
                </a:spcAft>
                <a:buFont typeface="+mj-lt"/>
                <a:buAutoNum type="arabicPeriod" startAt="1"/>
                <a:defRPr/>
              </a:pPr>
              <a:r>
                <a:rPr lang="en-GB" sz="900"/>
                <a:t>He encounters unexpected barriers or challenges.</a:t>
              </a:r>
              <a:endParaRPr/>
            </a:p>
            <a:p>
              <a:pPr marL="228600" indent="-228600">
                <a:spcAft>
                  <a:spcPts val="600"/>
                </a:spcAft>
                <a:buFont typeface="+mj-lt"/>
                <a:buAutoNum type="arabicPeriod" startAt="1"/>
                <a:defRPr/>
              </a:pPr>
              <a:r>
                <a:rPr lang="en-GB" sz="900"/>
                <a:t>His equipment is not suitable, his assumptions were not correct.</a:t>
              </a:r>
              <a:endParaRPr/>
            </a:p>
            <a:p>
              <a:pPr marL="228600" indent="-228600">
                <a:spcAft>
                  <a:spcPts val="600"/>
                </a:spcAft>
                <a:buFont typeface="+mj-lt"/>
                <a:buAutoNum type="arabicPeriod" startAt="1"/>
                <a:defRPr/>
              </a:pPr>
              <a:r>
                <a:rPr lang="en-GB" sz="900"/>
                <a:t>Friends might not cope with the situation and leave him.</a:t>
              </a:r>
              <a:endParaRPr/>
            </a:p>
            <a:p>
              <a:pPr marL="228600" indent="-228600">
                <a:spcAft>
                  <a:spcPts val="600"/>
                </a:spcAft>
                <a:buFont typeface="+mj-lt"/>
                <a:buAutoNum type="arabicPeriod" startAt="1"/>
                <a:defRPr/>
              </a:pPr>
              <a:r>
                <a:rPr lang="en-GB" sz="900"/>
                <a:t>When all seems hopeless there is help from an unexpected corner.</a:t>
              </a:r>
              <a:endParaRPr/>
            </a:p>
            <a:p>
              <a:pPr marL="228600" indent="-228600">
                <a:spcAft>
                  <a:spcPts val="600"/>
                </a:spcAft>
                <a:buFont typeface="+mj-lt"/>
                <a:buAutoNum type="arabicPeriod" startAt="1"/>
                <a:defRPr/>
              </a:pPr>
              <a:r>
                <a:rPr lang="en-GB" sz="900"/>
                <a:t>While fighting the dragon he gets a hunch and becomes creative.</a:t>
              </a:r>
              <a:endParaRPr/>
            </a:p>
            <a:p>
              <a:pPr marL="228600" indent="-228600">
                <a:spcAft>
                  <a:spcPts val="600"/>
                </a:spcAft>
                <a:buFont typeface="+mj-lt"/>
                <a:buAutoNum type="arabicPeriod" startAt="1"/>
                <a:defRPr/>
              </a:pPr>
              <a:r>
                <a:rPr lang="en-GB" sz="900"/>
                <a:t>He wins, and ends up in a much better situation than what he aimed for.</a:t>
              </a:r>
              <a:endParaRPr lang="en-GB" sz="1100"/>
            </a:p>
          </p:txBody>
        </p:sp>
        <p:sp>
          <p:nvSpPr>
            <p:cNvPr id="12" name="Tekstvak 11" hidden="0"/>
            <p:cNvSpPr>
              <a:spLocks noAdjustHandles="0" noChangeArrowheads="0"/>
            </p:cNvSpPr>
            <p:nvPr isPhoto="0" userDrawn="0"/>
          </p:nvSpPr>
          <p:spPr bwMode="auto">
            <a:xfrm>
              <a:off x="237850" y="4437200"/>
              <a:ext cx="3477341" cy="261610"/>
            </a:xfrm>
            <a:prstGeom prst="rect">
              <a:avLst/>
            </a:prstGeom>
            <a:noFill/>
          </p:spPr>
          <p:txBody>
            <a:bodyPr wrap="square" rtlCol="0">
              <a:spAutoFit/>
            </a:bodyPr>
            <a:lstStyle/>
            <a:p>
              <a:pPr>
                <a:defRPr/>
              </a:pPr>
              <a:r>
                <a:rPr lang="en-GB" sz="1100"/>
                <a:t>.</a:t>
              </a:r>
              <a:endParaRPr/>
            </a:p>
          </p:txBody>
        </p:sp>
        <p:sp>
          <p:nvSpPr>
            <p:cNvPr id="13" name="Tekstvak 13" hidden="0"/>
            <p:cNvSpPr>
              <a:spLocks noAdjustHandles="0" noChangeArrowheads="0"/>
            </p:cNvSpPr>
            <p:nvPr isPhoto="0" userDrawn="0"/>
          </p:nvSpPr>
          <p:spPr bwMode="auto">
            <a:xfrm>
              <a:off x="177663" y="3314795"/>
              <a:ext cx="3343223" cy="1954381"/>
            </a:xfrm>
            <a:prstGeom prst="rect">
              <a:avLst/>
            </a:prstGeom>
            <a:solidFill>
              <a:schemeClr val="accent4">
                <a:lumMod val="20000"/>
                <a:lumOff val="80000"/>
              </a:schemeClr>
            </a:solidFill>
            <a:ln>
              <a:solidFill>
                <a:srgbClr val="C00000"/>
              </a:solidFill>
            </a:ln>
          </p:spPr>
          <p:txBody>
            <a:bodyPr wrap="square" rtlCol="0">
              <a:spAutoFit/>
            </a:bodyPr>
            <a:lstStyle/>
            <a:p>
              <a:pPr>
                <a:defRPr/>
              </a:pPr>
              <a:r>
                <a:rPr lang="en-GB" sz="1100" b="1">
                  <a:solidFill>
                    <a:srgbClr val="C00000"/>
                  </a:solidFill>
                </a:rPr>
                <a:t>Key elements of a story</a:t>
              </a:r>
              <a:endParaRPr lang="en-GB" sz="1100"/>
            </a:p>
            <a:p>
              <a:pPr marL="171450" indent="-171450">
                <a:buFont typeface="Arial"/>
                <a:buChar char="•"/>
                <a:defRPr/>
              </a:pPr>
              <a:r>
                <a:rPr lang="en-GB" sz="1100" b="1"/>
                <a:t>Initial situation</a:t>
              </a:r>
              <a:r>
                <a:rPr lang="en-GB" sz="1100"/>
                <a:t>: why did you come into action?</a:t>
              </a:r>
              <a:endParaRPr/>
            </a:p>
            <a:p>
              <a:pPr marL="171450" indent="-171450">
                <a:buFont typeface="Arial"/>
                <a:buChar char="•"/>
                <a:defRPr/>
              </a:pPr>
              <a:r>
                <a:rPr lang="en-GB" sz="1100" b="1"/>
                <a:t>Ambition</a:t>
              </a:r>
              <a:r>
                <a:rPr lang="en-GB" sz="1100"/>
                <a:t>: what did you want to achieve?</a:t>
              </a:r>
              <a:endParaRPr/>
            </a:p>
            <a:p>
              <a:pPr marL="171450" indent="-171450">
                <a:buFont typeface="Arial"/>
                <a:buChar char="•"/>
                <a:defRPr/>
              </a:pPr>
              <a:r>
                <a:rPr lang="en-GB" sz="1100" b="1"/>
                <a:t>Action</a:t>
              </a:r>
              <a:r>
                <a:rPr lang="en-GB" sz="1100"/>
                <a:t>: how did you start?</a:t>
              </a:r>
              <a:endParaRPr/>
            </a:p>
            <a:p>
              <a:pPr marL="171450" indent="-171450">
                <a:buFont typeface="Arial"/>
                <a:buChar char="•"/>
                <a:defRPr/>
              </a:pPr>
              <a:r>
                <a:rPr lang="en-GB" sz="1100" b="1"/>
                <a:t>Events</a:t>
              </a:r>
              <a:r>
                <a:rPr lang="en-GB" sz="1100"/>
                <a:t>: what happened which explains the cliff-hanger moment?</a:t>
              </a:r>
              <a:endParaRPr/>
            </a:p>
            <a:p>
              <a:pPr marL="171450" indent="-171450">
                <a:buFont typeface="Arial"/>
                <a:buChar char="•"/>
                <a:defRPr/>
              </a:pPr>
              <a:r>
                <a:rPr lang="en-GB" sz="1100" b="1"/>
                <a:t>Cliff-hanger moment</a:t>
              </a:r>
              <a:r>
                <a:rPr lang="en-GB" sz="1100"/>
                <a:t>: what was the moment that you had to decide on how to carry on?</a:t>
              </a:r>
              <a:endParaRPr/>
            </a:p>
            <a:p>
              <a:pPr marL="171450" indent="-171450">
                <a:buFont typeface="Arial"/>
                <a:buChar char="•"/>
                <a:defRPr/>
              </a:pPr>
              <a:r>
                <a:rPr lang="en-GB" sz="1100" b="1"/>
                <a:t>Intervention</a:t>
              </a:r>
              <a:r>
                <a:rPr lang="en-GB" sz="1100"/>
                <a:t>: what did you do that changed the course of events?</a:t>
              </a:r>
              <a:endParaRPr/>
            </a:p>
            <a:p>
              <a:pPr marL="171450" indent="-171450">
                <a:buFont typeface="Arial"/>
                <a:buChar char="•"/>
                <a:defRPr/>
              </a:pPr>
              <a:r>
                <a:rPr lang="en-GB" sz="1100" b="1"/>
                <a:t>Result</a:t>
              </a:r>
              <a:r>
                <a:rPr lang="en-GB" sz="1100"/>
                <a:t>: what is the new situation?</a:t>
              </a:r>
              <a:endParaRPr/>
            </a:p>
          </p:txBody>
        </p:sp>
        <p:sp>
          <p:nvSpPr>
            <p:cNvPr id="14" name="Tekstvak 39" hidden="0"/>
            <p:cNvSpPr>
              <a:spLocks noAdjustHandles="0" noChangeArrowheads="0"/>
            </p:cNvSpPr>
            <p:nvPr isPhoto="0" userDrawn="0"/>
          </p:nvSpPr>
          <p:spPr bwMode="auto">
            <a:xfrm>
              <a:off x="177662" y="5343298"/>
              <a:ext cx="3343223" cy="1323439"/>
            </a:xfrm>
            <a:prstGeom prst="rect">
              <a:avLst/>
            </a:prstGeom>
            <a:noFill/>
          </p:spPr>
          <p:txBody>
            <a:bodyPr wrap="square" rtlCol="0">
              <a:spAutoFit/>
            </a:bodyPr>
            <a:lstStyle/>
            <a:p>
              <a:pPr>
                <a:spcAft>
                  <a:spcPts val="600"/>
                </a:spcAft>
                <a:defRPr/>
              </a:pPr>
              <a:r>
                <a:rPr lang="en-GB" sz="1000" b="1">
                  <a:solidFill>
                    <a:srgbClr val="C00000"/>
                  </a:solidFill>
                </a:rPr>
                <a:t>Tips</a:t>
              </a:r>
              <a:endParaRPr lang="en-GB" sz="1000"/>
            </a:p>
            <a:p>
              <a:pPr marL="171450" indent="-171450">
                <a:spcAft>
                  <a:spcPts val="600"/>
                </a:spcAft>
                <a:buFont typeface="Wingdings"/>
                <a:buChar char="ü"/>
                <a:defRPr/>
              </a:pPr>
              <a:r>
                <a:rPr lang="en-GB" sz="1000" b="1"/>
                <a:t>Keep it short. </a:t>
              </a:r>
              <a:r>
                <a:rPr lang="en-GB" sz="1000" i="1"/>
                <a:t>Just explain what is essential to understand why the cliff-hanger situation arose, what you did, and what effects you observed afterwards.</a:t>
              </a:r>
              <a:r>
                <a:rPr lang="en-GB" sz="1000"/>
                <a:t> </a:t>
              </a:r>
              <a:endParaRPr/>
            </a:p>
            <a:p>
              <a:pPr marL="171450" indent="-171450">
                <a:spcAft>
                  <a:spcPts val="600"/>
                </a:spcAft>
                <a:buFont typeface="Wingdings"/>
                <a:buChar char="ü"/>
                <a:defRPr/>
              </a:pPr>
              <a:r>
                <a:rPr lang="en-GB" sz="1000" b="1"/>
                <a:t>Keep room for clarifications. </a:t>
              </a:r>
              <a:r>
                <a:rPr lang="en-GB" sz="1000" i="1"/>
                <a:t>There is no need to be complete, because your peers will ask to clarify what they do not understand.</a:t>
              </a:r>
              <a:endParaRPr lang="en-GB" sz="1000"/>
            </a:p>
          </p:txBody>
        </p:sp>
        <p:sp>
          <p:nvSpPr>
            <p:cNvPr id="15" name="Tekstvak 14" hidden="0"/>
            <p:cNvSpPr>
              <a:spLocks noAdjustHandles="0" noChangeArrowheads="0"/>
            </p:cNvSpPr>
            <p:nvPr isPhoto="0" userDrawn="0"/>
          </p:nvSpPr>
          <p:spPr bwMode="auto">
            <a:xfrm>
              <a:off x="10153227" y="6170056"/>
              <a:ext cx="2038773" cy="369332"/>
            </a:xfrm>
            <a:prstGeom prst="rect">
              <a:avLst/>
            </a:prstGeom>
            <a:noFill/>
          </p:spPr>
          <p:txBody>
            <a:bodyPr wrap="square" rtlCol="0">
              <a:spAutoFit/>
            </a:bodyPr>
            <a:lstStyle/>
            <a:p>
              <a:pPr>
                <a:defRPr/>
              </a:pPr>
              <a:r>
                <a:rPr lang="en-GB" sz="900" b="1">
                  <a:solidFill>
                    <a:schemeClr val="accent6">
                      <a:lumMod val="50000"/>
                    </a:schemeClr>
                  </a:solidFill>
                </a:rPr>
                <a:t>Drawing: </a:t>
              </a:r>
              <a:r>
                <a:rPr lang="en-GB" sz="900"/>
                <a:t>with courtesy to </a:t>
              </a:r>
              <a:r>
                <a:rPr lang="en-GB" sz="900"/>
                <a:t>Füak</a:t>
              </a:r>
              <a:r>
                <a:rPr lang="en-GB" sz="900"/>
                <a:t>, Germany, Das </a:t>
              </a:r>
              <a:r>
                <a:rPr lang="en-GB" sz="900"/>
                <a:t>Aktantenmodel</a:t>
              </a:r>
              <a:endParaRPr lang="en-GB" sz="900">
                <a:solidFill>
                  <a:srgbClr val="0000FF"/>
                </a:solidFill>
              </a:endParaRPr>
            </a:p>
          </p:txBody>
        </p:sp>
        <p:grpSp>
          <p:nvGrpSpPr>
            <p:cNvPr id="16" name="Groep 8" hidden="0"/>
            <p:cNvGrpSpPr/>
            <p:nvPr isPhoto="0" userDrawn="0"/>
          </p:nvGrpSpPr>
          <p:grpSpPr bwMode="auto">
            <a:xfrm>
              <a:off x="5992957" y="2907160"/>
              <a:ext cx="3875211" cy="3060079"/>
              <a:chOff x="5992957" y="2907160"/>
              <a:chExt cx="3875211" cy="3060079"/>
            </a:xfrm>
          </p:grpSpPr>
          <p:grpSp>
            <p:nvGrpSpPr>
              <p:cNvPr id="17" name="Groep 5" hidden="0"/>
              <p:cNvGrpSpPr/>
              <p:nvPr isPhoto="0" userDrawn="0"/>
            </p:nvGrpSpPr>
            <p:grpSpPr bwMode="auto">
              <a:xfrm>
                <a:off x="6096000" y="2907160"/>
                <a:ext cx="3669125" cy="3060079"/>
                <a:chOff x="6096000" y="2907160"/>
                <a:chExt cx="3669125" cy="3060079"/>
              </a:xfrm>
            </p:grpSpPr>
            <p:pic>
              <p:nvPicPr>
                <p:cNvPr id="18" name="Grafik 2" hidden="0"/>
                <p:cNvPicPr>
                  <a:picLocks noChangeAspect="1"/>
                </p:cNvPicPr>
                <p:nvPr isPhoto="0" userDrawn="0"/>
              </p:nvPicPr>
              <p:blipFill>
                <a:blip r:embed="rId4"/>
                <a:stretch/>
              </p:blipFill>
              <p:spPr bwMode="auto">
                <a:xfrm>
                  <a:off x="6096000" y="2907160"/>
                  <a:ext cx="3669125" cy="3060079"/>
                </a:xfrm>
                <a:prstGeom prst="rect">
                  <a:avLst/>
                </a:prstGeom>
              </p:spPr>
            </p:pic>
            <p:sp>
              <p:nvSpPr>
                <p:cNvPr id="19" name="Rechthoek 4" hidden="0"/>
                <p:cNvSpPr/>
                <p:nvPr isPhoto="0" userDrawn="0"/>
              </p:nvSpPr>
              <p:spPr bwMode="auto">
                <a:xfrm rot="19591565">
                  <a:off x="7231793" y="3608086"/>
                  <a:ext cx="457200" cy="253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p>
              </p:txBody>
            </p:sp>
            <p:sp>
              <p:nvSpPr>
                <p:cNvPr id="20" name="Rechthoek 21" hidden="0"/>
                <p:cNvSpPr/>
                <p:nvPr isPhoto="0" userDrawn="0"/>
              </p:nvSpPr>
              <p:spPr bwMode="auto">
                <a:xfrm>
                  <a:off x="6250149" y="3860840"/>
                  <a:ext cx="457200" cy="181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p>
              </p:txBody>
            </p:sp>
            <p:sp>
              <p:nvSpPr>
                <p:cNvPr id="21" name="Rechthoek 23" hidden="0"/>
                <p:cNvSpPr/>
                <p:nvPr isPhoto="0" userDrawn="0"/>
              </p:nvSpPr>
              <p:spPr bwMode="auto">
                <a:xfrm>
                  <a:off x="6905540" y="4626142"/>
                  <a:ext cx="457200" cy="120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p>
              </p:txBody>
            </p:sp>
            <p:sp>
              <p:nvSpPr>
                <p:cNvPr id="22" name="Rechthoek 29" hidden="0"/>
                <p:cNvSpPr/>
                <p:nvPr isPhoto="0" userDrawn="0"/>
              </p:nvSpPr>
              <p:spPr bwMode="auto">
                <a:xfrm>
                  <a:off x="7473361" y="5315342"/>
                  <a:ext cx="792333" cy="177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p>
              </p:txBody>
            </p:sp>
            <p:sp>
              <p:nvSpPr>
                <p:cNvPr id="23" name="Rechthoek 30" hidden="0"/>
                <p:cNvSpPr/>
                <p:nvPr isPhoto="0" userDrawn="0"/>
              </p:nvSpPr>
              <p:spPr bwMode="auto">
                <a:xfrm>
                  <a:off x="8850722" y="5271842"/>
                  <a:ext cx="792333" cy="177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p>
              </p:txBody>
            </p:sp>
            <p:sp>
              <p:nvSpPr>
                <p:cNvPr id="24" name="Rechthoek 32" hidden="0"/>
                <p:cNvSpPr/>
                <p:nvPr isPhoto="0" userDrawn="0"/>
              </p:nvSpPr>
              <p:spPr bwMode="auto">
                <a:xfrm>
                  <a:off x="7806345" y="4273937"/>
                  <a:ext cx="405208" cy="117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p>
              </p:txBody>
            </p:sp>
            <p:sp>
              <p:nvSpPr>
                <p:cNvPr id="25" name="Rechthoek 33" hidden="0"/>
                <p:cNvSpPr/>
                <p:nvPr isPhoto="0" userDrawn="0"/>
              </p:nvSpPr>
              <p:spPr bwMode="auto">
                <a:xfrm>
                  <a:off x="8386010" y="4601647"/>
                  <a:ext cx="374510" cy="120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p>
              </p:txBody>
            </p:sp>
            <p:sp>
              <p:nvSpPr>
                <p:cNvPr id="26" name="Rechthoek 34" hidden="0"/>
                <p:cNvSpPr/>
                <p:nvPr isPhoto="0" userDrawn="0"/>
              </p:nvSpPr>
              <p:spPr bwMode="auto">
                <a:xfrm>
                  <a:off x="7891184" y="3823752"/>
                  <a:ext cx="405208" cy="1175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p>
              </p:txBody>
            </p:sp>
            <p:sp>
              <p:nvSpPr>
                <p:cNvPr id="27" name="Rechthoek 35" hidden="0"/>
                <p:cNvSpPr/>
                <p:nvPr isPhoto="0" userDrawn="0"/>
              </p:nvSpPr>
              <p:spPr bwMode="auto">
                <a:xfrm rot="2364033">
                  <a:off x="6755147" y="3628236"/>
                  <a:ext cx="324914" cy="177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p>
              </p:txBody>
            </p:sp>
          </p:grpSp>
          <p:sp>
            <p:nvSpPr>
              <p:cNvPr id="28" name="Tekstvak 2" hidden="0"/>
              <p:cNvSpPr>
                <a:spLocks noAdjustHandles="0" noChangeArrowheads="0"/>
              </p:cNvSpPr>
              <p:nvPr isPhoto="0" userDrawn="0"/>
            </p:nvSpPr>
            <p:spPr bwMode="auto">
              <a:xfrm>
                <a:off x="5992957" y="3791011"/>
                <a:ext cx="1016669" cy="276999"/>
              </a:xfrm>
              <a:prstGeom prst="rect">
                <a:avLst/>
              </a:prstGeom>
              <a:noFill/>
            </p:spPr>
            <p:txBody>
              <a:bodyPr wrap="square" rtlCol="0">
                <a:spAutoFit/>
              </a:bodyPr>
              <a:lstStyle/>
              <a:p>
                <a:pPr algn="ctr">
                  <a:defRPr/>
                </a:pPr>
                <a:r>
                  <a:rPr lang="en-GB" sz="1200">
                    <a:latin typeface="Comic Sans MS"/>
                  </a:rPr>
                  <a:t>ambition</a:t>
                </a:r>
                <a:endParaRPr/>
              </a:p>
            </p:txBody>
          </p:sp>
          <p:sp>
            <p:nvSpPr>
              <p:cNvPr id="29" name="Tekstvak 24" hidden="0"/>
              <p:cNvSpPr>
                <a:spLocks noAdjustHandles="0" noChangeArrowheads="0"/>
              </p:cNvSpPr>
              <p:nvPr isPhoto="0" userDrawn="0"/>
            </p:nvSpPr>
            <p:spPr bwMode="auto">
              <a:xfrm>
                <a:off x="6465381" y="4388347"/>
                <a:ext cx="649708" cy="276999"/>
              </a:xfrm>
              <a:prstGeom prst="rect">
                <a:avLst/>
              </a:prstGeom>
              <a:noFill/>
            </p:spPr>
            <p:txBody>
              <a:bodyPr wrap="square" rtlCol="0">
                <a:spAutoFit/>
              </a:bodyPr>
              <a:lstStyle/>
              <a:p>
                <a:pPr algn="ctr">
                  <a:defRPr/>
                </a:pPr>
                <a:r>
                  <a:rPr lang="en-GB" sz="1200">
                    <a:latin typeface="Comic Sans MS"/>
                  </a:rPr>
                  <a:t>hero</a:t>
                </a:r>
                <a:endParaRPr/>
              </a:p>
            </p:txBody>
          </p:sp>
          <p:sp>
            <p:nvSpPr>
              <p:cNvPr id="30" name="Tekstvak 25" hidden="0"/>
              <p:cNvSpPr>
                <a:spLocks noAdjustHandles="0" noChangeArrowheads="0"/>
              </p:cNvSpPr>
              <p:nvPr isPhoto="0" userDrawn="0"/>
            </p:nvSpPr>
            <p:spPr bwMode="auto">
              <a:xfrm>
                <a:off x="8248411" y="3259057"/>
                <a:ext cx="649708" cy="276999"/>
              </a:xfrm>
              <a:prstGeom prst="rect">
                <a:avLst/>
              </a:prstGeom>
              <a:noFill/>
            </p:spPr>
            <p:txBody>
              <a:bodyPr wrap="square" rtlCol="0">
                <a:spAutoFit/>
              </a:bodyPr>
              <a:lstStyle/>
              <a:p>
                <a:pPr algn="ctr">
                  <a:defRPr/>
                </a:pPr>
                <a:r>
                  <a:rPr lang="en-GB" sz="1200">
                    <a:latin typeface="Comic Sans MS"/>
                  </a:rPr>
                  <a:t>helper</a:t>
                </a:r>
                <a:endParaRPr/>
              </a:p>
            </p:txBody>
          </p:sp>
          <p:sp>
            <p:nvSpPr>
              <p:cNvPr id="31" name="Tekstvak 26" hidden="0"/>
              <p:cNvSpPr>
                <a:spLocks noAdjustHandles="0" noChangeArrowheads="0"/>
              </p:cNvSpPr>
              <p:nvPr isPhoto="0" userDrawn="0"/>
            </p:nvSpPr>
            <p:spPr bwMode="auto">
              <a:xfrm rot="19454370">
                <a:off x="7060384" y="3451084"/>
                <a:ext cx="806117" cy="461665"/>
              </a:xfrm>
              <a:prstGeom prst="rect">
                <a:avLst/>
              </a:prstGeom>
              <a:noFill/>
            </p:spPr>
            <p:txBody>
              <a:bodyPr wrap="square" rtlCol="0">
                <a:spAutoFit/>
              </a:bodyPr>
              <a:lstStyle/>
              <a:p>
                <a:pPr algn="ctr">
                  <a:defRPr/>
                </a:pPr>
                <a:r>
                  <a:rPr lang="en-GB" sz="1200">
                    <a:latin typeface="Comic Sans MS"/>
                  </a:rPr>
                  <a:t>know how</a:t>
                </a:r>
                <a:endParaRPr/>
              </a:p>
            </p:txBody>
          </p:sp>
          <p:sp>
            <p:nvSpPr>
              <p:cNvPr id="32" name="Tekstvak 27" hidden="0"/>
              <p:cNvSpPr>
                <a:spLocks noAdjustHandles="0" noChangeArrowheads="0"/>
              </p:cNvSpPr>
              <p:nvPr isPhoto="0" userDrawn="0"/>
            </p:nvSpPr>
            <p:spPr bwMode="auto">
              <a:xfrm>
                <a:off x="7527503" y="3949961"/>
                <a:ext cx="806117" cy="276999"/>
              </a:xfrm>
              <a:prstGeom prst="rect">
                <a:avLst/>
              </a:prstGeom>
              <a:noFill/>
            </p:spPr>
            <p:txBody>
              <a:bodyPr wrap="square" rtlCol="0">
                <a:spAutoFit/>
              </a:bodyPr>
              <a:lstStyle/>
              <a:p>
                <a:pPr algn="ctr">
                  <a:defRPr/>
                </a:pPr>
                <a:r>
                  <a:rPr lang="en-GB" sz="1200">
                    <a:latin typeface="Comic Sans MS"/>
                  </a:rPr>
                  <a:t>will</a:t>
                </a:r>
                <a:endParaRPr/>
              </a:p>
            </p:txBody>
          </p:sp>
          <p:sp>
            <p:nvSpPr>
              <p:cNvPr id="33" name="Tekstvak 28" hidden="0"/>
              <p:cNvSpPr>
                <a:spLocks noAdjustHandles="0" noChangeArrowheads="0"/>
              </p:cNvSpPr>
              <p:nvPr isPhoto="0" userDrawn="0"/>
            </p:nvSpPr>
            <p:spPr bwMode="auto">
              <a:xfrm>
                <a:off x="8248411" y="4532936"/>
                <a:ext cx="776547" cy="276999"/>
              </a:xfrm>
              <a:prstGeom prst="rect">
                <a:avLst/>
              </a:prstGeom>
              <a:noFill/>
            </p:spPr>
            <p:txBody>
              <a:bodyPr wrap="square" rtlCol="0">
                <a:spAutoFit/>
              </a:bodyPr>
              <a:lstStyle/>
              <a:p>
                <a:pPr algn="ctr">
                  <a:defRPr/>
                </a:pPr>
                <a:r>
                  <a:rPr lang="en-GB" sz="1200">
                    <a:latin typeface="Comic Sans MS"/>
                  </a:rPr>
                  <a:t>subject</a:t>
                </a:r>
                <a:endParaRPr/>
              </a:p>
            </p:txBody>
          </p:sp>
          <p:sp>
            <p:nvSpPr>
              <p:cNvPr id="34" name="Tekstvak 31" hidden="0"/>
              <p:cNvSpPr>
                <a:spLocks noAdjustHandles="0" noChangeArrowheads="0"/>
              </p:cNvSpPr>
              <p:nvPr isPhoto="0" userDrawn="0"/>
            </p:nvSpPr>
            <p:spPr bwMode="auto">
              <a:xfrm>
                <a:off x="8851499" y="5261016"/>
                <a:ext cx="1016669" cy="276999"/>
              </a:xfrm>
              <a:prstGeom prst="rect">
                <a:avLst/>
              </a:prstGeom>
              <a:noFill/>
            </p:spPr>
            <p:txBody>
              <a:bodyPr wrap="square" rtlCol="0">
                <a:spAutoFit/>
              </a:bodyPr>
              <a:lstStyle/>
              <a:p>
                <a:pPr algn="ctr">
                  <a:defRPr/>
                </a:pPr>
                <a:r>
                  <a:rPr lang="en-GB" sz="1200">
                    <a:latin typeface="Comic Sans MS"/>
                  </a:rPr>
                  <a:t>beneficiary</a:t>
                </a:r>
                <a:endParaRPr/>
              </a:p>
            </p:txBody>
          </p:sp>
          <p:sp>
            <p:nvSpPr>
              <p:cNvPr id="35" name="Tekstvak 36" hidden="0"/>
              <p:cNvSpPr>
                <a:spLocks noAdjustHandles="0" noChangeArrowheads="0"/>
              </p:cNvSpPr>
              <p:nvPr isPhoto="0" userDrawn="0"/>
            </p:nvSpPr>
            <p:spPr bwMode="auto">
              <a:xfrm>
                <a:off x="7262808" y="5237388"/>
                <a:ext cx="884321" cy="276999"/>
              </a:xfrm>
              <a:prstGeom prst="rect">
                <a:avLst/>
              </a:prstGeom>
              <a:noFill/>
            </p:spPr>
            <p:txBody>
              <a:bodyPr wrap="square" rtlCol="0">
                <a:spAutoFit/>
              </a:bodyPr>
              <a:lstStyle/>
              <a:p>
                <a:pPr algn="ctr">
                  <a:defRPr/>
                </a:pPr>
                <a:r>
                  <a:rPr lang="en-GB" sz="1200">
                    <a:latin typeface="Comic Sans MS"/>
                  </a:rPr>
                  <a:t>opponent</a:t>
                </a:r>
                <a:endParaRPr/>
              </a:p>
            </p:txBody>
          </p:sp>
        </p:gr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hoek 9" hidden="0"/>
          <p:cNvSpPr/>
          <p:nvPr isPhoto="0" userDrawn="0"/>
        </p:nvSpPr>
        <p:spPr bwMode="auto">
          <a:xfrm>
            <a:off x="-53387"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5"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6"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7"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Tekstvak 22" hidden="0"/>
          <p:cNvSpPr>
            <a:spLocks noAdjustHandles="0" noChangeArrowheads="0"/>
          </p:cNvSpPr>
          <p:nvPr isPhoto="0" userDrawn="0"/>
        </p:nvSpPr>
        <p:spPr bwMode="auto">
          <a:xfrm>
            <a:off x="924638" y="816071"/>
            <a:ext cx="2637710" cy="369332"/>
          </a:xfrm>
          <a:prstGeom prst="rect">
            <a:avLst/>
          </a:prstGeom>
          <a:noFill/>
        </p:spPr>
        <p:txBody>
          <a:bodyPr wrap="none" rtlCol="0">
            <a:spAutoFit/>
          </a:bodyPr>
          <a:lstStyle/>
          <a:p>
            <a:pPr>
              <a:defRPr/>
            </a:pPr>
            <a:r>
              <a:rPr lang="en-GB" b="1">
                <a:solidFill>
                  <a:srgbClr val="C00000"/>
                </a:solidFill>
              </a:rPr>
              <a:t>Reviewing Good Practices</a:t>
            </a:r>
            <a:endParaRPr lang="en-GB" sz="1800" b="1">
              <a:solidFill>
                <a:srgbClr val="C00000"/>
              </a:solidFill>
            </a:endParaRPr>
          </a:p>
        </p:txBody>
      </p:sp>
      <p:sp>
        <p:nvSpPr>
          <p:cNvPr id="9" name="Tekstvak 12" hidden="0"/>
          <p:cNvSpPr>
            <a:spLocks noAdjustHandles="0" noChangeArrowheads="0"/>
          </p:cNvSpPr>
          <p:nvPr isPhoto="0" userDrawn="0"/>
        </p:nvSpPr>
        <p:spPr bwMode="auto">
          <a:xfrm>
            <a:off x="177664" y="1514701"/>
            <a:ext cx="3477341" cy="1369606"/>
          </a:xfrm>
          <a:prstGeom prst="rect">
            <a:avLst/>
          </a:prstGeom>
          <a:noFill/>
        </p:spPr>
        <p:txBody>
          <a:bodyPr wrap="square" rtlCol="0">
            <a:spAutoFit/>
          </a:bodyPr>
          <a:lstStyle/>
          <a:p>
            <a:pPr>
              <a:spcAft>
                <a:spcPts val="600"/>
              </a:spcAft>
              <a:defRPr/>
            </a:pPr>
            <a:r>
              <a:rPr lang="en-GB" sz="1100" b="1">
                <a:solidFill>
                  <a:srgbClr val="C00000"/>
                </a:solidFill>
              </a:rPr>
              <a:t>Learning from good examples of interactive innovation</a:t>
            </a:r>
            <a:endParaRPr lang="en-GB" sz="1100"/>
          </a:p>
          <a:p>
            <a:pPr>
              <a:spcAft>
                <a:spcPts val="600"/>
              </a:spcAft>
              <a:defRPr/>
            </a:pPr>
            <a:r>
              <a:rPr lang="en-GB" sz="1100"/>
              <a:t>What are you looking for, when you are asked to review an interesting case of interactive innovation? </a:t>
            </a:r>
            <a:endParaRPr/>
          </a:p>
          <a:p>
            <a:pPr>
              <a:spcAft>
                <a:spcPts val="600"/>
              </a:spcAft>
              <a:defRPr/>
            </a:pPr>
            <a:r>
              <a:rPr lang="en-GB" sz="1000" i="1"/>
              <a:t>In Work Package 2 of the i2connect project more than 100 cases have been reviewed by international teams of peers. For guiding the observations, a template has been developed, which is summarised here.</a:t>
            </a:r>
            <a:endParaRPr lang="en-GB" sz="1000"/>
          </a:p>
        </p:txBody>
      </p:sp>
      <p:sp>
        <p:nvSpPr>
          <p:cNvPr id="10" name="Tekstvak 11" hidden="0"/>
          <p:cNvSpPr>
            <a:spLocks noAdjustHandles="0" noChangeArrowheads="0"/>
          </p:cNvSpPr>
          <p:nvPr isPhoto="0" userDrawn="0"/>
        </p:nvSpPr>
        <p:spPr bwMode="auto">
          <a:xfrm>
            <a:off x="237850" y="4437200"/>
            <a:ext cx="3477341" cy="261610"/>
          </a:xfrm>
          <a:prstGeom prst="rect">
            <a:avLst/>
          </a:prstGeom>
          <a:noFill/>
        </p:spPr>
        <p:txBody>
          <a:bodyPr wrap="square" rtlCol="0">
            <a:spAutoFit/>
          </a:bodyPr>
          <a:lstStyle/>
          <a:p>
            <a:pPr>
              <a:defRPr/>
            </a:pPr>
            <a:r>
              <a:rPr lang="en-GB" sz="1100"/>
              <a:t>.</a:t>
            </a:r>
            <a:endParaRPr/>
          </a:p>
        </p:txBody>
      </p:sp>
      <p:sp>
        <p:nvSpPr>
          <p:cNvPr id="11" name="Tekstvak 14" hidden="0"/>
          <p:cNvSpPr>
            <a:spLocks noAdjustHandles="0" noChangeArrowheads="0"/>
          </p:cNvSpPr>
          <p:nvPr isPhoto="0" userDrawn="0"/>
        </p:nvSpPr>
        <p:spPr bwMode="auto">
          <a:xfrm>
            <a:off x="10153227" y="6170056"/>
            <a:ext cx="2038773" cy="230832"/>
          </a:xfrm>
          <a:prstGeom prst="rect">
            <a:avLst/>
          </a:prstGeom>
          <a:noFill/>
        </p:spPr>
        <p:txBody>
          <a:bodyPr wrap="square" rtlCol="0">
            <a:spAutoFit/>
          </a:bodyPr>
          <a:lstStyle/>
          <a:p>
            <a:pPr>
              <a:defRPr/>
            </a:pPr>
            <a:r>
              <a:rPr lang="en-GB" sz="900" b="1">
                <a:solidFill>
                  <a:schemeClr val="accent6">
                    <a:lumMod val="50000"/>
                  </a:schemeClr>
                </a:solidFill>
              </a:rPr>
              <a:t>Origin: i2c - </a:t>
            </a:r>
            <a:r>
              <a:rPr lang="en-GB" sz="900"/>
              <a:t>WP2 team</a:t>
            </a:r>
            <a:endParaRPr lang="en-GB" sz="900">
              <a:solidFill>
                <a:srgbClr val="0000FF"/>
              </a:solidFill>
            </a:endParaRPr>
          </a:p>
        </p:txBody>
      </p:sp>
      <p:sp>
        <p:nvSpPr>
          <p:cNvPr id="12" name="Tekstvak 16" hidden="0"/>
          <p:cNvSpPr>
            <a:spLocks noAdjustHandles="0" noChangeArrowheads="0"/>
          </p:cNvSpPr>
          <p:nvPr isPhoto="0" userDrawn="0"/>
        </p:nvSpPr>
        <p:spPr bwMode="auto">
          <a:xfrm>
            <a:off x="177664" y="2959592"/>
            <a:ext cx="3477341" cy="2585323"/>
          </a:xfrm>
          <a:prstGeom prst="rect">
            <a:avLst/>
          </a:prstGeom>
          <a:noFill/>
        </p:spPr>
        <p:txBody>
          <a:bodyPr wrap="square" rtlCol="0">
            <a:spAutoFit/>
          </a:bodyPr>
          <a:lstStyle/>
          <a:p>
            <a:pPr>
              <a:spcAft>
                <a:spcPts val="600"/>
              </a:spcAft>
              <a:defRPr/>
            </a:pPr>
            <a:r>
              <a:rPr lang="en-GB" sz="1100" b="1">
                <a:solidFill>
                  <a:srgbClr val="C00000"/>
                </a:solidFill>
              </a:rPr>
              <a:t>How does it work?</a:t>
            </a:r>
            <a:endParaRPr lang="en-GB" sz="1100"/>
          </a:p>
          <a:p>
            <a:pPr>
              <a:spcAft>
                <a:spcPts val="600"/>
              </a:spcAft>
              <a:defRPr/>
            </a:pPr>
            <a:r>
              <a:rPr lang="en-GB" sz="1100"/>
              <a:t>The visiting team tries to find evidence for indicators that are supposed to contribute to the result of the efforts of the key actors in the case. These indicators are classified in four themes:</a:t>
            </a:r>
            <a:endParaRPr/>
          </a:p>
          <a:p>
            <a:pPr marL="171450" indent="-171450">
              <a:spcAft>
                <a:spcPts val="600"/>
              </a:spcAft>
              <a:buFont typeface="Wingdings"/>
              <a:buChar char="Ø"/>
              <a:defRPr/>
            </a:pPr>
            <a:r>
              <a:rPr lang="en-GB" sz="1100"/>
              <a:t>The network / the environment</a:t>
            </a:r>
            <a:endParaRPr/>
          </a:p>
          <a:p>
            <a:pPr marL="171450" indent="-171450">
              <a:spcAft>
                <a:spcPts val="600"/>
              </a:spcAft>
              <a:buFont typeface="Wingdings"/>
              <a:buChar char="Ø"/>
              <a:defRPr/>
            </a:pPr>
            <a:r>
              <a:rPr lang="en-GB" sz="1100"/>
              <a:t>The broker (advisor / innovation support agent)</a:t>
            </a:r>
            <a:endParaRPr/>
          </a:p>
          <a:p>
            <a:pPr marL="171450" indent="-171450">
              <a:spcAft>
                <a:spcPts val="600"/>
              </a:spcAft>
              <a:buFont typeface="Wingdings"/>
              <a:buChar char="Ø"/>
              <a:defRPr/>
            </a:pPr>
            <a:r>
              <a:rPr lang="en-GB" sz="1100"/>
              <a:t>Actions by the advisor (agent)</a:t>
            </a:r>
            <a:endParaRPr/>
          </a:p>
          <a:p>
            <a:pPr marL="171450" indent="-171450">
              <a:spcAft>
                <a:spcPts val="600"/>
              </a:spcAft>
              <a:buFont typeface="Wingdings"/>
              <a:buChar char="Ø"/>
              <a:defRPr/>
            </a:pPr>
            <a:r>
              <a:rPr lang="en-GB" sz="1100"/>
              <a:t>Actions by the farmer</a:t>
            </a:r>
            <a:endParaRPr/>
          </a:p>
          <a:p>
            <a:pPr>
              <a:spcAft>
                <a:spcPts val="600"/>
              </a:spcAft>
              <a:defRPr/>
            </a:pPr>
            <a:r>
              <a:rPr lang="en-GB" sz="1100"/>
              <a:t>Each theme is a window through which you look at a different part of the system in which the innovation takes place.</a:t>
            </a:r>
            <a:endParaRPr lang="en-GB" sz="1000"/>
          </a:p>
        </p:txBody>
      </p:sp>
      <p:sp>
        <p:nvSpPr>
          <p:cNvPr id="13" name="Tekstvak 18" hidden="0"/>
          <p:cNvSpPr>
            <a:spLocks noAdjustHandles="0" noChangeArrowheads="0"/>
          </p:cNvSpPr>
          <p:nvPr isPhoto="0" userDrawn="0"/>
        </p:nvSpPr>
        <p:spPr bwMode="auto">
          <a:xfrm>
            <a:off x="177663" y="5565796"/>
            <a:ext cx="3477341" cy="846385"/>
          </a:xfrm>
          <a:prstGeom prst="rect">
            <a:avLst/>
          </a:prstGeom>
          <a:noFill/>
        </p:spPr>
        <p:txBody>
          <a:bodyPr wrap="square" rtlCol="0">
            <a:spAutoFit/>
          </a:bodyPr>
          <a:lstStyle/>
          <a:p>
            <a:pPr>
              <a:spcAft>
                <a:spcPts val="600"/>
              </a:spcAft>
              <a:defRPr/>
            </a:pPr>
            <a:r>
              <a:rPr lang="en-GB" sz="1100" b="1">
                <a:solidFill>
                  <a:srgbClr val="C00000"/>
                </a:solidFill>
              </a:rPr>
              <a:t>Combination with the Spiral of Innovations</a:t>
            </a:r>
            <a:endParaRPr lang="en-GB" sz="1100"/>
          </a:p>
          <a:p>
            <a:pPr>
              <a:spcAft>
                <a:spcPts val="600"/>
              </a:spcAft>
              <a:defRPr/>
            </a:pPr>
            <a:r>
              <a:rPr lang="en-GB" sz="1100"/>
              <a:t>For reconstructing the story of the case, from where it started and where people are now, this template can be combined with the 7 phases of the Spiral of Initiatives.</a:t>
            </a:r>
            <a:endParaRPr lang="en-GB" sz="1000"/>
          </a:p>
        </p:txBody>
      </p:sp>
      <p:sp>
        <p:nvSpPr>
          <p:cNvPr id="14" name="Actieknop: Vooruit of Volgende 20" hidden="0">
            <a:hlinkClick r:id="rId4" action="ppaction://hlinksldjump" highlightClick="1"/>
          </p:cNvPr>
          <p:cNvSpPr/>
          <p:nvPr isPhoto="0" userDrawn="0"/>
        </p:nvSpPr>
        <p:spPr bwMode="auto">
          <a:xfrm>
            <a:off x="3405937" y="6186416"/>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15" name="Afbeelding 29" descr="Afbeelding met tekst, schermopname, Lettertype, ontwerp&#10;&#10;Automatisch gegenereerde beschrijving" hidden="0"/>
          <p:cNvPicPr>
            <a:picLocks noChangeAspect="1"/>
          </p:cNvPicPr>
          <p:nvPr isPhoto="0" userDrawn="0"/>
        </p:nvPicPr>
        <p:blipFill>
          <a:blip r:embed="rId5"/>
          <a:stretch/>
        </p:blipFill>
        <p:spPr bwMode="auto">
          <a:xfrm>
            <a:off x="5167163" y="124856"/>
            <a:ext cx="4493518" cy="628732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hoek 9" hidden="0"/>
          <p:cNvSpPr/>
          <p:nvPr isPhoto="0" userDrawn="0"/>
        </p:nvSpPr>
        <p:spPr bwMode="auto">
          <a:xfrm>
            <a:off x="-53387"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5"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6"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7"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Tekstvak 22" hidden="0"/>
          <p:cNvSpPr>
            <a:spLocks noAdjustHandles="0" noChangeArrowheads="0"/>
          </p:cNvSpPr>
          <p:nvPr isPhoto="0" userDrawn="0"/>
        </p:nvSpPr>
        <p:spPr bwMode="auto">
          <a:xfrm>
            <a:off x="924638" y="816071"/>
            <a:ext cx="2637710" cy="369332"/>
          </a:xfrm>
          <a:prstGeom prst="rect">
            <a:avLst/>
          </a:prstGeom>
          <a:noFill/>
        </p:spPr>
        <p:txBody>
          <a:bodyPr wrap="none" rtlCol="0">
            <a:spAutoFit/>
          </a:bodyPr>
          <a:lstStyle/>
          <a:p>
            <a:pPr>
              <a:defRPr/>
            </a:pPr>
            <a:r>
              <a:rPr lang="en-GB" b="1">
                <a:solidFill>
                  <a:srgbClr val="C00000"/>
                </a:solidFill>
              </a:rPr>
              <a:t>Reviewing Good Practices</a:t>
            </a:r>
            <a:endParaRPr lang="en-GB" sz="1800" b="1">
              <a:solidFill>
                <a:srgbClr val="C00000"/>
              </a:solidFill>
            </a:endParaRPr>
          </a:p>
        </p:txBody>
      </p:sp>
      <p:sp>
        <p:nvSpPr>
          <p:cNvPr id="9" name="Tekstvak 11" hidden="0"/>
          <p:cNvSpPr>
            <a:spLocks noAdjustHandles="0" noChangeArrowheads="0"/>
          </p:cNvSpPr>
          <p:nvPr isPhoto="0" userDrawn="0"/>
        </p:nvSpPr>
        <p:spPr bwMode="auto">
          <a:xfrm>
            <a:off x="237850" y="4437200"/>
            <a:ext cx="3477341" cy="261610"/>
          </a:xfrm>
          <a:prstGeom prst="rect">
            <a:avLst/>
          </a:prstGeom>
          <a:noFill/>
        </p:spPr>
        <p:txBody>
          <a:bodyPr wrap="square" rtlCol="0">
            <a:spAutoFit/>
          </a:bodyPr>
          <a:lstStyle/>
          <a:p>
            <a:pPr>
              <a:defRPr/>
            </a:pPr>
            <a:r>
              <a:rPr lang="en-GB" sz="1100"/>
              <a:t>.</a:t>
            </a:r>
            <a:endParaRPr/>
          </a:p>
        </p:txBody>
      </p:sp>
      <p:sp>
        <p:nvSpPr>
          <p:cNvPr id="10" name="Tekstvak 14" hidden="0"/>
          <p:cNvSpPr>
            <a:spLocks noAdjustHandles="0" noChangeArrowheads="0"/>
          </p:cNvSpPr>
          <p:nvPr isPhoto="0" userDrawn="0"/>
        </p:nvSpPr>
        <p:spPr bwMode="auto">
          <a:xfrm>
            <a:off x="10883900" y="6170056"/>
            <a:ext cx="1308100" cy="230832"/>
          </a:xfrm>
          <a:prstGeom prst="rect">
            <a:avLst/>
          </a:prstGeom>
          <a:noFill/>
        </p:spPr>
        <p:txBody>
          <a:bodyPr wrap="square" rtlCol="0">
            <a:spAutoFit/>
          </a:bodyPr>
          <a:lstStyle/>
          <a:p>
            <a:pPr>
              <a:defRPr/>
            </a:pPr>
            <a:r>
              <a:rPr lang="en-GB" sz="900" b="1">
                <a:solidFill>
                  <a:schemeClr val="accent6">
                    <a:lumMod val="50000"/>
                  </a:schemeClr>
                </a:solidFill>
              </a:rPr>
              <a:t>Origin: i2c - </a:t>
            </a:r>
            <a:r>
              <a:rPr lang="en-GB" sz="900"/>
              <a:t>WP2 team</a:t>
            </a:r>
            <a:endParaRPr lang="en-GB" sz="900">
              <a:solidFill>
                <a:srgbClr val="0000FF"/>
              </a:solidFill>
            </a:endParaRPr>
          </a:p>
        </p:txBody>
      </p:sp>
      <p:pic>
        <p:nvPicPr>
          <p:cNvPr id="11" name="Afbeelding 4" descr="Afbeelding met tekst, schermopname, Lettertype, document&#10;&#10;Automatisch gegenereerde beschrijving" hidden="0"/>
          <p:cNvPicPr>
            <a:picLocks noChangeAspect="1"/>
          </p:cNvPicPr>
          <p:nvPr isPhoto="0" userDrawn="0"/>
        </p:nvPicPr>
        <p:blipFill>
          <a:blip r:embed="rId4"/>
          <a:stretch/>
        </p:blipFill>
        <p:spPr bwMode="auto">
          <a:xfrm>
            <a:off x="4771132" y="165416"/>
            <a:ext cx="4728467" cy="661606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279" hidden="0"/>
          <p:cNvGrpSpPr/>
          <p:nvPr isPhoto="0" userDrawn="0"/>
        </p:nvGrpSpPr>
        <p:grpSpPr bwMode="auto">
          <a:xfrm>
            <a:off x="-53387" y="0"/>
            <a:ext cx="12210667" cy="6858000"/>
            <a:chOff x="-53387" y="0"/>
            <a:chExt cx="12210667" cy="6858000"/>
          </a:xfrm>
        </p:grpSpPr>
        <p:sp>
          <p:nvSpPr>
            <p:cNvPr id="5" name="Tekstballon: ovaal 4" hidden="0"/>
            <p:cNvSpPr/>
            <p:nvPr isPhoto="0" userDrawn="0"/>
          </p:nvSpPr>
          <p:spPr bwMode="auto">
            <a:xfrm>
              <a:off x="9198142" y="397043"/>
              <a:ext cx="2310063" cy="854242"/>
            </a:xfrm>
            <a:prstGeom prst="wedgeEllipseCallout">
              <a:avLst>
                <a:gd name="adj1" fmla="val -48102"/>
                <a:gd name="adj2" fmla="val 64879"/>
              </a:avLst>
            </a:prstGeom>
            <a:solidFill>
              <a:schemeClr val="accent4">
                <a:lumMod val="20000"/>
                <a:lumOff val="80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6" name="Rechthoek 9" hidden="0"/>
            <p:cNvSpPr/>
            <p:nvPr isPhoto="0" userDrawn="0"/>
          </p:nvSpPr>
          <p:spPr bwMode="auto">
            <a:xfrm>
              <a:off x="-53387"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7"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8"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9"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0" name="Tekstvak 22" hidden="0"/>
            <p:cNvSpPr>
              <a:spLocks noAdjustHandles="0" noChangeArrowheads="0"/>
            </p:cNvSpPr>
            <p:nvPr isPhoto="0" userDrawn="0"/>
          </p:nvSpPr>
          <p:spPr bwMode="auto">
            <a:xfrm>
              <a:off x="791679" y="514095"/>
              <a:ext cx="2115194" cy="369332"/>
            </a:xfrm>
            <a:prstGeom prst="rect">
              <a:avLst/>
            </a:prstGeom>
            <a:noFill/>
          </p:spPr>
          <p:txBody>
            <a:bodyPr wrap="none" rtlCol="0">
              <a:spAutoFit/>
            </a:bodyPr>
            <a:lstStyle/>
            <a:p>
              <a:pPr>
                <a:defRPr/>
              </a:pPr>
              <a:r>
                <a:rPr lang="en-GB" sz="1800" b="1">
                  <a:solidFill>
                    <a:srgbClr val="C00000"/>
                  </a:solidFill>
                </a:rPr>
                <a:t>The Energy Timeline</a:t>
              </a:r>
              <a:endParaRPr/>
            </a:p>
          </p:txBody>
        </p:sp>
        <p:sp>
          <p:nvSpPr>
            <p:cNvPr id="11" name="Tekstvak 14" hidden="0"/>
            <p:cNvSpPr>
              <a:spLocks noAdjustHandles="0" noChangeArrowheads="0"/>
            </p:cNvSpPr>
            <p:nvPr isPhoto="0" userDrawn="0"/>
          </p:nvSpPr>
          <p:spPr bwMode="auto">
            <a:xfrm>
              <a:off x="8577212" y="5905570"/>
              <a:ext cx="3580068" cy="923330"/>
            </a:xfrm>
            <a:prstGeom prst="rect">
              <a:avLst/>
            </a:prstGeom>
            <a:solidFill>
              <a:schemeClr val="accent6">
                <a:lumMod val="20000"/>
                <a:lumOff val="80000"/>
              </a:schemeClr>
            </a:solidFill>
          </p:spPr>
          <p:txBody>
            <a:bodyPr wrap="square" rtlCol="0">
              <a:spAutoFit/>
            </a:bodyPr>
            <a:lstStyle/>
            <a:p>
              <a:pPr>
                <a:defRPr/>
              </a:pPr>
              <a:r>
                <a:rPr lang="en-GB" sz="900" b="1">
                  <a:solidFill>
                    <a:schemeClr val="accent6">
                      <a:lumMod val="50000"/>
                    </a:schemeClr>
                  </a:solidFill>
                </a:rPr>
                <a:t>Sources:</a:t>
              </a:r>
              <a:endParaRPr/>
            </a:p>
            <a:p>
              <a:pPr>
                <a:defRPr/>
              </a:pPr>
              <a:r>
                <a:rPr lang="en-GB" sz="900"/>
                <a:t>Wielinga, H.E. et al. (2008): </a:t>
              </a:r>
              <a:r>
                <a:rPr lang="en-GB" sz="900" i="1"/>
                <a:t>Networks with free actors: encouraging sustainable innovations in animal husbandry by using the FAN approach. </a:t>
              </a:r>
              <a:r>
                <a:rPr lang="en-GB" sz="900"/>
                <a:t>Wageningen University and Research.</a:t>
              </a:r>
              <a:endParaRPr/>
            </a:p>
            <a:p>
              <a:pPr>
                <a:defRPr/>
              </a:pPr>
              <a:r>
                <a:rPr lang="en-GB" sz="900"/>
                <a:t>Wielinga, H.E. (2016): </a:t>
              </a:r>
              <a:r>
                <a:rPr lang="en-GB" sz="900" i="1"/>
                <a:t>Dynamics of Living Networks. </a:t>
              </a:r>
              <a:r>
                <a:rPr lang="en-GB" sz="900"/>
                <a:t>Syllabus CECRA 16 module. </a:t>
              </a:r>
              <a:endParaRPr/>
            </a:p>
          </p:txBody>
        </p:sp>
        <p:sp>
          <p:nvSpPr>
            <p:cNvPr id="12" name="Tekstvak 15" hidden="0"/>
            <p:cNvSpPr>
              <a:spLocks noAdjustHandles="0" noChangeArrowheads="0"/>
            </p:cNvSpPr>
            <p:nvPr isPhoto="0" userDrawn="0"/>
          </p:nvSpPr>
          <p:spPr bwMode="auto">
            <a:xfrm>
              <a:off x="791679" y="827460"/>
              <a:ext cx="3090567" cy="769441"/>
            </a:xfrm>
            <a:prstGeom prst="rect">
              <a:avLst/>
            </a:prstGeom>
            <a:noFill/>
          </p:spPr>
          <p:txBody>
            <a:bodyPr wrap="square" rtlCol="0">
              <a:spAutoFit/>
            </a:bodyPr>
            <a:lstStyle/>
            <a:p>
              <a:pPr>
                <a:spcAft>
                  <a:spcPts val="600"/>
                </a:spcAft>
                <a:defRPr/>
              </a:pPr>
              <a:r>
                <a:rPr lang="en-GB" sz="1100"/>
                <a:t>The energy timeline method is an easy-to-use method for joint evaluation in a network. It focusses on critical moments as perceived by the participants in the session. </a:t>
              </a:r>
              <a:endParaRPr/>
            </a:p>
          </p:txBody>
        </p:sp>
        <p:sp>
          <p:nvSpPr>
            <p:cNvPr id="13" name="Tekstvak 16" hidden="0"/>
            <p:cNvSpPr>
              <a:spLocks noAdjustHandles="0" noChangeArrowheads="0"/>
            </p:cNvSpPr>
            <p:nvPr isPhoto="0" userDrawn="0"/>
          </p:nvSpPr>
          <p:spPr bwMode="auto">
            <a:xfrm>
              <a:off x="195693" y="1596901"/>
              <a:ext cx="3859201" cy="5032147"/>
            </a:xfrm>
            <a:prstGeom prst="rect">
              <a:avLst/>
            </a:prstGeom>
            <a:noFill/>
          </p:spPr>
          <p:txBody>
            <a:bodyPr wrap="square" rtlCol="0">
              <a:spAutoFit/>
            </a:bodyPr>
            <a:lstStyle/>
            <a:p>
              <a:pPr>
                <a:spcAft>
                  <a:spcPts val="600"/>
                </a:spcAft>
                <a:defRPr/>
              </a:pPr>
              <a:r>
                <a:rPr lang="en-GB" sz="1000" b="1">
                  <a:solidFill>
                    <a:srgbClr val="C00000"/>
                  </a:solidFill>
                </a:rPr>
                <a:t>Procedure</a:t>
              </a:r>
              <a:endParaRPr lang="en-GB" sz="1000" b="1">
                <a:solidFill>
                  <a:srgbClr val="0000FF"/>
                </a:solidFill>
              </a:endParaRPr>
            </a:p>
            <a:p>
              <a:pPr>
                <a:spcAft>
                  <a:spcPts val="600"/>
                </a:spcAft>
                <a:defRPr/>
              </a:pPr>
              <a:r>
                <a:rPr lang="en-GB" sz="1000" b="1">
                  <a:solidFill>
                    <a:srgbClr val="0000FF"/>
                  </a:solidFill>
                </a:rPr>
                <a:t>1. Prepare the timeline</a:t>
              </a:r>
              <a:endParaRPr/>
            </a:p>
            <a:p>
              <a:pPr>
                <a:spcAft>
                  <a:spcPts val="600"/>
                </a:spcAft>
                <a:defRPr/>
              </a:pPr>
              <a:r>
                <a:rPr lang="en-GB" sz="900"/>
                <a:t>Prepare a large wallpaper. </a:t>
              </a:r>
              <a:r>
                <a:rPr lang="en-GB" sz="900" i="1"/>
                <a:t>If you use flipcharts, the number depends on the number of participants: approx. 5 flipcharts for 10 participants.</a:t>
              </a:r>
              <a:endParaRPr lang="en-GB" sz="900"/>
            </a:p>
            <a:p>
              <a:pPr>
                <a:spcAft>
                  <a:spcPts val="600"/>
                </a:spcAft>
                <a:defRPr/>
              </a:pPr>
              <a:r>
                <a:rPr lang="en-GB" sz="900"/>
                <a:t>Divide the wallpaper in three rows: </a:t>
              </a:r>
              <a:endParaRPr/>
            </a:p>
            <a:p>
              <a:pPr marL="171450" indent="-171450">
                <a:spcAft>
                  <a:spcPts val="600"/>
                </a:spcAft>
                <a:buFont typeface="Wingdings"/>
                <a:buChar char="q"/>
                <a:defRPr/>
              </a:pPr>
              <a:r>
                <a:rPr lang="en-GB" sz="900"/>
                <a:t>Upper row: moments that gave energy</a:t>
              </a:r>
              <a:endParaRPr/>
            </a:p>
            <a:p>
              <a:pPr marL="171450" indent="-171450">
                <a:spcAft>
                  <a:spcPts val="600"/>
                </a:spcAft>
                <a:buFont typeface="Wingdings"/>
                <a:buChar char="q"/>
                <a:defRPr/>
              </a:pPr>
              <a:r>
                <a:rPr lang="en-GB" sz="900"/>
                <a:t>Middle row: moments that took energy</a:t>
              </a:r>
              <a:endParaRPr/>
            </a:p>
            <a:p>
              <a:pPr marL="171450" indent="-171450">
                <a:spcAft>
                  <a:spcPts val="600"/>
                </a:spcAft>
                <a:buFont typeface="Wingdings"/>
                <a:buChar char="q"/>
                <a:defRPr/>
              </a:pPr>
              <a:r>
                <a:rPr lang="en-GB" sz="900"/>
                <a:t>Lower row: moments of new insights or opportunities  </a:t>
              </a:r>
              <a:endParaRPr/>
            </a:p>
            <a:p>
              <a:pPr>
                <a:spcAft>
                  <a:spcPts val="600"/>
                </a:spcAft>
                <a:defRPr/>
              </a:pPr>
              <a:r>
                <a:rPr lang="en-GB" sz="900"/>
                <a:t>Vertical lines divide the timeline in periods with milestones that are recognisable for all. </a:t>
              </a:r>
              <a:r>
                <a:rPr lang="en-GB" sz="900" i="1"/>
                <a:t>E.g. periods in time, important events or meetings.</a:t>
              </a:r>
              <a:endParaRPr lang="en-GB" sz="900"/>
            </a:p>
            <a:p>
              <a:pPr>
                <a:spcAft>
                  <a:spcPts val="600"/>
                </a:spcAft>
                <a:defRPr/>
              </a:pPr>
              <a:r>
                <a:rPr lang="en-GB" sz="1000" b="1">
                  <a:solidFill>
                    <a:srgbClr val="0000FF"/>
                  </a:solidFill>
                </a:rPr>
                <a:t>2. Explain the purpose of the activity</a:t>
              </a:r>
              <a:endParaRPr/>
            </a:p>
            <a:p>
              <a:pPr>
                <a:spcAft>
                  <a:spcPts val="600"/>
                </a:spcAft>
                <a:defRPr/>
              </a:pPr>
              <a:r>
                <a:rPr lang="en-GB" sz="1000" b="1">
                  <a:solidFill>
                    <a:srgbClr val="0000FF"/>
                  </a:solidFill>
                </a:rPr>
                <a:t>3. Write sticky notes for every moment that matters</a:t>
              </a:r>
              <a:endParaRPr/>
            </a:p>
            <a:p>
              <a:pPr>
                <a:spcAft>
                  <a:spcPts val="600"/>
                </a:spcAft>
                <a:defRPr/>
              </a:pPr>
              <a:r>
                <a:rPr lang="en-GB" sz="900"/>
                <a:t>Ask all participants to write sticky notes for moments in the process they remember as significant. </a:t>
              </a:r>
              <a:r>
                <a:rPr lang="en-GB" sz="900" i="1"/>
                <a:t>One note for each moment. Write with markers. Facilitators write notes too. </a:t>
              </a:r>
              <a:r>
                <a:rPr lang="en-GB" sz="900"/>
                <a:t>Once ready, they stick them where they belong on the Timeline, in time (horizontal) and in energy (vertical).</a:t>
              </a:r>
              <a:endParaRPr lang="en-GB" sz="900" b="1">
                <a:solidFill>
                  <a:srgbClr val="0000FF"/>
                </a:solidFill>
              </a:endParaRPr>
            </a:p>
            <a:p>
              <a:pPr>
                <a:spcAft>
                  <a:spcPts val="600"/>
                </a:spcAft>
                <a:defRPr/>
              </a:pPr>
              <a:r>
                <a:rPr lang="en-GB" sz="1000" b="1">
                  <a:solidFill>
                    <a:srgbClr val="0000FF"/>
                  </a:solidFill>
                </a:rPr>
                <a:t>4. Look at the general picture</a:t>
              </a:r>
              <a:endParaRPr/>
            </a:p>
            <a:p>
              <a:pPr>
                <a:spcAft>
                  <a:spcPts val="600"/>
                </a:spcAft>
                <a:defRPr/>
              </a:pPr>
              <a:r>
                <a:rPr lang="en-GB" sz="900"/>
                <a:t>What does the Timeline tell about the energy levels throughout the process? Is there a relation between difficult moments and breakthrough moments at the lower row? </a:t>
              </a:r>
              <a:endParaRPr lang="en-GB" sz="900" b="1">
                <a:solidFill>
                  <a:srgbClr val="0000FF"/>
                </a:solidFill>
              </a:endParaRPr>
            </a:p>
            <a:p>
              <a:pPr>
                <a:spcAft>
                  <a:spcPts val="600"/>
                </a:spcAft>
                <a:defRPr/>
              </a:pPr>
              <a:r>
                <a:rPr lang="en-GB" sz="1000" b="1">
                  <a:solidFill>
                    <a:srgbClr val="0000FF"/>
                  </a:solidFill>
                </a:rPr>
                <a:t>5. Pay attention for details that need attention</a:t>
              </a:r>
              <a:endParaRPr lang="en-GB" sz="1050" b="1">
                <a:solidFill>
                  <a:srgbClr val="0000FF"/>
                </a:solidFill>
              </a:endParaRPr>
            </a:p>
            <a:p>
              <a:pPr>
                <a:spcAft>
                  <a:spcPts val="600"/>
                </a:spcAft>
                <a:defRPr/>
              </a:pPr>
              <a:r>
                <a:rPr lang="en-GB" sz="900"/>
                <a:t>Are there any cards that require explanation? Or opposing perceptions that are interesting to discuss? </a:t>
              </a:r>
              <a:endParaRPr lang="en-GB" sz="900" b="1">
                <a:solidFill>
                  <a:srgbClr val="0000FF"/>
                </a:solidFill>
              </a:endParaRPr>
            </a:p>
            <a:p>
              <a:pPr>
                <a:spcAft>
                  <a:spcPts val="600"/>
                </a:spcAft>
                <a:defRPr/>
              </a:pPr>
              <a:r>
                <a:rPr lang="en-GB" sz="1000" b="1">
                  <a:solidFill>
                    <a:srgbClr val="0000FF"/>
                  </a:solidFill>
                </a:rPr>
                <a:t>6. Draw conclusions</a:t>
              </a:r>
              <a:endParaRPr/>
            </a:p>
            <a:p>
              <a:pPr>
                <a:spcAft>
                  <a:spcPts val="600"/>
                </a:spcAft>
                <a:defRPr/>
              </a:pPr>
              <a:r>
                <a:rPr lang="en-GB" sz="900"/>
                <a:t>What does this Timeline tell about the process the network has gone through? Does it lead to actions for the future? </a:t>
              </a:r>
              <a:endParaRPr/>
            </a:p>
          </p:txBody>
        </p:sp>
        <p:grpSp>
          <p:nvGrpSpPr>
            <p:cNvPr id="14" name="Group 93" hidden="0"/>
            <p:cNvGrpSpPr/>
            <p:nvPr isPhoto="0" userDrawn="0"/>
          </p:nvGrpSpPr>
          <p:grpSpPr bwMode="auto">
            <a:xfrm>
              <a:off x="2339984" y="2646108"/>
              <a:ext cx="201280" cy="205103"/>
              <a:chOff x="152082" y="609030"/>
              <a:chExt cx="1134" cy="1134"/>
            </a:xfrm>
          </p:grpSpPr>
          <p:sp>
            <p:nvSpPr>
              <p:cNvPr id="15" name="Oval 94" hidden="0"/>
              <p:cNvSpPr>
                <a:spLocks noChangeArrowheads="1"/>
              </p:cNvSpPr>
              <p:nvPr isPhoto="0" userDrawn="0"/>
            </p:nvSpPr>
            <p:spPr bwMode="auto">
              <a:xfrm>
                <a:off x="152082" y="609030"/>
                <a:ext cx="1134" cy="1134"/>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nvGrpSpPr>
              <p:cNvPr id="16" name="Group 95" hidden="0"/>
              <p:cNvGrpSpPr/>
              <p:nvPr isPhoto="0" userDrawn="0"/>
            </p:nvGrpSpPr>
            <p:grpSpPr bwMode="auto">
              <a:xfrm flipV="1">
                <a:off x="152411" y="609420"/>
                <a:ext cx="143" cy="143"/>
                <a:chOff x="152411" y="609420"/>
                <a:chExt cx="143" cy="143"/>
              </a:xfrm>
            </p:grpSpPr>
            <p:sp>
              <p:nvSpPr>
                <p:cNvPr id="17" name="Oval 96" hidden="0"/>
                <p:cNvSpPr>
                  <a:spLocks noChangeArrowheads="1"/>
                </p:cNvSpPr>
                <p:nvPr isPhoto="0" userDrawn="0"/>
              </p:nvSpPr>
              <p:spPr bwMode="auto">
                <a:xfrm>
                  <a:off x="152411" y="609420"/>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18" name="Oval 97" hidden="0"/>
                <p:cNvSpPr>
                  <a:spLocks noChangeArrowheads="1"/>
                </p:cNvSpPr>
                <p:nvPr isPhoto="0" userDrawn="0"/>
              </p:nvSpPr>
              <p:spPr bwMode="auto">
                <a:xfrm>
                  <a:off x="152450" y="609460"/>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nvGrpSpPr>
              <p:cNvPr id="19" name="Group 98" hidden="0"/>
              <p:cNvGrpSpPr/>
              <p:nvPr isPhoto="0" userDrawn="0"/>
            </p:nvGrpSpPr>
            <p:grpSpPr bwMode="auto">
              <a:xfrm flipV="1">
                <a:off x="152719" y="609419"/>
                <a:ext cx="143" cy="143"/>
                <a:chOff x="152719" y="609419"/>
                <a:chExt cx="143" cy="143"/>
              </a:xfrm>
            </p:grpSpPr>
            <p:sp>
              <p:nvSpPr>
                <p:cNvPr id="20" name="Oval 99" hidden="0"/>
                <p:cNvSpPr>
                  <a:spLocks noChangeArrowheads="1"/>
                </p:cNvSpPr>
                <p:nvPr isPhoto="0" userDrawn="0"/>
              </p:nvSpPr>
              <p:spPr bwMode="auto">
                <a:xfrm>
                  <a:off x="152719" y="609419"/>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21" name="Oval 100" hidden="0"/>
                <p:cNvSpPr>
                  <a:spLocks noChangeArrowheads="1"/>
                </p:cNvSpPr>
                <p:nvPr isPhoto="0" userDrawn="0"/>
              </p:nvSpPr>
              <p:spPr bwMode="auto">
                <a:xfrm>
                  <a:off x="152758" y="609459"/>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nvGrpSpPr>
              <p:cNvPr id="22" name="Group 101" hidden="0"/>
              <p:cNvGrpSpPr/>
              <p:nvPr isPhoto="0" userDrawn="0"/>
            </p:nvGrpSpPr>
            <p:grpSpPr bwMode="auto">
              <a:xfrm flipV="1">
                <a:off x="152288" y="609486"/>
                <a:ext cx="700" cy="448"/>
                <a:chOff x="152288" y="609486"/>
                <a:chExt cx="476" cy="225"/>
              </a:xfrm>
            </p:grpSpPr>
            <p:sp>
              <p:nvSpPr>
                <p:cNvPr id="23" name="Arc 102" hidden="0"/>
                <p:cNvSpPr/>
                <p:nvPr isPhoto="0" userDrawn="0"/>
              </p:nvSpPr>
              <p:spPr bwMode="auto">
                <a:xfrm flipH="1">
                  <a:off x="152288" y="609486"/>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stroke="1" extrusionOk="0">
                      <a:moveTo>
                        <a:pt x="-1" y="0"/>
                      </a:moveTo>
                      <a:cubicBezTo>
                        <a:pt x="9502" y="0"/>
                        <a:pt x="17889" y="6210"/>
                        <a:pt x="20660" y="15300"/>
                      </a:cubicBezTo>
                    </a:path>
                    <a:path w="20661" h="21600" fill="norm" stroke="0" extrusionOk="0">
                      <a:moveTo>
                        <a:pt x="-1" y="0"/>
                      </a:moveTo>
                      <a:cubicBezTo>
                        <a:pt x="9502" y="0"/>
                        <a:pt x="17889" y="6210"/>
                        <a:pt x="20660" y="15300"/>
                      </a:cubicBezTo>
                      <a:lnTo>
                        <a:pt x="0" y="21600"/>
                      </a:lnTo>
                      <a:close/>
                    </a:path>
                  </a:pathLst>
                </a:custGeom>
                <a:no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24" name="Arc 103" hidden="0"/>
                <p:cNvSpPr/>
                <p:nvPr isPhoto="0" userDrawn="0"/>
              </p:nvSpPr>
              <p:spPr bwMode="auto">
                <a:xfrm>
                  <a:off x="152528" y="609486"/>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stroke="1" extrusionOk="0">
                      <a:moveTo>
                        <a:pt x="-1" y="0"/>
                      </a:moveTo>
                      <a:cubicBezTo>
                        <a:pt x="9502" y="0"/>
                        <a:pt x="17889" y="6210"/>
                        <a:pt x="20660" y="15300"/>
                      </a:cubicBezTo>
                    </a:path>
                    <a:path w="20661" h="21600" fill="norm" stroke="0" extrusionOk="0">
                      <a:moveTo>
                        <a:pt x="-1" y="0"/>
                      </a:moveTo>
                      <a:cubicBezTo>
                        <a:pt x="9502" y="0"/>
                        <a:pt x="17889" y="6210"/>
                        <a:pt x="20660" y="15300"/>
                      </a:cubicBezTo>
                      <a:lnTo>
                        <a:pt x="0" y="21600"/>
                      </a:lnTo>
                      <a:close/>
                    </a:path>
                  </a:pathLst>
                </a:custGeom>
                <a:no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grpSp>
          <p:nvGrpSpPr>
            <p:cNvPr id="25" name="Group 104" hidden="0"/>
            <p:cNvGrpSpPr/>
            <p:nvPr isPhoto="0" userDrawn="0"/>
          </p:nvGrpSpPr>
          <p:grpSpPr bwMode="auto">
            <a:xfrm>
              <a:off x="2653194" y="2851212"/>
              <a:ext cx="208900" cy="212724"/>
              <a:chOff x="153352" y="975425"/>
              <a:chExt cx="1134" cy="1134"/>
            </a:xfrm>
          </p:grpSpPr>
          <p:sp>
            <p:nvSpPr>
              <p:cNvPr id="26" name="Oval 105" hidden="0"/>
              <p:cNvSpPr>
                <a:spLocks noChangeArrowheads="1"/>
              </p:cNvSpPr>
              <p:nvPr isPhoto="0" userDrawn="0"/>
            </p:nvSpPr>
            <p:spPr bwMode="auto">
              <a:xfrm>
                <a:off x="153352" y="975425"/>
                <a:ext cx="1134" cy="1134"/>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nvGrpSpPr>
              <p:cNvPr id="27" name="Group 106" hidden="0"/>
              <p:cNvGrpSpPr/>
              <p:nvPr isPhoto="0" userDrawn="0"/>
            </p:nvGrpSpPr>
            <p:grpSpPr bwMode="auto">
              <a:xfrm>
                <a:off x="153681" y="975814"/>
                <a:ext cx="143" cy="143"/>
                <a:chOff x="153681" y="975814"/>
                <a:chExt cx="143" cy="143"/>
              </a:xfrm>
            </p:grpSpPr>
            <p:sp>
              <p:nvSpPr>
                <p:cNvPr id="28" name="Oval 107" hidden="0"/>
                <p:cNvSpPr>
                  <a:spLocks noChangeArrowheads="1"/>
                </p:cNvSpPr>
                <p:nvPr isPhoto="0" userDrawn="0"/>
              </p:nvSpPr>
              <p:spPr bwMode="auto">
                <a:xfrm>
                  <a:off x="153681" y="975814"/>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29" name="Oval 108" hidden="0"/>
                <p:cNvSpPr>
                  <a:spLocks noChangeArrowheads="1"/>
                </p:cNvSpPr>
                <p:nvPr isPhoto="0" userDrawn="0"/>
              </p:nvSpPr>
              <p:spPr bwMode="auto">
                <a:xfrm>
                  <a:off x="153719" y="975855"/>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nvGrpSpPr>
              <p:cNvPr id="30" name="Group 109" hidden="0"/>
              <p:cNvGrpSpPr/>
              <p:nvPr isPhoto="0" userDrawn="0"/>
            </p:nvGrpSpPr>
            <p:grpSpPr bwMode="auto">
              <a:xfrm flipH="1">
                <a:off x="153989" y="975814"/>
                <a:ext cx="143" cy="143"/>
                <a:chOff x="153989" y="975814"/>
                <a:chExt cx="143" cy="143"/>
              </a:xfrm>
            </p:grpSpPr>
            <p:sp>
              <p:nvSpPr>
                <p:cNvPr id="31" name="Oval 110" hidden="0"/>
                <p:cNvSpPr>
                  <a:spLocks noChangeArrowheads="1"/>
                </p:cNvSpPr>
                <p:nvPr isPhoto="0" userDrawn="0"/>
              </p:nvSpPr>
              <p:spPr bwMode="auto">
                <a:xfrm>
                  <a:off x="153989" y="975814"/>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32" name="Oval 111" hidden="0"/>
                <p:cNvSpPr>
                  <a:spLocks noChangeArrowheads="1"/>
                </p:cNvSpPr>
                <p:nvPr isPhoto="0" userDrawn="0"/>
              </p:nvSpPr>
              <p:spPr bwMode="auto">
                <a:xfrm>
                  <a:off x="154028" y="975854"/>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nvGrpSpPr>
              <p:cNvPr id="33" name="Group 112" hidden="0"/>
              <p:cNvGrpSpPr/>
              <p:nvPr isPhoto="0" userDrawn="0"/>
            </p:nvGrpSpPr>
            <p:grpSpPr bwMode="auto">
              <a:xfrm>
                <a:off x="153656" y="976137"/>
                <a:ext cx="504" cy="291"/>
                <a:chOff x="153656" y="976137"/>
                <a:chExt cx="476" cy="225"/>
              </a:xfrm>
            </p:grpSpPr>
            <p:sp>
              <p:nvSpPr>
                <p:cNvPr id="34" name="Arc 113" hidden="0"/>
                <p:cNvSpPr/>
                <p:nvPr isPhoto="0" userDrawn="0"/>
              </p:nvSpPr>
              <p:spPr bwMode="auto">
                <a:xfrm flipH="1">
                  <a:off x="153656" y="976137"/>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stroke="1" extrusionOk="0">
                      <a:moveTo>
                        <a:pt x="-1" y="0"/>
                      </a:moveTo>
                      <a:cubicBezTo>
                        <a:pt x="9502" y="0"/>
                        <a:pt x="17889" y="6210"/>
                        <a:pt x="20660" y="15300"/>
                      </a:cubicBezTo>
                    </a:path>
                    <a:path w="20661" h="21600" fill="norm" stroke="0" extrusionOk="0">
                      <a:moveTo>
                        <a:pt x="-1" y="0"/>
                      </a:moveTo>
                      <a:cubicBezTo>
                        <a:pt x="9502" y="0"/>
                        <a:pt x="17889" y="6210"/>
                        <a:pt x="20660" y="15300"/>
                      </a:cubicBezTo>
                      <a:lnTo>
                        <a:pt x="0" y="21600"/>
                      </a:lnTo>
                      <a:close/>
                    </a:path>
                  </a:pathLst>
                </a:custGeom>
                <a:no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35" name="Arc 114" hidden="0"/>
                <p:cNvSpPr/>
                <p:nvPr isPhoto="0" userDrawn="0"/>
              </p:nvSpPr>
              <p:spPr bwMode="auto">
                <a:xfrm>
                  <a:off x="153896" y="976137"/>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stroke="1" extrusionOk="0">
                      <a:moveTo>
                        <a:pt x="-1" y="0"/>
                      </a:moveTo>
                      <a:cubicBezTo>
                        <a:pt x="9502" y="0"/>
                        <a:pt x="17889" y="6210"/>
                        <a:pt x="20660" y="15300"/>
                      </a:cubicBezTo>
                    </a:path>
                    <a:path w="20661" h="21600" fill="norm" stroke="0" extrusionOk="0">
                      <a:moveTo>
                        <a:pt x="-1" y="0"/>
                      </a:moveTo>
                      <a:cubicBezTo>
                        <a:pt x="9502" y="0"/>
                        <a:pt x="17889" y="6210"/>
                        <a:pt x="20660" y="15300"/>
                      </a:cubicBezTo>
                      <a:lnTo>
                        <a:pt x="0" y="21600"/>
                      </a:lnTo>
                      <a:close/>
                    </a:path>
                  </a:pathLst>
                </a:custGeom>
                <a:no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grpSp>
          <p:nvGrpSpPr>
            <p:cNvPr id="36" name="Group 115" hidden="0"/>
            <p:cNvGrpSpPr/>
            <p:nvPr isPhoto="0" userDrawn="0"/>
          </p:nvGrpSpPr>
          <p:grpSpPr bwMode="auto">
            <a:xfrm>
              <a:off x="3054485" y="3009478"/>
              <a:ext cx="149849" cy="269873"/>
              <a:chOff x="188277" y="1299275"/>
              <a:chExt cx="723" cy="1304"/>
            </a:xfrm>
          </p:grpSpPr>
          <p:sp>
            <p:nvSpPr>
              <p:cNvPr id="37" name="Oval 116" hidden="0"/>
              <p:cNvSpPr>
                <a:spLocks noChangeArrowheads="1"/>
              </p:cNvSpPr>
              <p:nvPr isPhoto="0" userDrawn="0"/>
            </p:nvSpPr>
            <p:spPr bwMode="auto">
              <a:xfrm>
                <a:off x="188277" y="1299275"/>
                <a:ext cx="723" cy="737"/>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38" name="Rectangle 117" hidden="0"/>
              <p:cNvSpPr>
                <a:spLocks noChangeArrowheads="1"/>
              </p:cNvSpPr>
              <p:nvPr isPhoto="0" userDrawn="0"/>
            </p:nvSpPr>
            <p:spPr bwMode="auto">
              <a:xfrm>
                <a:off x="188452" y="1300220"/>
                <a:ext cx="374" cy="262"/>
              </a:xfrm>
              <a:prstGeom prst="rect">
                <a:avLst/>
              </a:prstGeom>
              <a:gradFill>
                <a:gsLst>
                  <a:gs pos="0">
                    <a:srgbClr val="FFFFFF"/>
                  </a:gs>
                  <a:gs pos="100000">
                    <a:srgbClr val="FFFFFF">
                      <a:gamma val="0"/>
                      <a:shade val="46275"/>
                      <a:invGamma val="0"/>
                    </a:srgbClr>
                  </a:gs>
                </a:gsLst>
                <a:lin ang="0" scaled="1"/>
              </a:gra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cxnSp>
            <p:nvCxnSpPr>
              <p:cNvPr id="39" name="Line 118" hidden="0"/>
              <p:cNvCxnSpPr>
                <a:cxnSpLocks/>
              </p:cNvCxnSpPr>
              <p:nvPr isPhoto="0" userDrawn="0"/>
            </p:nvCxnSpPr>
            <p:spPr bwMode="auto">
              <a:xfrm flipV="1">
                <a:off x="188406" y="1300257"/>
                <a:ext cx="457" cy="67"/>
              </a:xfrm>
              <a:prstGeom prst="line">
                <a:avLst/>
              </a:prstGeom>
              <a:noFill/>
              <a:ln w="9525">
                <a:solidFill>
                  <a:srgbClr val="000000"/>
                </a:solidFill>
                <a:round/>
                <a:headEnd/>
                <a:tailEnd/>
              </a:ln>
            </p:spPr>
          </p:cxnSp>
          <p:cxnSp>
            <p:nvCxnSpPr>
              <p:cNvPr id="40" name="Line 119" hidden="0"/>
              <p:cNvCxnSpPr>
                <a:cxnSpLocks/>
              </p:cNvCxnSpPr>
              <p:nvPr isPhoto="0" userDrawn="0"/>
            </p:nvCxnSpPr>
            <p:spPr bwMode="auto">
              <a:xfrm flipV="1">
                <a:off x="188406" y="1300332"/>
                <a:ext cx="457" cy="67"/>
              </a:xfrm>
              <a:prstGeom prst="line">
                <a:avLst/>
              </a:prstGeom>
              <a:noFill/>
              <a:ln w="9525">
                <a:solidFill>
                  <a:srgbClr val="000000"/>
                </a:solidFill>
                <a:round/>
                <a:headEnd/>
                <a:tailEnd/>
              </a:ln>
            </p:spPr>
          </p:cxnSp>
          <p:cxnSp>
            <p:nvCxnSpPr>
              <p:cNvPr id="41" name="Line 120" hidden="0"/>
              <p:cNvCxnSpPr>
                <a:cxnSpLocks/>
              </p:cNvCxnSpPr>
              <p:nvPr isPhoto="0" userDrawn="0"/>
            </p:nvCxnSpPr>
            <p:spPr bwMode="auto">
              <a:xfrm flipV="1">
                <a:off x="188407" y="1300415"/>
                <a:ext cx="457" cy="67"/>
              </a:xfrm>
              <a:prstGeom prst="line">
                <a:avLst/>
              </a:prstGeom>
              <a:noFill/>
              <a:ln w="9525">
                <a:solidFill>
                  <a:srgbClr val="000000"/>
                </a:solidFill>
                <a:round/>
                <a:headEnd/>
                <a:tailEnd/>
              </a:ln>
            </p:spPr>
          </p:cxnSp>
          <p:cxnSp>
            <p:nvCxnSpPr>
              <p:cNvPr id="42" name="Line 121" hidden="0"/>
              <p:cNvCxnSpPr>
                <a:cxnSpLocks/>
              </p:cNvCxnSpPr>
              <p:nvPr isPhoto="0" userDrawn="0"/>
            </p:nvCxnSpPr>
            <p:spPr bwMode="auto">
              <a:xfrm flipV="1">
                <a:off x="188407" y="1300183"/>
                <a:ext cx="457" cy="67"/>
              </a:xfrm>
              <a:prstGeom prst="line">
                <a:avLst/>
              </a:prstGeom>
              <a:noFill/>
              <a:ln w="9525">
                <a:solidFill>
                  <a:srgbClr val="000000"/>
                </a:solidFill>
                <a:round/>
                <a:headEnd/>
                <a:tailEnd/>
              </a:ln>
            </p:spPr>
          </p:cxnSp>
          <p:sp>
            <p:nvSpPr>
              <p:cNvPr id="43" name="Rectangle 122" hidden="0"/>
              <p:cNvSpPr>
                <a:spLocks noChangeArrowheads="1"/>
              </p:cNvSpPr>
              <p:nvPr isPhoto="0" userDrawn="0"/>
            </p:nvSpPr>
            <p:spPr bwMode="auto">
              <a:xfrm>
                <a:off x="188354" y="1299882"/>
                <a:ext cx="570" cy="337"/>
              </a:xfrm>
              <a:prstGeom prst="rect">
                <a:avLst/>
              </a:prstGeom>
              <a:gradFill>
                <a:gsLst>
                  <a:gs pos="0">
                    <a:srgbClr val="FFFFFF"/>
                  </a:gs>
                  <a:gs pos="100000">
                    <a:srgbClr val="FFFFFF">
                      <a:gamma val="0"/>
                      <a:shade val="46275"/>
                      <a:invGamma val="0"/>
                    </a:srgbClr>
                  </a:gs>
                </a:gsLst>
                <a:lin ang="0" scaled="1"/>
              </a:gra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44" name="AutoShape 123" hidden="0"/>
              <p:cNvSpPr>
                <a:spLocks noChangeArrowheads="1"/>
              </p:cNvSpPr>
              <p:nvPr isPhoto="0" userDrawn="0"/>
            </p:nvSpPr>
            <p:spPr bwMode="auto">
              <a:xfrm flipV="1">
                <a:off x="188467" y="1300481"/>
                <a:ext cx="337" cy="98"/>
              </a:xfrm>
              <a:prstGeom prst="triangle">
                <a:avLst>
                  <a:gd name="adj" fmla="val 50000"/>
                </a:avLst>
              </a:prstGeom>
              <a:solidFill>
                <a:srgbClr val="C0C0C0"/>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sp>
          <p:nvSpPr>
            <p:cNvPr id="45" name="Tekstvak 2" hidden="0"/>
            <p:cNvSpPr>
              <a:spLocks noAdjustHandles="0" noChangeArrowheads="0"/>
            </p:cNvSpPr>
            <p:nvPr isPhoto="0" userDrawn="0"/>
          </p:nvSpPr>
          <p:spPr bwMode="auto">
            <a:xfrm>
              <a:off x="9420727" y="518436"/>
              <a:ext cx="1913101" cy="646331"/>
            </a:xfrm>
            <a:prstGeom prst="rect">
              <a:avLst/>
            </a:prstGeom>
            <a:noFill/>
          </p:spPr>
          <p:txBody>
            <a:bodyPr wrap="square" rtlCol="0">
              <a:spAutoFit/>
            </a:bodyPr>
            <a:lstStyle/>
            <a:p>
              <a:pPr algn="ctr">
                <a:defRPr/>
              </a:pPr>
              <a:r>
                <a:rPr lang="en-GB" sz="900"/>
                <a:t>In this method the perception of the participants is leading. It is their process, and they build further on the outcomes of this session.</a:t>
              </a:r>
              <a:endParaRPr/>
            </a:p>
          </p:txBody>
        </p:sp>
        <p:grpSp>
          <p:nvGrpSpPr>
            <p:cNvPr id="46" name="Groep 8" hidden="0"/>
            <p:cNvGrpSpPr/>
            <p:nvPr isPhoto="0" userDrawn="0"/>
          </p:nvGrpSpPr>
          <p:grpSpPr bwMode="auto">
            <a:xfrm>
              <a:off x="4849244" y="1298860"/>
              <a:ext cx="4404195" cy="3618944"/>
              <a:chOff x="4849244" y="1298860"/>
              <a:chExt cx="4404195" cy="3618944"/>
            </a:xfrm>
          </p:grpSpPr>
          <p:sp>
            <p:nvSpPr>
              <p:cNvPr id="47" name="Rechthoek 18" hidden="0"/>
              <p:cNvSpPr/>
              <p:nvPr isPhoto="0" userDrawn="0"/>
            </p:nvSpPr>
            <p:spPr bwMode="auto">
              <a:xfrm>
                <a:off x="4862414" y="3308143"/>
                <a:ext cx="4227567" cy="1609661"/>
              </a:xfrm>
              <a:prstGeom prst="rect">
                <a:avLst/>
              </a:prstGeom>
              <a:noFill/>
              <a:ln w="6350" cap="flat" cmpd="sng" algn="ctr">
                <a:solidFill>
                  <a:srgbClr val="4F81BD">
                    <a:shade val="50000"/>
                  </a:srgbClr>
                </a:solidFill>
                <a:prstDash val="solid"/>
              </a:ln>
            </p:spPr>
            <p:txBody>
              <a:bodyPr rot="0" spcFirstLastPara="0" vert="horz" wrap="square" lIns="91440" tIns="45720" rIns="91440" bIns="45720" numCol="1" spcCol="0" rtlCol="0" fromWordArt="0" anchor="ctr" anchorCtr="0" forceAA="0" compatLnSpc="1">
                <a:prstTxWarp prst="textNoShape"/>
                <a:noAutofit/>
              </a:bodyPr>
              <a:lstStyle/>
              <a:p>
                <a:pPr algn="just">
                  <a:spcAft>
                    <a:spcPts val="600"/>
                  </a:spcAft>
                  <a:defRPr/>
                </a:pPr>
                <a:r>
                  <a:rPr lang="nl-NL" sz="1100">
                    <a:latin typeface="Calibri"/>
                    <a:ea typeface="Times New Roman"/>
                    <a:cs typeface="Times New Roman"/>
                  </a:rPr>
                  <a:t> </a:t>
                </a:r>
                <a:endParaRPr/>
              </a:p>
            </p:txBody>
          </p:sp>
          <p:sp>
            <p:nvSpPr>
              <p:cNvPr id="48" name="Rectangle 86" hidden="0"/>
              <p:cNvSpPr>
                <a:spLocks noChangeArrowheads="1"/>
              </p:cNvSpPr>
              <p:nvPr isPhoto="0" userDrawn="0"/>
            </p:nvSpPr>
            <p:spPr bwMode="auto">
              <a:xfrm>
                <a:off x="4998611" y="3720256"/>
                <a:ext cx="763215" cy="108139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49" name="Rectangle 87" hidden="0"/>
              <p:cNvSpPr>
                <a:spLocks noChangeArrowheads="1"/>
              </p:cNvSpPr>
              <p:nvPr isPhoto="0" userDrawn="0"/>
            </p:nvSpPr>
            <p:spPr bwMode="auto">
              <a:xfrm>
                <a:off x="5761191" y="3743751"/>
                <a:ext cx="763215" cy="108139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50" name="Rectangle 88" hidden="0"/>
              <p:cNvSpPr>
                <a:spLocks noChangeArrowheads="1"/>
              </p:cNvSpPr>
              <p:nvPr isPhoto="0" userDrawn="0"/>
            </p:nvSpPr>
            <p:spPr bwMode="auto">
              <a:xfrm>
                <a:off x="6516152" y="3712001"/>
                <a:ext cx="763215" cy="108139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51" name="Rectangle 89" hidden="0"/>
              <p:cNvSpPr>
                <a:spLocks noChangeArrowheads="1"/>
              </p:cNvSpPr>
              <p:nvPr isPhoto="0" userDrawn="0"/>
            </p:nvSpPr>
            <p:spPr bwMode="auto">
              <a:xfrm>
                <a:off x="7279367" y="3720256"/>
                <a:ext cx="763215" cy="108139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52" name="Rectangle 90" hidden="0"/>
              <p:cNvSpPr>
                <a:spLocks noChangeArrowheads="1"/>
              </p:cNvSpPr>
              <p:nvPr isPhoto="0" userDrawn="0"/>
            </p:nvSpPr>
            <p:spPr bwMode="auto">
              <a:xfrm>
                <a:off x="8034962" y="3688506"/>
                <a:ext cx="763215" cy="108139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53" name="Text Box 146" hidden="0"/>
              <p:cNvSpPr>
                <a:spLocks noAdjustHandles="0" noChangeArrowheads="0"/>
              </p:cNvSpPr>
              <p:nvPr isPhoto="0" userDrawn="0"/>
            </p:nvSpPr>
            <p:spPr bwMode="auto">
              <a:xfrm>
                <a:off x="7798124" y="3308143"/>
                <a:ext cx="1455315" cy="270508"/>
              </a:xfrm>
              <a:prstGeom prst="rect">
                <a:avLst/>
              </a:prstGeom>
              <a:noFill/>
              <a:ln>
                <a:noFill/>
              </a:ln>
            </p:spPr>
            <p:txBody>
              <a:bodyPr rot="0" vert="horz" wrap="square" lIns="91440" tIns="45720" rIns="91440" bIns="45720" anchor="t" anchorCtr="0" upright="1">
                <a:noAutofit/>
              </a:bodyPr>
              <a:lstStyle/>
              <a:p>
                <a:pPr>
                  <a:spcAft>
                    <a:spcPts val="600"/>
                  </a:spcAft>
                  <a:defRPr/>
                </a:pPr>
                <a:r>
                  <a:rPr lang="nl-NL" sz="800">
                    <a:solidFill>
                      <a:srgbClr val="000000"/>
                    </a:solidFill>
                    <a:latin typeface="Calibri"/>
                    <a:ea typeface="Times New Roman"/>
                    <a:cs typeface="Times New Roman"/>
                  </a:rPr>
                  <a:t>          </a:t>
                </a:r>
                <a:r>
                  <a:rPr lang="nl-NL" sz="800">
                    <a:solidFill>
                      <a:srgbClr val="000000"/>
                    </a:solidFill>
                    <a:latin typeface="Calibri"/>
                    <a:ea typeface="Times New Roman"/>
                    <a:cs typeface="Times New Roman"/>
                  </a:rPr>
                  <a:t>Sticky</a:t>
                </a:r>
                <a:r>
                  <a:rPr lang="nl-NL" sz="800">
                    <a:solidFill>
                      <a:srgbClr val="000000"/>
                    </a:solidFill>
                    <a:latin typeface="Calibri"/>
                    <a:ea typeface="Times New Roman"/>
                    <a:cs typeface="Times New Roman"/>
                  </a:rPr>
                  <a:t> </a:t>
                </a:r>
                <a:r>
                  <a:rPr lang="nl-NL" sz="800">
                    <a:solidFill>
                      <a:srgbClr val="000000"/>
                    </a:solidFill>
                    <a:latin typeface="Calibri"/>
                    <a:ea typeface="Times New Roman"/>
                    <a:cs typeface="Times New Roman"/>
                  </a:rPr>
                  <a:t>notes</a:t>
                </a:r>
                <a:endParaRPr lang="nl-NL" sz="1200">
                  <a:latin typeface="Times New Roman"/>
                  <a:ea typeface="Times New Roman"/>
                </a:endParaRPr>
              </a:p>
            </p:txBody>
          </p:sp>
          <p:cxnSp>
            <p:nvCxnSpPr>
              <p:cNvPr id="54" name="Line 91" hidden="0"/>
              <p:cNvCxnSpPr>
                <a:cxnSpLocks/>
              </p:cNvCxnSpPr>
              <p:nvPr isPhoto="0" userDrawn="0"/>
            </p:nvCxnSpPr>
            <p:spPr bwMode="auto">
              <a:xfrm>
                <a:off x="5022104" y="4088554"/>
                <a:ext cx="3720831" cy="0"/>
              </a:xfrm>
              <a:prstGeom prst="line">
                <a:avLst/>
              </a:prstGeom>
              <a:noFill/>
              <a:ln w="9525">
                <a:solidFill>
                  <a:srgbClr val="FF6600"/>
                </a:solidFill>
                <a:round/>
                <a:headEnd/>
                <a:tailEnd/>
              </a:ln>
            </p:spPr>
          </p:cxnSp>
          <p:cxnSp>
            <p:nvCxnSpPr>
              <p:cNvPr id="55" name="Line 92" hidden="0"/>
              <p:cNvCxnSpPr>
                <a:cxnSpLocks/>
              </p:cNvCxnSpPr>
              <p:nvPr isPhoto="0" userDrawn="0"/>
            </p:nvCxnSpPr>
            <p:spPr bwMode="auto">
              <a:xfrm>
                <a:off x="5030359" y="4453677"/>
                <a:ext cx="3720831" cy="0"/>
              </a:xfrm>
              <a:prstGeom prst="line">
                <a:avLst/>
              </a:prstGeom>
              <a:noFill/>
              <a:ln w="9525">
                <a:solidFill>
                  <a:srgbClr val="008000"/>
                </a:solidFill>
                <a:round/>
                <a:headEnd/>
                <a:tailEnd/>
              </a:ln>
            </p:spPr>
          </p:cxnSp>
          <p:grpSp>
            <p:nvGrpSpPr>
              <p:cNvPr id="56" name="Group 93" hidden="0"/>
              <p:cNvGrpSpPr/>
              <p:nvPr isPhoto="0" userDrawn="0"/>
            </p:nvGrpSpPr>
            <p:grpSpPr bwMode="auto">
              <a:xfrm>
                <a:off x="5014485" y="3798360"/>
                <a:ext cx="201280" cy="205103"/>
                <a:chOff x="152082" y="609030"/>
                <a:chExt cx="1134" cy="1134"/>
              </a:xfrm>
            </p:grpSpPr>
            <p:sp>
              <p:nvSpPr>
                <p:cNvPr id="57" name="Oval 94" hidden="0"/>
                <p:cNvSpPr>
                  <a:spLocks noChangeArrowheads="1"/>
                </p:cNvSpPr>
                <p:nvPr isPhoto="0" userDrawn="0"/>
              </p:nvSpPr>
              <p:spPr bwMode="auto">
                <a:xfrm>
                  <a:off x="152082" y="609030"/>
                  <a:ext cx="1134" cy="1134"/>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nvGrpSpPr>
                <p:cNvPr id="58" name="Group 95" hidden="0"/>
                <p:cNvGrpSpPr/>
                <p:nvPr isPhoto="0" userDrawn="0"/>
              </p:nvGrpSpPr>
              <p:grpSpPr bwMode="auto">
                <a:xfrm flipV="1">
                  <a:off x="152411" y="609420"/>
                  <a:ext cx="143" cy="143"/>
                  <a:chOff x="152411" y="609420"/>
                  <a:chExt cx="143" cy="143"/>
                </a:xfrm>
              </p:grpSpPr>
              <p:sp>
                <p:nvSpPr>
                  <p:cNvPr id="59" name="Oval 96" hidden="0"/>
                  <p:cNvSpPr>
                    <a:spLocks noChangeArrowheads="1"/>
                  </p:cNvSpPr>
                  <p:nvPr isPhoto="0" userDrawn="0"/>
                </p:nvSpPr>
                <p:spPr bwMode="auto">
                  <a:xfrm>
                    <a:off x="152411" y="609420"/>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60" name="Oval 97" hidden="0"/>
                  <p:cNvSpPr>
                    <a:spLocks noChangeArrowheads="1"/>
                  </p:cNvSpPr>
                  <p:nvPr isPhoto="0" userDrawn="0"/>
                </p:nvSpPr>
                <p:spPr bwMode="auto">
                  <a:xfrm>
                    <a:off x="152450" y="609460"/>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nvGrpSpPr>
                <p:cNvPr id="61" name="Group 98" hidden="0"/>
                <p:cNvGrpSpPr/>
                <p:nvPr isPhoto="0" userDrawn="0"/>
              </p:nvGrpSpPr>
              <p:grpSpPr bwMode="auto">
                <a:xfrm flipV="1">
                  <a:off x="152719" y="609419"/>
                  <a:ext cx="143" cy="143"/>
                  <a:chOff x="152719" y="609419"/>
                  <a:chExt cx="143" cy="143"/>
                </a:xfrm>
              </p:grpSpPr>
              <p:sp>
                <p:nvSpPr>
                  <p:cNvPr id="62" name="Oval 99" hidden="0"/>
                  <p:cNvSpPr>
                    <a:spLocks noChangeArrowheads="1"/>
                  </p:cNvSpPr>
                  <p:nvPr isPhoto="0" userDrawn="0"/>
                </p:nvSpPr>
                <p:spPr bwMode="auto">
                  <a:xfrm>
                    <a:off x="152719" y="609419"/>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63" name="Oval 100" hidden="0"/>
                  <p:cNvSpPr>
                    <a:spLocks noChangeArrowheads="1"/>
                  </p:cNvSpPr>
                  <p:nvPr isPhoto="0" userDrawn="0"/>
                </p:nvSpPr>
                <p:spPr bwMode="auto">
                  <a:xfrm>
                    <a:off x="152758" y="609459"/>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nvGrpSpPr>
                <p:cNvPr id="64" name="Group 101" hidden="0"/>
                <p:cNvGrpSpPr/>
                <p:nvPr isPhoto="0" userDrawn="0"/>
              </p:nvGrpSpPr>
              <p:grpSpPr bwMode="auto">
                <a:xfrm flipV="1">
                  <a:off x="152288" y="609486"/>
                  <a:ext cx="700" cy="448"/>
                  <a:chOff x="152288" y="609486"/>
                  <a:chExt cx="476" cy="225"/>
                </a:xfrm>
              </p:grpSpPr>
              <p:sp>
                <p:nvSpPr>
                  <p:cNvPr id="65" name="Arc 102" hidden="0"/>
                  <p:cNvSpPr/>
                  <p:nvPr isPhoto="0" userDrawn="0"/>
                </p:nvSpPr>
                <p:spPr bwMode="auto">
                  <a:xfrm flipH="1">
                    <a:off x="152288" y="609486"/>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stroke="1" extrusionOk="0">
                        <a:moveTo>
                          <a:pt x="-1" y="0"/>
                        </a:moveTo>
                        <a:cubicBezTo>
                          <a:pt x="9502" y="0"/>
                          <a:pt x="17889" y="6210"/>
                          <a:pt x="20660" y="15300"/>
                        </a:cubicBezTo>
                      </a:path>
                      <a:path w="20661" h="21600" fill="norm" stroke="0" extrusionOk="0">
                        <a:moveTo>
                          <a:pt x="-1" y="0"/>
                        </a:moveTo>
                        <a:cubicBezTo>
                          <a:pt x="9502" y="0"/>
                          <a:pt x="17889" y="6210"/>
                          <a:pt x="20660" y="15300"/>
                        </a:cubicBezTo>
                        <a:lnTo>
                          <a:pt x="0" y="21600"/>
                        </a:lnTo>
                        <a:close/>
                      </a:path>
                    </a:pathLst>
                  </a:custGeom>
                  <a:no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66" name="Arc 103" hidden="0"/>
                  <p:cNvSpPr/>
                  <p:nvPr isPhoto="0" userDrawn="0"/>
                </p:nvSpPr>
                <p:spPr bwMode="auto">
                  <a:xfrm>
                    <a:off x="152528" y="609486"/>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stroke="1" extrusionOk="0">
                        <a:moveTo>
                          <a:pt x="-1" y="0"/>
                        </a:moveTo>
                        <a:cubicBezTo>
                          <a:pt x="9502" y="0"/>
                          <a:pt x="17889" y="6210"/>
                          <a:pt x="20660" y="15300"/>
                        </a:cubicBezTo>
                      </a:path>
                      <a:path w="20661" h="21600" fill="norm" stroke="0" extrusionOk="0">
                        <a:moveTo>
                          <a:pt x="-1" y="0"/>
                        </a:moveTo>
                        <a:cubicBezTo>
                          <a:pt x="9502" y="0"/>
                          <a:pt x="17889" y="6210"/>
                          <a:pt x="20660" y="15300"/>
                        </a:cubicBezTo>
                        <a:lnTo>
                          <a:pt x="0" y="21600"/>
                        </a:lnTo>
                        <a:close/>
                      </a:path>
                    </a:pathLst>
                  </a:custGeom>
                  <a:no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grpSp>
            <p:nvGrpSpPr>
              <p:cNvPr id="67" name="Group 104" hidden="0"/>
              <p:cNvGrpSpPr/>
              <p:nvPr isPhoto="0" userDrawn="0"/>
            </p:nvGrpSpPr>
            <p:grpSpPr bwMode="auto">
              <a:xfrm>
                <a:off x="5015755" y="4164753"/>
                <a:ext cx="208900" cy="212724"/>
                <a:chOff x="153352" y="975425"/>
                <a:chExt cx="1134" cy="1134"/>
              </a:xfrm>
            </p:grpSpPr>
            <p:sp>
              <p:nvSpPr>
                <p:cNvPr id="68" name="Oval 105" hidden="0"/>
                <p:cNvSpPr>
                  <a:spLocks noChangeArrowheads="1"/>
                </p:cNvSpPr>
                <p:nvPr isPhoto="0" userDrawn="0"/>
              </p:nvSpPr>
              <p:spPr bwMode="auto">
                <a:xfrm>
                  <a:off x="153352" y="975425"/>
                  <a:ext cx="1134" cy="1134"/>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nvGrpSpPr>
                <p:cNvPr id="69" name="Group 106" hidden="0"/>
                <p:cNvGrpSpPr/>
                <p:nvPr isPhoto="0" userDrawn="0"/>
              </p:nvGrpSpPr>
              <p:grpSpPr bwMode="auto">
                <a:xfrm>
                  <a:off x="153681" y="975814"/>
                  <a:ext cx="143" cy="143"/>
                  <a:chOff x="153681" y="975814"/>
                  <a:chExt cx="143" cy="143"/>
                </a:xfrm>
              </p:grpSpPr>
              <p:sp>
                <p:nvSpPr>
                  <p:cNvPr id="70" name="Oval 107" hidden="0"/>
                  <p:cNvSpPr>
                    <a:spLocks noChangeArrowheads="1"/>
                  </p:cNvSpPr>
                  <p:nvPr isPhoto="0" userDrawn="0"/>
                </p:nvSpPr>
                <p:spPr bwMode="auto">
                  <a:xfrm>
                    <a:off x="153681" y="975814"/>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71" name="Oval 108" hidden="0"/>
                  <p:cNvSpPr>
                    <a:spLocks noChangeArrowheads="1"/>
                  </p:cNvSpPr>
                  <p:nvPr isPhoto="0" userDrawn="0"/>
                </p:nvSpPr>
                <p:spPr bwMode="auto">
                  <a:xfrm>
                    <a:off x="153719" y="975855"/>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nvGrpSpPr>
                <p:cNvPr id="72" name="Group 109" hidden="0"/>
                <p:cNvGrpSpPr/>
                <p:nvPr isPhoto="0" userDrawn="0"/>
              </p:nvGrpSpPr>
              <p:grpSpPr bwMode="auto">
                <a:xfrm flipH="1">
                  <a:off x="153989" y="975814"/>
                  <a:ext cx="143" cy="143"/>
                  <a:chOff x="153989" y="975814"/>
                  <a:chExt cx="143" cy="143"/>
                </a:xfrm>
              </p:grpSpPr>
              <p:sp>
                <p:nvSpPr>
                  <p:cNvPr id="73" name="Oval 110" hidden="0"/>
                  <p:cNvSpPr>
                    <a:spLocks noChangeArrowheads="1"/>
                  </p:cNvSpPr>
                  <p:nvPr isPhoto="0" userDrawn="0"/>
                </p:nvSpPr>
                <p:spPr bwMode="auto">
                  <a:xfrm>
                    <a:off x="153989" y="975814"/>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74" name="Oval 111" hidden="0"/>
                  <p:cNvSpPr>
                    <a:spLocks noChangeArrowheads="1"/>
                  </p:cNvSpPr>
                  <p:nvPr isPhoto="0" userDrawn="0"/>
                </p:nvSpPr>
                <p:spPr bwMode="auto">
                  <a:xfrm>
                    <a:off x="154028" y="975854"/>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nvGrpSpPr>
                <p:cNvPr id="75" name="Group 112" hidden="0"/>
                <p:cNvGrpSpPr/>
                <p:nvPr isPhoto="0" userDrawn="0"/>
              </p:nvGrpSpPr>
              <p:grpSpPr bwMode="auto">
                <a:xfrm>
                  <a:off x="153656" y="976137"/>
                  <a:ext cx="504" cy="291"/>
                  <a:chOff x="153656" y="976137"/>
                  <a:chExt cx="476" cy="225"/>
                </a:xfrm>
              </p:grpSpPr>
              <p:sp>
                <p:nvSpPr>
                  <p:cNvPr id="76" name="Arc 113" hidden="0"/>
                  <p:cNvSpPr/>
                  <p:nvPr isPhoto="0" userDrawn="0"/>
                </p:nvSpPr>
                <p:spPr bwMode="auto">
                  <a:xfrm flipH="1">
                    <a:off x="153656" y="976137"/>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stroke="1" extrusionOk="0">
                        <a:moveTo>
                          <a:pt x="-1" y="0"/>
                        </a:moveTo>
                        <a:cubicBezTo>
                          <a:pt x="9502" y="0"/>
                          <a:pt x="17889" y="6210"/>
                          <a:pt x="20660" y="15300"/>
                        </a:cubicBezTo>
                      </a:path>
                      <a:path w="20661" h="21600" fill="norm" stroke="0" extrusionOk="0">
                        <a:moveTo>
                          <a:pt x="-1" y="0"/>
                        </a:moveTo>
                        <a:cubicBezTo>
                          <a:pt x="9502" y="0"/>
                          <a:pt x="17889" y="6210"/>
                          <a:pt x="20660" y="15300"/>
                        </a:cubicBezTo>
                        <a:lnTo>
                          <a:pt x="0" y="21600"/>
                        </a:lnTo>
                        <a:close/>
                      </a:path>
                    </a:pathLst>
                  </a:custGeom>
                  <a:no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77" name="Arc 114" hidden="0"/>
                  <p:cNvSpPr/>
                  <p:nvPr isPhoto="0" userDrawn="0"/>
                </p:nvSpPr>
                <p:spPr bwMode="auto">
                  <a:xfrm>
                    <a:off x="153896" y="976137"/>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stroke="1" extrusionOk="0">
                        <a:moveTo>
                          <a:pt x="-1" y="0"/>
                        </a:moveTo>
                        <a:cubicBezTo>
                          <a:pt x="9502" y="0"/>
                          <a:pt x="17889" y="6210"/>
                          <a:pt x="20660" y="15300"/>
                        </a:cubicBezTo>
                      </a:path>
                      <a:path w="20661" h="21600" fill="norm" stroke="0" extrusionOk="0">
                        <a:moveTo>
                          <a:pt x="-1" y="0"/>
                        </a:moveTo>
                        <a:cubicBezTo>
                          <a:pt x="9502" y="0"/>
                          <a:pt x="17889" y="6210"/>
                          <a:pt x="20660" y="15300"/>
                        </a:cubicBezTo>
                        <a:lnTo>
                          <a:pt x="0" y="21600"/>
                        </a:lnTo>
                        <a:close/>
                      </a:path>
                    </a:pathLst>
                  </a:custGeom>
                  <a:no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grpSp>
            <p:nvGrpSpPr>
              <p:cNvPr id="78" name="Group 115" hidden="0"/>
              <p:cNvGrpSpPr/>
              <p:nvPr isPhoto="0" userDrawn="0"/>
            </p:nvGrpSpPr>
            <p:grpSpPr bwMode="auto">
              <a:xfrm>
                <a:off x="5050677" y="4488601"/>
                <a:ext cx="149849" cy="269873"/>
                <a:chOff x="188277" y="1299275"/>
                <a:chExt cx="723" cy="1304"/>
              </a:xfrm>
            </p:grpSpPr>
            <p:sp>
              <p:nvSpPr>
                <p:cNvPr id="79" name="Oval 116" hidden="0"/>
                <p:cNvSpPr>
                  <a:spLocks noChangeArrowheads="1"/>
                </p:cNvSpPr>
                <p:nvPr isPhoto="0" userDrawn="0"/>
              </p:nvSpPr>
              <p:spPr bwMode="auto">
                <a:xfrm>
                  <a:off x="188277" y="1299275"/>
                  <a:ext cx="723" cy="737"/>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80" name="Rectangle 117" hidden="0"/>
                <p:cNvSpPr>
                  <a:spLocks noChangeArrowheads="1"/>
                </p:cNvSpPr>
                <p:nvPr isPhoto="0" userDrawn="0"/>
              </p:nvSpPr>
              <p:spPr bwMode="auto">
                <a:xfrm>
                  <a:off x="188452" y="1300220"/>
                  <a:ext cx="374" cy="262"/>
                </a:xfrm>
                <a:prstGeom prst="rect">
                  <a:avLst/>
                </a:prstGeom>
                <a:gradFill>
                  <a:gsLst>
                    <a:gs pos="0">
                      <a:srgbClr val="FFFFFF"/>
                    </a:gs>
                    <a:gs pos="100000">
                      <a:srgbClr val="FFFFFF">
                        <a:gamma val="0"/>
                        <a:shade val="46275"/>
                        <a:invGamma val="0"/>
                      </a:srgbClr>
                    </a:gs>
                  </a:gsLst>
                  <a:lin ang="0" scaled="1"/>
                </a:gra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cxnSp>
              <p:nvCxnSpPr>
                <p:cNvPr id="81" name="Line 118" hidden="0"/>
                <p:cNvCxnSpPr>
                  <a:cxnSpLocks/>
                </p:cNvCxnSpPr>
                <p:nvPr isPhoto="0" userDrawn="0"/>
              </p:nvCxnSpPr>
              <p:spPr bwMode="auto">
                <a:xfrm flipV="1">
                  <a:off x="188406" y="1300257"/>
                  <a:ext cx="457" cy="67"/>
                </a:xfrm>
                <a:prstGeom prst="line">
                  <a:avLst/>
                </a:prstGeom>
                <a:noFill/>
                <a:ln w="9525">
                  <a:solidFill>
                    <a:srgbClr val="000000"/>
                  </a:solidFill>
                  <a:round/>
                  <a:headEnd/>
                  <a:tailEnd/>
                </a:ln>
              </p:spPr>
            </p:cxnSp>
            <p:cxnSp>
              <p:nvCxnSpPr>
                <p:cNvPr id="82" name="Line 119" hidden="0"/>
                <p:cNvCxnSpPr>
                  <a:cxnSpLocks/>
                </p:cNvCxnSpPr>
                <p:nvPr isPhoto="0" userDrawn="0"/>
              </p:nvCxnSpPr>
              <p:spPr bwMode="auto">
                <a:xfrm flipV="1">
                  <a:off x="188406" y="1300332"/>
                  <a:ext cx="457" cy="67"/>
                </a:xfrm>
                <a:prstGeom prst="line">
                  <a:avLst/>
                </a:prstGeom>
                <a:noFill/>
                <a:ln w="9525">
                  <a:solidFill>
                    <a:srgbClr val="000000"/>
                  </a:solidFill>
                  <a:round/>
                  <a:headEnd/>
                  <a:tailEnd/>
                </a:ln>
              </p:spPr>
            </p:cxnSp>
            <p:cxnSp>
              <p:nvCxnSpPr>
                <p:cNvPr id="83" name="Line 120" hidden="0"/>
                <p:cNvCxnSpPr>
                  <a:cxnSpLocks/>
                </p:cNvCxnSpPr>
                <p:nvPr isPhoto="0" userDrawn="0"/>
              </p:nvCxnSpPr>
              <p:spPr bwMode="auto">
                <a:xfrm flipV="1">
                  <a:off x="188407" y="1300415"/>
                  <a:ext cx="457" cy="67"/>
                </a:xfrm>
                <a:prstGeom prst="line">
                  <a:avLst/>
                </a:prstGeom>
                <a:noFill/>
                <a:ln w="9525">
                  <a:solidFill>
                    <a:srgbClr val="000000"/>
                  </a:solidFill>
                  <a:round/>
                  <a:headEnd/>
                  <a:tailEnd/>
                </a:ln>
              </p:spPr>
            </p:cxnSp>
            <p:cxnSp>
              <p:nvCxnSpPr>
                <p:cNvPr id="84" name="Line 121" hidden="0"/>
                <p:cNvCxnSpPr>
                  <a:cxnSpLocks/>
                </p:cNvCxnSpPr>
                <p:nvPr isPhoto="0" userDrawn="0"/>
              </p:nvCxnSpPr>
              <p:spPr bwMode="auto">
                <a:xfrm flipV="1">
                  <a:off x="188407" y="1300183"/>
                  <a:ext cx="457" cy="67"/>
                </a:xfrm>
                <a:prstGeom prst="line">
                  <a:avLst/>
                </a:prstGeom>
                <a:noFill/>
                <a:ln w="9525">
                  <a:solidFill>
                    <a:srgbClr val="000000"/>
                  </a:solidFill>
                  <a:round/>
                  <a:headEnd/>
                  <a:tailEnd/>
                </a:ln>
              </p:spPr>
            </p:cxnSp>
            <p:sp>
              <p:nvSpPr>
                <p:cNvPr id="85" name="Rectangle 122" hidden="0"/>
                <p:cNvSpPr>
                  <a:spLocks noChangeArrowheads="1"/>
                </p:cNvSpPr>
                <p:nvPr isPhoto="0" userDrawn="0"/>
              </p:nvSpPr>
              <p:spPr bwMode="auto">
                <a:xfrm>
                  <a:off x="188354" y="1299882"/>
                  <a:ext cx="570" cy="337"/>
                </a:xfrm>
                <a:prstGeom prst="rect">
                  <a:avLst/>
                </a:prstGeom>
                <a:gradFill>
                  <a:gsLst>
                    <a:gs pos="0">
                      <a:srgbClr val="FFFFFF"/>
                    </a:gs>
                    <a:gs pos="100000">
                      <a:srgbClr val="FFFFFF">
                        <a:gamma val="0"/>
                        <a:shade val="46275"/>
                        <a:invGamma val="0"/>
                      </a:srgbClr>
                    </a:gs>
                  </a:gsLst>
                  <a:lin ang="0" scaled="1"/>
                </a:gra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86" name="AutoShape 123" hidden="0"/>
                <p:cNvSpPr>
                  <a:spLocks noChangeArrowheads="1"/>
                </p:cNvSpPr>
                <p:nvPr isPhoto="0" userDrawn="0"/>
              </p:nvSpPr>
              <p:spPr bwMode="auto">
                <a:xfrm flipV="1">
                  <a:off x="188467" y="1300481"/>
                  <a:ext cx="337" cy="98"/>
                </a:xfrm>
                <a:prstGeom prst="triangle">
                  <a:avLst>
                    <a:gd name="adj" fmla="val 50000"/>
                  </a:avLst>
                </a:prstGeom>
                <a:solidFill>
                  <a:srgbClr val="C0C0C0"/>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cxnSp>
            <p:nvCxnSpPr>
              <p:cNvPr id="87" name="Line 124" hidden="0"/>
              <p:cNvCxnSpPr>
                <a:cxnSpLocks/>
              </p:cNvCxnSpPr>
              <p:nvPr isPhoto="0" userDrawn="0"/>
            </p:nvCxnSpPr>
            <p:spPr bwMode="auto">
              <a:xfrm>
                <a:off x="5276086" y="3807885"/>
                <a:ext cx="0" cy="898520"/>
              </a:xfrm>
              <a:prstGeom prst="line">
                <a:avLst/>
              </a:prstGeom>
              <a:noFill/>
              <a:ln w="9525">
                <a:solidFill>
                  <a:srgbClr val="FF6600"/>
                </a:solidFill>
                <a:round/>
                <a:headEnd/>
                <a:tailEnd/>
              </a:ln>
            </p:spPr>
          </p:cxnSp>
          <p:cxnSp>
            <p:nvCxnSpPr>
              <p:cNvPr id="88" name="Line 125" hidden="0"/>
              <p:cNvCxnSpPr>
                <a:cxnSpLocks/>
              </p:cNvCxnSpPr>
              <p:nvPr isPhoto="0" userDrawn="0"/>
            </p:nvCxnSpPr>
            <p:spPr bwMode="auto">
              <a:xfrm>
                <a:off x="5824687" y="3823760"/>
                <a:ext cx="0" cy="898520"/>
              </a:xfrm>
              <a:prstGeom prst="line">
                <a:avLst/>
              </a:prstGeom>
              <a:noFill/>
              <a:ln w="9525">
                <a:solidFill>
                  <a:srgbClr val="FF6600"/>
                </a:solidFill>
                <a:round/>
                <a:headEnd/>
                <a:tailEnd/>
              </a:ln>
            </p:spPr>
          </p:cxnSp>
          <p:cxnSp>
            <p:nvCxnSpPr>
              <p:cNvPr id="89" name="Line 126" hidden="0"/>
              <p:cNvCxnSpPr>
                <a:cxnSpLocks/>
              </p:cNvCxnSpPr>
              <p:nvPr isPhoto="0" userDrawn="0"/>
            </p:nvCxnSpPr>
            <p:spPr bwMode="auto">
              <a:xfrm>
                <a:off x="6246296" y="3823760"/>
                <a:ext cx="0" cy="898520"/>
              </a:xfrm>
              <a:prstGeom prst="line">
                <a:avLst/>
              </a:prstGeom>
              <a:noFill/>
              <a:ln w="9525">
                <a:solidFill>
                  <a:srgbClr val="FF6600"/>
                </a:solidFill>
                <a:round/>
                <a:headEnd/>
                <a:tailEnd/>
              </a:ln>
            </p:spPr>
          </p:cxnSp>
          <p:cxnSp>
            <p:nvCxnSpPr>
              <p:cNvPr id="90" name="Line 127" hidden="0"/>
              <p:cNvCxnSpPr>
                <a:cxnSpLocks/>
              </p:cNvCxnSpPr>
              <p:nvPr isPhoto="0" userDrawn="0"/>
            </p:nvCxnSpPr>
            <p:spPr bwMode="auto">
              <a:xfrm>
                <a:off x="6985383" y="3823760"/>
                <a:ext cx="0" cy="898520"/>
              </a:xfrm>
              <a:prstGeom prst="line">
                <a:avLst/>
              </a:prstGeom>
              <a:noFill/>
              <a:ln w="9525">
                <a:solidFill>
                  <a:srgbClr val="FF6600"/>
                </a:solidFill>
                <a:round/>
                <a:headEnd/>
                <a:tailEnd/>
              </a:ln>
            </p:spPr>
          </p:cxnSp>
          <p:cxnSp>
            <p:nvCxnSpPr>
              <p:cNvPr id="91" name="Line 128" hidden="0"/>
              <p:cNvCxnSpPr>
                <a:cxnSpLocks/>
              </p:cNvCxnSpPr>
              <p:nvPr isPhoto="0" userDrawn="0"/>
            </p:nvCxnSpPr>
            <p:spPr bwMode="auto">
              <a:xfrm>
                <a:off x="7772726" y="3823760"/>
                <a:ext cx="0" cy="898520"/>
              </a:xfrm>
              <a:prstGeom prst="line">
                <a:avLst/>
              </a:prstGeom>
              <a:noFill/>
              <a:ln w="9525">
                <a:solidFill>
                  <a:srgbClr val="FF6600"/>
                </a:solidFill>
                <a:round/>
                <a:headEnd/>
                <a:tailEnd/>
              </a:ln>
            </p:spPr>
          </p:cxnSp>
          <p:cxnSp>
            <p:nvCxnSpPr>
              <p:cNvPr id="92" name="Line 129" hidden="0"/>
              <p:cNvCxnSpPr>
                <a:cxnSpLocks/>
              </p:cNvCxnSpPr>
              <p:nvPr isPhoto="0" userDrawn="0"/>
            </p:nvCxnSpPr>
            <p:spPr bwMode="auto">
              <a:xfrm>
                <a:off x="8726427" y="3816140"/>
                <a:ext cx="0" cy="898520"/>
              </a:xfrm>
              <a:prstGeom prst="line">
                <a:avLst/>
              </a:prstGeom>
              <a:noFill/>
              <a:ln w="9525">
                <a:solidFill>
                  <a:srgbClr val="FF6600"/>
                </a:solidFill>
                <a:round/>
                <a:headEnd/>
                <a:tailEnd/>
              </a:ln>
            </p:spPr>
          </p:cxnSp>
          <p:cxnSp>
            <p:nvCxnSpPr>
              <p:cNvPr id="93" name="Line 130" hidden="0"/>
              <p:cNvCxnSpPr>
                <a:cxnSpLocks/>
              </p:cNvCxnSpPr>
              <p:nvPr isPhoto="0" userDrawn="0"/>
            </p:nvCxnSpPr>
            <p:spPr bwMode="auto">
              <a:xfrm>
                <a:off x="8122586" y="3807885"/>
                <a:ext cx="0" cy="898520"/>
              </a:xfrm>
              <a:prstGeom prst="line">
                <a:avLst/>
              </a:prstGeom>
              <a:noFill/>
              <a:ln w="9525">
                <a:solidFill>
                  <a:srgbClr val="FF6600"/>
                </a:solidFill>
                <a:round/>
                <a:headEnd/>
                <a:tailEnd/>
              </a:ln>
            </p:spPr>
          </p:cxnSp>
          <p:cxnSp>
            <p:nvCxnSpPr>
              <p:cNvPr id="94" name="Line 131" hidden="0"/>
              <p:cNvCxnSpPr>
                <a:cxnSpLocks/>
              </p:cNvCxnSpPr>
              <p:nvPr isPhoto="0" userDrawn="0"/>
            </p:nvCxnSpPr>
            <p:spPr bwMode="auto">
              <a:xfrm>
                <a:off x="5291960" y="3792011"/>
                <a:ext cx="191121" cy="0"/>
              </a:xfrm>
              <a:prstGeom prst="line">
                <a:avLst/>
              </a:prstGeom>
              <a:noFill/>
              <a:ln w="38100">
                <a:solidFill>
                  <a:srgbClr val="FF0000"/>
                </a:solidFill>
                <a:round/>
                <a:headEnd/>
                <a:tailEnd/>
              </a:ln>
            </p:spPr>
          </p:cxnSp>
          <p:cxnSp>
            <p:nvCxnSpPr>
              <p:cNvPr id="95" name="Line 132" hidden="0"/>
              <p:cNvCxnSpPr>
                <a:cxnSpLocks/>
              </p:cNvCxnSpPr>
              <p:nvPr isPhoto="0" userDrawn="0"/>
            </p:nvCxnSpPr>
            <p:spPr bwMode="auto">
              <a:xfrm>
                <a:off x="5228465" y="3792011"/>
                <a:ext cx="191121" cy="0"/>
              </a:xfrm>
              <a:prstGeom prst="line">
                <a:avLst/>
              </a:prstGeom>
              <a:noFill/>
              <a:ln w="38100">
                <a:solidFill>
                  <a:srgbClr val="FF0000"/>
                </a:solidFill>
                <a:round/>
                <a:headEnd/>
                <a:tailEnd/>
              </a:ln>
            </p:spPr>
          </p:cxnSp>
          <p:cxnSp>
            <p:nvCxnSpPr>
              <p:cNvPr id="96" name="Line 133" hidden="0"/>
              <p:cNvCxnSpPr>
                <a:cxnSpLocks/>
              </p:cNvCxnSpPr>
              <p:nvPr isPhoto="0" userDrawn="0"/>
            </p:nvCxnSpPr>
            <p:spPr bwMode="auto">
              <a:xfrm>
                <a:off x="5705315" y="3823760"/>
                <a:ext cx="191121" cy="0"/>
              </a:xfrm>
              <a:prstGeom prst="line">
                <a:avLst/>
              </a:prstGeom>
              <a:noFill/>
              <a:ln w="38100">
                <a:solidFill>
                  <a:srgbClr val="FF0000"/>
                </a:solidFill>
                <a:round/>
                <a:headEnd/>
                <a:tailEnd/>
              </a:ln>
            </p:spPr>
          </p:cxnSp>
          <p:cxnSp>
            <p:nvCxnSpPr>
              <p:cNvPr id="97" name="Line 134" hidden="0"/>
              <p:cNvCxnSpPr>
                <a:cxnSpLocks/>
              </p:cNvCxnSpPr>
              <p:nvPr isPhoto="0" userDrawn="0"/>
            </p:nvCxnSpPr>
            <p:spPr bwMode="auto">
              <a:xfrm>
                <a:off x="6110416" y="3784391"/>
                <a:ext cx="191121" cy="0"/>
              </a:xfrm>
              <a:prstGeom prst="line">
                <a:avLst/>
              </a:prstGeom>
              <a:noFill/>
              <a:ln w="38100">
                <a:solidFill>
                  <a:srgbClr val="FF0000"/>
                </a:solidFill>
                <a:round/>
                <a:headEnd/>
                <a:tailEnd/>
              </a:ln>
            </p:spPr>
          </p:cxnSp>
          <p:cxnSp>
            <p:nvCxnSpPr>
              <p:cNvPr id="98" name="Line 135" hidden="0"/>
              <p:cNvCxnSpPr>
                <a:cxnSpLocks/>
              </p:cNvCxnSpPr>
              <p:nvPr isPhoto="0" userDrawn="0"/>
            </p:nvCxnSpPr>
            <p:spPr bwMode="auto">
              <a:xfrm>
                <a:off x="6817755" y="3768516"/>
                <a:ext cx="191121" cy="0"/>
              </a:xfrm>
              <a:prstGeom prst="line">
                <a:avLst/>
              </a:prstGeom>
              <a:noFill/>
              <a:ln w="38100">
                <a:solidFill>
                  <a:srgbClr val="FF0000"/>
                </a:solidFill>
                <a:round/>
                <a:headEnd/>
                <a:tailEnd/>
              </a:ln>
            </p:spPr>
          </p:cxnSp>
          <p:cxnSp>
            <p:nvCxnSpPr>
              <p:cNvPr id="99" name="Line 136" hidden="0"/>
              <p:cNvCxnSpPr>
                <a:cxnSpLocks/>
              </p:cNvCxnSpPr>
              <p:nvPr isPhoto="0" userDrawn="0"/>
            </p:nvCxnSpPr>
            <p:spPr bwMode="auto">
              <a:xfrm>
                <a:off x="7588589" y="3776771"/>
                <a:ext cx="191121" cy="0"/>
              </a:xfrm>
              <a:prstGeom prst="line">
                <a:avLst/>
              </a:prstGeom>
              <a:noFill/>
              <a:ln w="38100">
                <a:solidFill>
                  <a:srgbClr val="FF0000"/>
                </a:solidFill>
                <a:round/>
                <a:headEnd/>
                <a:tailEnd/>
              </a:ln>
            </p:spPr>
          </p:cxnSp>
          <p:cxnSp>
            <p:nvCxnSpPr>
              <p:cNvPr id="100" name="Line 137" hidden="0"/>
              <p:cNvCxnSpPr>
                <a:cxnSpLocks/>
              </p:cNvCxnSpPr>
              <p:nvPr isPhoto="0" userDrawn="0"/>
            </p:nvCxnSpPr>
            <p:spPr bwMode="auto">
              <a:xfrm>
                <a:off x="8049566" y="3753276"/>
                <a:ext cx="191121" cy="0"/>
              </a:xfrm>
              <a:prstGeom prst="line">
                <a:avLst/>
              </a:prstGeom>
              <a:noFill/>
              <a:ln w="38100">
                <a:solidFill>
                  <a:srgbClr val="FF0000"/>
                </a:solidFill>
                <a:round/>
                <a:headEnd/>
                <a:tailEnd/>
              </a:ln>
            </p:spPr>
          </p:cxnSp>
          <p:cxnSp>
            <p:nvCxnSpPr>
              <p:cNvPr id="101" name="Line 138" hidden="0"/>
              <p:cNvCxnSpPr>
                <a:cxnSpLocks/>
              </p:cNvCxnSpPr>
              <p:nvPr isPhoto="0" userDrawn="0"/>
            </p:nvCxnSpPr>
            <p:spPr bwMode="auto">
              <a:xfrm>
                <a:off x="8590547" y="3753276"/>
                <a:ext cx="191121" cy="0"/>
              </a:xfrm>
              <a:prstGeom prst="line">
                <a:avLst/>
              </a:prstGeom>
              <a:noFill/>
              <a:ln w="38100">
                <a:solidFill>
                  <a:srgbClr val="FF0000"/>
                </a:solidFill>
                <a:round/>
                <a:headEnd/>
                <a:tailEnd/>
              </a:ln>
            </p:spPr>
          </p:cxnSp>
          <p:cxnSp>
            <p:nvCxnSpPr>
              <p:cNvPr id="102" name="Line 145" hidden="0"/>
              <p:cNvCxnSpPr>
                <a:cxnSpLocks/>
              </p:cNvCxnSpPr>
              <p:nvPr isPhoto="0" userDrawn="0"/>
            </p:nvCxnSpPr>
            <p:spPr bwMode="auto">
              <a:xfrm>
                <a:off x="7890192" y="3430063"/>
                <a:ext cx="126991" cy="0"/>
              </a:xfrm>
              <a:prstGeom prst="line">
                <a:avLst/>
              </a:prstGeom>
              <a:noFill/>
              <a:ln w="57150">
                <a:solidFill>
                  <a:srgbClr val="FFCC00"/>
                </a:solidFill>
                <a:round/>
                <a:headEnd/>
                <a:tailEnd/>
              </a:ln>
            </p:spPr>
          </p:cxnSp>
          <p:cxnSp>
            <p:nvCxnSpPr>
              <p:cNvPr id="103" name="Line 147" hidden="0"/>
              <p:cNvCxnSpPr>
                <a:cxnSpLocks/>
              </p:cNvCxnSpPr>
              <p:nvPr isPhoto="0" userDrawn="0"/>
            </p:nvCxnSpPr>
            <p:spPr bwMode="auto">
              <a:xfrm>
                <a:off x="5322437" y="3967904"/>
                <a:ext cx="126991" cy="0"/>
              </a:xfrm>
              <a:prstGeom prst="line">
                <a:avLst/>
              </a:prstGeom>
              <a:noFill/>
              <a:ln w="57150">
                <a:solidFill>
                  <a:srgbClr val="FFCC00"/>
                </a:solidFill>
                <a:round/>
                <a:headEnd/>
                <a:tailEnd/>
              </a:ln>
            </p:spPr>
          </p:cxnSp>
          <p:cxnSp>
            <p:nvCxnSpPr>
              <p:cNvPr id="104" name="Line 148" hidden="0"/>
              <p:cNvCxnSpPr>
                <a:cxnSpLocks/>
              </p:cNvCxnSpPr>
              <p:nvPr isPhoto="0" userDrawn="0"/>
            </p:nvCxnSpPr>
            <p:spPr bwMode="auto">
              <a:xfrm>
                <a:off x="5218940" y="4039024"/>
                <a:ext cx="126991" cy="0"/>
              </a:xfrm>
              <a:prstGeom prst="line">
                <a:avLst/>
              </a:prstGeom>
              <a:noFill/>
              <a:ln w="57150">
                <a:solidFill>
                  <a:srgbClr val="FFCC00"/>
                </a:solidFill>
                <a:round/>
                <a:headEnd/>
                <a:tailEnd/>
              </a:ln>
            </p:spPr>
          </p:cxnSp>
          <p:cxnSp>
            <p:nvCxnSpPr>
              <p:cNvPr id="105" name="Line 149" hidden="0"/>
              <p:cNvCxnSpPr>
                <a:cxnSpLocks/>
              </p:cNvCxnSpPr>
              <p:nvPr isPhoto="0" userDrawn="0"/>
            </p:nvCxnSpPr>
            <p:spPr bwMode="auto">
              <a:xfrm>
                <a:off x="5338312" y="4644176"/>
                <a:ext cx="126991" cy="0"/>
              </a:xfrm>
              <a:prstGeom prst="line">
                <a:avLst/>
              </a:prstGeom>
              <a:noFill/>
              <a:ln w="57150">
                <a:solidFill>
                  <a:srgbClr val="FFCC00"/>
                </a:solidFill>
                <a:round/>
                <a:headEnd/>
                <a:tailEnd/>
              </a:ln>
            </p:spPr>
          </p:cxnSp>
          <p:cxnSp>
            <p:nvCxnSpPr>
              <p:cNvPr id="106" name="Line 150" hidden="0"/>
              <p:cNvCxnSpPr>
                <a:cxnSpLocks/>
              </p:cNvCxnSpPr>
              <p:nvPr isPhoto="0" userDrawn="0"/>
            </p:nvCxnSpPr>
            <p:spPr bwMode="auto">
              <a:xfrm>
                <a:off x="5298310" y="3901230"/>
                <a:ext cx="126991" cy="0"/>
              </a:xfrm>
              <a:prstGeom prst="line">
                <a:avLst/>
              </a:prstGeom>
              <a:noFill/>
              <a:ln w="57150">
                <a:solidFill>
                  <a:srgbClr val="FFCC00"/>
                </a:solidFill>
                <a:round/>
                <a:headEnd/>
                <a:tailEnd/>
              </a:ln>
            </p:spPr>
          </p:cxnSp>
          <p:cxnSp>
            <p:nvCxnSpPr>
              <p:cNvPr id="107" name="Line 151" hidden="0"/>
              <p:cNvCxnSpPr>
                <a:cxnSpLocks/>
              </p:cNvCxnSpPr>
              <p:nvPr isPhoto="0" userDrawn="0"/>
            </p:nvCxnSpPr>
            <p:spPr bwMode="auto">
              <a:xfrm>
                <a:off x="5649439" y="4156498"/>
                <a:ext cx="126991" cy="0"/>
              </a:xfrm>
              <a:prstGeom prst="line">
                <a:avLst/>
              </a:prstGeom>
              <a:noFill/>
              <a:ln w="57150">
                <a:solidFill>
                  <a:srgbClr val="FFCC00"/>
                </a:solidFill>
                <a:round/>
                <a:headEnd/>
                <a:tailEnd/>
              </a:ln>
            </p:spPr>
          </p:cxnSp>
          <p:cxnSp>
            <p:nvCxnSpPr>
              <p:cNvPr id="108" name="Line 152" hidden="0"/>
              <p:cNvCxnSpPr>
                <a:cxnSpLocks/>
              </p:cNvCxnSpPr>
              <p:nvPr isPhoto="0" userDrawn="0"/>
            </p:nvCxnSpPr>
            <p:spPr bwMode="auto">
              <a:xfrm>
                <a:off x="5587214" y="4253653"/>
                <a:ext cx="126991" cy="0"/>
              </a:xfrm>
              <a:prstGeom prst="line">
                <a:avLst/>
              </a:prstGeom>
              <a:noFill/>
              <a:ln w="57150">
                <a:solidFill>
                  <a:srgbClr val="FFCC00"/>
                </a:solidFill>
                <a:round/>
                <a:headEnd/>
                <a:tailEnd/>
              </a:ln>
            </p:spPr>
          </p:cxnSp>
          <p:cxnSp>
            <p:nvCxnSpPr>
              <p:cNvPr id="109" name="Line 153" hidden="0"/>
              <p:cNvCxnSpPr>
                <a:cxnSpLocks/>
              </p:cNvCxnSpPr>
              <p:nvPr isPhoto="0" userDrawn="0"/>
            </p:nvCxnSpPr>
            <p:spPr bwMode="auto">
              <a:xfrm>
                <a:off x="5763731" y="3976159"/>
                <a:ext cx="126991" cy="0"/>
              </a:xfrm>
              <a:prstGeom prst="line">
                <a:avLst/>
              </a:prstGeom>
              <a:noFill/>
              <a:ln w="57150">
                <a:solidFill>
                  <a:srgbClr val="FFCC00"/>
                </a:solidFill>
                <a:round/>
                <a:headEnd/>
                <a:tailEnd/>
              </a:ln>
            </p:spPr>
          </p:cxnSp>
          <p:cxnSp>
            <p:nvCxnSpPr>
              <p:cNvPr id="110" name="Line 154" hidden="0"/>
              <p:cNvCxnSpPr>
                <a:cxnSpLocks/>
              </p:cNvCxnSpPr>
              <p:nvPr isPhoto="0" userDrawn="0"/>
            </p:nvCxnSpPr>
            <p:spPr bwMode="auto">
              <a:xfrm>
                <a:off x="5860879" y="3921550"/>
                <a:ext cx="126991" cy="0"/>
              </a:xfrm>
              <a:prstGeom prst="line">
                <a:avLst/>
              </a:prstGeom>
              <a:noFill/>
              <a:ln w="57150">
                <a:solidFill>
                  <a:srgbClr val="FFCC00"/>
                </a:solidFill>
                <a:round/>
                <a:headEnd/>
                <a:tailEnd/>
              </a:ln>
            </p:spPr>
          </p:cxnSp>
          <p:cxnSp>
            <p:nvCxnSpPr>
              <p:cNvPr id="111" name="Line 155" hidden="0"/>
              <p:cNvCxnSpPr>
                <a:cxnSpLocks/>
              </p:cNvCxnSpPr>
              <p:nvPr isPhoto="0" userDrawn="0"/>
            </p:nvCxnSpPr>
            <p:spPr bwMode="auto">
              <a:xfrm>
                <a:off x="5878023" y="4026959"/>
                <a:ext cx="126991" cy="0"/>
              </a:xfrm>
              <a:prstGeom prst="line">
                <a:avLst/>
              </a:prstGeom>
              <a:noFill/>
              <a:ln w="57150">
                <a:solidFill>
                  <a:srgbClr val="FFCC00"/>
                </a:solidFill>
                <a:round/>
                <a:headEnd/>
                <a:tailEnd/>
              </a:ln>
            </p:spPr>
          </p:cxnSp>
          <p:cxnSp>
            <p:nvCxnSpPr>
              <p:cNvPr id="112" name="Line 156" hidden="0"/>
              <p:cNvCxnSpPr>
                <a:cxnSpLocks/>
              </p:cNvCxnSpPr>
              <p:nvPr isPhoto="0" userDrawn="0"/>
            </p:nvCxnSpPr>
            <p:spPr bwMode="auto">
              <a:xfrm>
                <a:off x="5958662" y="3877100"/>
                <a:ext cx="126991" cy="0"/>
              </a:xfrm>
              <a:prstGeom prst="line">
                <a:avLst/>
              </a:prstGeom>
              <a:noFill/>
              <a:ln w="57150">
                <a:solidFill>
                  <a:srgbClr val="FFCC00"/>
                </a:solidFill>
                <a:round/>
                <a:headEnd/>
                <a:tailEnd/>
              </a:ln>
            </p:spPr>
          </p:cxnSp>
          <p:cxnSp>
            <p:nvCxnSpPr>
              <p:cNvPr id="113" name="Line 157" hidden="0"/>
              <p:cNvCxnSpPr>
                <a:cxnSpLocks/>
              </p:cNvCxnSpPr>
              <p:nvPr isPhoto="0" userDrawn="0"/>
            </p:nvCxnSpPr>
            <p:spPr bwMode="auto">
              <a:xfrm>
                <a:off x="5944058" y="4148878"/>
                <a:ext cx="126991" cy="0"/>
              </a:xfrm>
              <a:prstGeom prst="line">
                <a:avLst/>
              </a:prstGeom>
              <a:noFill/>
              <a:ln w="57150">
                <a:solidFill>
                  <a:srgbClr val="FFCC00"/>
                </a:solidFill>
                <a:round/>
                <a:headEnd/>
                <a:tailEnd/>
              </a:ln>
            </p:spPr>
          </p:cxnSp>
          <p:cxnSp>
            <p:nvCxnSpPr>
              <p:cNvPr id="114" name="Line 158" hidden="0"/>
              <p:cNvCxnSpPr>
                <a:cxnSpLocks/>
              </p:cNvCxnSpPr>
              <p:nvPr isPhoto="0" userDrawn="0"/>
            </p:nvCxnSpPr>
            <p:spPr bwMode="auto">
              <a:xfrm>
                <a:off x="6278679" y="4006639"/>
                <a:ext cx="126991" cy="0"/>
              </a:xfrm>
              <a:prstGeom prst="line">
                <a:avLst/>
              </a:prstGeom>
              <a:noFill/>
              <a:ln w="57150">
                <a:solidFill>
                  <a:srgbClr val="FFCC00"/>
                </a:solidFill>
                <a:round/>
                <a:headEnd/>
                <a:tailEnd/>
              </a:ln>
            </p:spPr>
          </p:cxnSp>
          <p:cxnSp>
            <p:nvCxnSpPr>
              <p:cNvPr id="115" name="Line 159" hidden="0"/>
              <p:cNvCxnSpPr>
                <a:cxnSpLocks/>
              </p:cNvCxnSpPr>
              <p:nvPr isPhoto="0" userDrawn="0"/>
            </p:nvCxnSpPr>
            <p:spPr bwMode="auto">
              <a:xfrm>
                <a:off x="6463450" y="4127289"/>
                <a:ext cx="126991" cy="0"/>
              </a:xfrm>
              <a:prstGeom prst="line">
                <a:avLst/>
              </a:prstGeom>
              <a:noFill/>
              <a:ln w="57150">
                <a:solidFill>
                  <a:srgbClr val="FFCC00"/>
                </a:solidFill>
                <a:round/>
                <a:headEnd/>
                <a:tailEnd/>
              </a:ln>
            </p:spPr>
          </p:cxnSp>
          <p:cxnSp>
            <p:nvCxnSpPr>
              <p:cNvPr id="116" name="Line 160" hidden="0"/>
              <p:cNvCxnSpPr>
                <a:cxnSpLocks/>
              </p:cNvCxnSpPr>
              <p:nvPr isPhoto="0" userDrawn="0"/>
            </p:nvCxnSpPr>
            <p:spPr bwMode="auto">
              <a:xfrm>
                <a:off x="6323761" y="4266353"/>
                <a:ext cx="126991" cy="0"/>
              </a:xfrm>
              <a:prstGeom prst="line">
                <a:avLst/>
              </a:prstGeom>
              <a:noFill/>
              <a:ln w="57150">
                <a:solidFill>
                  <a:srgbClr val="FFCC00"/>
                </a:solidFill>
                <a:round/>
                <a:headEnd/>
                <a:tailEnd/>
              </a:ln>
            </p:spPr>
          </p:cxnSp>
          <p:cxnSp>
            <p:nvCxnSpPr>
              <p:cNvPr id="117" name="Line 161" hidden="0"/>
              <p:cNvCxnSpPr>
                <a:cxnSpLocks/>
              </p:cNvCxnSpPr>
              <p:nvPr isPhoto="0" userDrawn="0"/>
            </p:nvCxnSpPr>
            <p:spPr bwMode="auto">
              <a:xfrm>
                <a:off x="6719972" y="4498126"/>
                <a:ext cx="126991" cy="0"/>
              </a:xfrm>
              <a:prstGeom prst="line">
                <a:avLst/>
              </a:prstGeom>
              <a:noFill/>
              <a:ln w="57150">
                <a:solidFill>
                  <a:srgbClr val="FFCC00"/>
                </a:solidFill>
                <a:round/>
                <a:headEnd/>
                <a:tailEnd/>
              </a:ln>
            </p:spPr>
          </p:cxnSp>
          <p:cxnSp>
            <p:nvCxnSpPr>
              <p:cNvPr id="118" name="Line 162" hidden="0"/>
              <p:cNvCxnSpPr>
                <a:cxnSpLocks/>
              </p:cNvCxnSpPr>
              <p:nvPr isPhoto="0" userDrawn="0"/>
            </p:nvCxnSpPr>
            <p:spPr bwMode="auto">
              <a:xfrm>
                <a:off x="7042529" y="3935519"/>
                <a:ext cx="126991" cy="0"/>
              </a:xfrm>
              <a:prstGeom prst="line">
                <a:avLst/>
              </a:prstGeom>
              <a:noFill/>
              <a:ln w="57150">
                <a:solidFill>
                  <a:srgbClr val="FFCC00"/>
                </a:solidFill>
                <a:round/>
                <a:headEnd/>
                <a:tailEnd/>
              </a:ln>
            </p:spPr>
          </p:cxnSp>
          <p:cxnSp>
            <p:nvCxnSpPr>
              <p:cNvPr id="119" name="Line 163" hidden="0"/>
              <p:cNvCxnSpPr>
                <a:cxnSpLocks/>
              </p:cNvCxnSpPr>
              <p:nvPr isPhoto="0" userDrawn="0"/>
            </p:nvCxnSpPr>
            <p:spPr bwMode="auto">
              <a:xfrm>
                <a:off x="7020305" y="4039659"/>
                <a:ext cx="126991" cy="0"/>
              </a:xfrm>
              <a:prstGeom prst="line">
                <a:avLst/>
              </a:prstGeom>
              <a:noFill/>
              <a:ln w="57150">
                <a:solidFill>
                  <a:srgbClr val="FFCC00"/>
                </a:solidFill>
                <a:round/>
                <a:headEnd/>
                <a:tailEnd/>
              </a:ln>
            </p:spPr>
          </p:cxnSp>
          <p:cxnSp>
            <p:nvCxnSpPr>
              <p:cNvPr id="120" name="Line 164" hidden="0"/>
              <p:cNvCxnSpPr>
                <a:cxnSpLocks/>
              </p:cNvCxnSpPr>
              <p:nvPr isPhoto="0" userDrawn="0"/>
            </p:nvCxnSpPr>
            <p:spPr bwMode="auto">
              <a:xfrm>
                <a:off x="7180314" y="3993304"/>
                <a:ext cx="126991" cy="0"/>
              </a:xfrm>
              <a:prstGeom prst="line">
                <a:avLst/>
              </a:prstGeom>
              <a:noFill/>
              <a:ln w="57150">
                <a:solidFill>
                  <a:srgbClr val="FFCC00"/>
                </a:solidFill>
                <a:round/>
                <a:headEnd/>
                <a:tailEnd/>
              </a:ln>
            </p:spPr>
          </p:cxnSp>
          <p:cxnSp>
            <p:nvCxnSpPr>
              <p:cNvPr id="121" name="Line 165" hidden="0"/>
              <p:cNvCxnSpPr>
                <a:cxnSpLocks/>
              </p:cNvCxnSpPr>
              <p:nvPr isPhoto="0" userDrawn="0"/>
            </p:nvCxnSpPr>
            <p:spPr bwMode="auto">
              <a:xfrm>
                <a:off x="7197457" y="4225713"/>
                <a:ext cx="126991" cy="0"/>
              </a:xfrm>
              <a:prstGeom prst="line">
                <a:avLst/>
              </a:prstGeom>
              <a:noFill/>
              <a:ln w="57150">
                <a:solidFill>
                  <a:srgbClr val="FFCC00"/>
                </a:solidFill>
                <a:round/>
                <a:headEnd/>
                <a:tailEnd/>
              </a:ln>
            </p:spPr>
          </p:cxnSp>
          <p:cxnSp>
            <p:nvCxnSpPr>
              <p:cNvPr id="122" name="Line 166" hidden="0"/>
              <p:cNvCxnSpPr>
                <a:cxnSpLocks/>
              </p:cNvCxnSpPr>
              <p:nvPr isPhoto="0" userDrawn="0"/>
            </p:nvCxnSpPr>
            <p:spPr bwMode="auto">
              <a:xfrm>
                <a:off x="7771456" y="4115224"/>
                <a:ext cx="126991" cy="0"/>
              </a:xfrm>
              <a:prstGeom prst="line">
                <a:avLst/>
              </a:prstGeom>
              <a:noFill/>
              <a:ln w="57150">
                <a:solidFill>
                  <a:srgbClr val="FFCC00"/>
                </a:solidFill>
                <a:round/>
                <a:headEnd/>
                <a:tailEnd/>
              </a:ln>
            </p:spPr>
          </p:cxnSp>
          <p:cxnSp>
            <p:nvCxnSpPr>
              <p:cNvPr id="123" name="Line 167" hidden="0"/>
              <p:cNvCxnSpPr>
                <a:cxnSpLocks/>
              </p:cNvCxnSpPr>
              <p:nvPr isPhoto="0" userDrawn="0"/>
            </p:nvCxnSpPr>
            <p:spPr bwMode="auto">
              <a:xfrm>
                <a:off x="7780345" y="4219998"/>
                <a:ext cx="126991" cy="0"/>
              </a:xfrm>
              <a:prstGeom prst="line">
                <a:avLst/>
              </a:prstGeom>
              <a:noFill/>
              <a:ln w="57150">
                <a:solidFill>
                  <a:srgbClr val="FFCC00"/>
                </a:solidFill>
                <a:round/>
                <a:headEnd/>
                <a:tailEnd/>
              </a:ln>
            </p:spPr>
          </p:cxnSp>
          <p:cxnSp>
            <p:nvCxnSpPr>
              <p:cNvPr id="124" name="Line 168" hidden="0"/>
              <p:cNvCxnSpPr>
                <a:cxnSpLocks/>
              </p:cNvCxnSpPr>
              <p:nvPr isPhoto="0" userDrawn="0"/>
            </p:nvCxnSpPr>
            <p:spPr bwMode="auto">
              <a:xfrm>
                <a:off x="7829237" y="4380652"/>
                <a:ext cx="126991" cy="0"/>
              </a:xfrm>
              <a:prstGeom prst="line">
                <a:avLst/>
              </a:prstGeom>
              <a:noFill/>
              <a:ln w="57150">
                <a:solidFill>
                  <a:srgbClr val="FFCC00"/>
                </a:solidFill>
                <a:round/>
                <a:headEnd/>
                <a:tailEnd/>
              </a:ln>
            </p:spPr>
          </p:cxnSp>
          <p:cxnSp>
            <p:nvCxnSpPr>
              <p:cNvPr id="125" name="Line 169" hidden="0"/>
              <p:cNvCxnSpPr>
                <a:cxnSpLocks/>
              </p:cNvCxnSpPr>
              <p:nvPr isPhoto="0" userDrawn="0"/>
            </p:nvCxnSpPr>
            <p:spPr bwMode="auto">
              <a:xfrm>
                <a:off x="8101632" y="4532416"/>
                <a:ext cx="126991" cy="0"/>
              </a:xfrm>
              <a:prstGeom prst="line">
                <a:avLst/>
              </a:prstGeom>
              <a:noFill/>
              <a:ln w="57150">
                <a:solidFill>
                  <a:srgbClr val="FFCC00"/>
                </a:solidFill>
                <a:round/>
                <a:headEnd/>
                <a:tailEnd/>
              </a:ln>
            </p:spPr>
          </p:cxnSp>
          <p:cxnSp>
            <p:nvCxnSpPr>
              <p:cNvPr id="126" name="Line 170" hidden="0"/>
              <p:cNvCxnSpPr>
                <a:cxnSpLocks/>
              </p:cNvCxnSpPr>
              <p:nvPr isPhoto="0" userDrawn="0"/>
            </p:nvCxnSpPr>
            <p:spPr bwMode="auto">
              <a:xfrm>
                <a:off x="6321856" y="4176183"/>
                <a:ext cx="126991" cy="0"/>
              </a:xfrm>
              <a:prstGeom prst="line">
                <a:avLst/>
              </a:prstGeom>
              <a:noFill/>
              <a:ln w="57150">
                <a:solidFill>
                  <a:srgbClr val="FFCC00"/>
                </a:solidFill>
                <a:round/>
                <a:headEnd/>
                <a:tailEnd/>
              </a:ln>
            </p:spPr>
          </p:cxnSp>
          <p:cxnSp>
            <p:nvCxnSpPr>
              <p:cNvPr id="127" name="Line 171" hidden="0"/>
              <p:cNvCxnSpPr>
                <a:cxnSpLocks/>
              </p:cNvCxnSpPr>
              <p:nvPr isPhoto="0" userDrawn="0"/>
            </p:nvCxnSpPr>
            <p:spPr bwMode="auto">
              <a:xfrm>
                <a:off x="6472975" y="4220633"/>
                <a:ext cx="126991" cy="0"/>
              </a:xfrm>
              <a:prstGeom prst="line">
                <a:avLst/>
              </a:prstGeom>
              <a:noFill/>
              <a:ln w="57150">
                <a:solidFill>
                  <a:srgbClr val="FFCC00"/>
                </a:solidFill>
                <a:round/>
                <a:headEnd/>
                <a:tailEnd/>
              </a:ln>
            </p:spPr>
          </p:cxnSp>
          <p:cxnSp>
            <p:nvCxnSpPr>
              <p:cNvPr id="128" name="Line 172" hidden="0"/>
              <p:cNvCxnSpPr>
                <a:cxnSpLocks/>
              </p:cNvCxnSpPr>
              <p:nvPr isPhoto="0" userDrawn="0"/>
            </p:nvCxnSpPr>
            <p:spPr bwMode="auto">
              <a:xfrm>
                <a:off x="6418369" y="4301913"/>
                <a:ext cx="126991" cy="0"/>
              </a:xfrm>
              <a:prstGeom prst="line">
                <a:avLst/>
              </a:prstGeom>
              <a:noFill/>
              <a:ln w="57150">
                <a:solidFill>
                  <a:srgbClr val="FFCC00"/>
                </a:solidFill>
                <a:round/>
                <a:headEnd/>
                <a:tailEnd/>
              </a:ln>
            </p:spPr>
          </p:cxnSp>
          <p:cxnSp>
            <p:nvCxnSpPr>
              <p:cNvPr id="129" name="Line 173" hidden="0"/>
              <p:cNvCxnSpPr>
                <a:cxnSpLocks/>
              </p:cNvCxnSpPr>
              <p:nvPr isPhoto="0" userDrawn="0"/>
            </p:nvCxnSpPr>
            <p:spPr bwMode="auto">
              <a:xfrm>
                <a:off x="6625999" y="4533686"/>
                <a:ext cx="126991" cy="0"/>
              </a:xfrm>
              <a:prstGeom prst="line">
                <a:avLst/>
              </a:prstGeom>
              <a:noFill/>
              <a:ln w="57150">
                <a:solidFill>
                  <a:srgbClr val="FFCC00"/>
                </a:solidFill>
                <a:round/>
                <a:headEnd/>
                <a:tailEnd/>
              </a:ln>
            </p:spPr>
          </p:cxnSp>
          <p:cxnSp>
            <p:nvCxnSpPr>
              <p:cNvPr id="130" name="Line 174" hidden="0"/>
              <p:cNvCxnSpPr>
                <a:cxnSpLocks/>
              </p:cNvCxnSpPr>
              <p:nvPr isPhoto="0" userDrawn="0"/>
            </p:nvCxnSpPr>
            <p:spPr bwMode="auto">
              <a:xfrm>
                <a:off x="6612030" y="4622586"/>
                <a:ext cx="126991" cy="0"/>
              </a:xfrm>
              <a:prstGeom prst="line">
                <a:avLst/>
              </a:prstGeom>
              <a:noFill/>
              <a:ln w="57150">
                <a:solidFill>
                  <a:srgbClr val="FFCC00"/>
                </a:solidFill>
                <a:round/>
                <a:headEnd/>
                <a:tailEnd/>
              </a:ln>
            </p:spPr>
          </p:cxnSp>
          <p:cxnSp>
            <p:nvCxnSpPr>
              <p:cNvPr id="131" name="Line 175" hidden="0"/>
              <p:cNvCxnSpPr>
                <a:cxnSpLocks/>
              </p:cNvCxnSpPr>
              <p:nvPr isPhoto="0" userDrawn="0"/>
            </p:nvCxnSpPr>
            <p:spPr bwMode="auto">
              <a:xfrm>
                <a:off x="6899664" y="4003464"/>
                <a:ext cx="126991" cy="0"/>
              </a:xfrm>
              <a:prstGeom prst="line">
                <a:avLst/>
              </a:prstGeom>
              <a:noFill/>
              <a:ln w="57150">
                <a:solidFill>
                  <a:srgbClr val="FFCC00"/>
                </a:solidFill>
                <a:round/>
                <a:headEnd/>
                <a:tailEnd/>
              </a:ln>
            </p:spPr>
          </p:cxnSp>
          <p:cxnSp>
            <p:nvCxnSpPr>
              <p:cNvPr id="132" name="Line 176" hidden="0"/>
              <p:cNvCxnSpPr>
                <a:cxnSpLocks/>
              </p:cNvCxnSpPr>
              <p:nvPr isPhoto="0" userDrawn="0"/>
            </p:nvCxnSpPr>
            <p:spPr bwMode="auto">
              <a:xfrm>
                <a:off x="7059672" y="3869480"/>
                <a:ext cx="126991" cy="0"/>
              </a:xfrm>
              <a:prstGeom prst="line">
                <a:avLst/>
              </a:prstGeom>
              <a:noFill/>
              <a:ln w="57150">
                <a:solidFill>
                  <a:srgbClr val="FFCC00"/>
                </a:solidFill>
                <a:round/>
                <a:headEnd/>
                <a:tailEnd/>
              </a:ln>
            </p:spPr>
          </p:cxnSp>
          <p:cxnSp>
            <p:nvCxnSpPr>
              <p:cNvPr id="133" name="Line 177" hidden="0"/>
              <p:cNvCxnSpPr>
                <a:cxnSpLocks/>
              </p:cNvCxnSpPr>
              <p:nvPr isPhoto="0" userDrawn="0"/>
            </p:nvCxnSpPr>
            <p:spPr bwMode="auto">
              <a:xfrm>
                <a:off x="7275557" y="3910755"/>
                <a:ext cx="126991" cy="0"/>
              </a:xfrm>
              <a:prstGeom prst="line">
                <a:avLst/>
              </a:prstGeom>
              <a:noFill/>
              <a:ln w="57150">
                <a:solidFill>
                  <a:srgbClr val="FFCC00"/>
                </a:solidFill>
                <a:round/>
                <a:headEnd/>
                <a:tailEnd/>
              </a:ln>
            </p:spPr>
          </p:cxnSp>
          <p:cxnSp>
            <p:nvCxnSpPr>
              <p:cNvPr id="134" name="Line 178" hidden="0"/>
              <p:cNvCxnSpPr>
                <a:cxnSpLocks/>
              </p:cNvCxnSpPr>
              <p:nvPr isPhoto="0" userDrawn="0"/>
            </p:nvCxnSpPr>
            <p:spPr bwMode="auto">
              <a:xfrm>
                <a:off x="7300955" y="4190153"/>
                <a:ext cx="126991" cy="0"/>
              </a:xfrm>
              <a:prstGeom prst="line">
                <a:avLst/>
              </a:prstGeom>
              <a:noFill/>
              <a:ln w="57150">
                <a:solidFill>
                  <a:srgbClr val="FFCC00"/>
                </a:solidFill>
                <a:round/>
                <a:headEnd/>
                <a:tailEnd/>
              </a:ln>
            </p:spPr>
          </p:cxnSp>
          <p:cxnSp>
            <p:nvCxnSpPr>
              <p:cNvPr id="135" name="Line 179" hidden="0"/>
              <p:cNvCxnSpPr>
                <a:cxnSpLocks/>
              </p:cNvCxnSpPr>
              <p:nvPr isPhoto="0" userDrawn="0"/>
            </p:nvCxnSpPr>
            <p:spPr bwMode="auto">
              <a:xfrm>
                <a:off x="7794949" y="4287308"/>
                <a:ext cx="126991" cy="0"/>
              </a:xfrm>
              <a:prstGeom prst="line">
                <a:avLst/>
              </a:prstGeom>
              <a:noFill/>
              <a:ln w="57150">
                <a:solidFill>
                  <a:srgbClr val="FFCC00"/>
                </a:solidFill>
                <a:round/>
                <a:headEnd/>
                <a:tailEnd/>
              </a:ln>
            </p:spPr>
          </p:cxnSp>
          <p:cxnSp>
            <p:nvCxnSpPr>
              <p:cNvPr id="136" name="Line 180" hidden="0"/>
              <p:cNvCxnSpPr>
                <a:cxnSpLocks/>
              </p:cNvCxnSpPr>
              <p:nvPr isPhoto="0" userDrawn="0"/>
            </p:nvCxnSpPr>
            <p:spPr bwMode="auto">
              <a:xfrm>
                <a:off x="7915591" y="4320327"/>
                <a:ext cx="126991" cy="0"/>
              </a:xfrm>
              <a:prstGeom prst="line">
                <a:avLst/>
              </a:prstGeom>
              <a:noFill/>
              <a:ln w="57150">
                <a:solidFill>
                  <a:srgbClr val="FFCC00"/>
                </a:solidFill>
                <a:round/>
                <a:headEnd/>
                <a:tailEnd/>
              </a:ln>
            </p:spPr>
          </p:cxnSp>
          <p:cxnSp>
            <p:nvCxnSpPr>
              <p:cNvPr id="137" name="Line 181" hidden="0"/>
              <p:cNvCxnSpPr>
                <a:cxnSpLocks/>
              </p:cNvCxnSpPr>
              <p:nvPr isPhoto="0" userDrawn="0"/>
            </p:nvCxnSpPr>
            <p:spPr bwMode="auto">
              <a:xfrm>
                <a:off x="8099727" y="4035214"/>
                <a:ext cx="126991" cy="0"/>
              </a:xfrm>
              <a:prstGeom prst="line">
                <a:avLst/>
              </a:prstGeom>
              <a:noFill/>
              <a:ln w="57150">
                <a:solidFill>
                  <a:srgbClr val="FFCC00"/>
                </a:solidFill>
                <a:round/>
                <a:headEnd/>
                <a:tailEnd/>
              </a:ln>
            </p:spPr>
          </p:cxnSp>
          <p:cxnSp>
            <p:nvCxnSpPr>
              <p:cNvPr id="138" name="Line 182" hidden="0"/>
              <p:cNvCxnSpPr>
                <a:cxnSpLocks/>
              </p:cNvCxnSpPr>
              <p:nvPr isPhoto="0" userDrawn="0"/>
            </p:nvCxnSpPr>
            <p:spPr bwMode="auto">
              <a:xfrm>
                <a:off x="8109252" y="4632111"/>
                <a:ext cx="126991" cy="0"/>
              </a:xfrm>
              <a:prstGeom prst="line">
                <a:avLst/>
              </a:prstGeom>
              <a:noFill/>
              <a:ln w="57150">
                <a:solidFill>
                  <a:srgbClr val="FFCC00"/>
                </a:solidFill>
                <a:round/>
                <a:headEnd/>
                <a:tailEnd/>
              </a:ln>
            </p:spPr>
          </p:cxnSp>
          <p:cxnSp>
            <p:nvCxnSpPr>
              <p:cNvPr id="139" name="Line 183" hidden="0"/>
              <p:cNvCxnSpPr>
                <a:cxnSpLocks/>
              </p:cNvCxnSpPr>
              <p:nvPr isPhoto="0" userDrawn="0"/>
            </p:nvCxnSpPr>
            <p:spPr bwMode="auto">
              <a:xfrm>
                <a:off x="8229893" y="4569881"/>
                <a:ext cx="126991" cy="0"/>
              </a:xfrm>
              <a:prstGeom prst="line">
                <a:avLst/>
              </a:prstGeom>
              <a:noFill/>
              <a:ln w="57150">
                <a:solidFill>
                  <a:srgbClr val="FFCC00"/>
                </a:solidFill>
                <a:round/>
                <a:headEnd/>
                <a:tailEnd/>
              </a:ln>
            </p:spPr>
          </p:cxnSp>
          <p:cxnSp>
            <p:nvCxnSpPr>
              <p:cNvPr id="140" name="Line 184" hidden="0"/>
              <p:cNvCxnSpPr>
                <a:cxnSpLocks/>
              </p:cNvCxnSpPr>
              <p:nvPr isPhoto="0" userDrawn="0"/>
            </p:nvCxnSpPr>
            <p:spPr bwMode="auto">
              <a:xfrm>
                <a:off x="8311167" y="4507651"/>
                <a:ext cx="126991" cy="0"/>
              </a:xfrm>
              <a:prstGeom prst="line">
                <a:avLst/>
              </a:prstGeom>
              <a:noFill/>
              <a:ln w="57150">
                <a:solidFill>
                  <a:srgbClr val="FFCC00"/>
                </a:solidFill>
                <a:round/>
                <a:headEnd/>
                <a:tailEnd/>
              </a:ln>
            </p:spPr>
          </p:cxnSp>
          <p:cxnSp>
            <p:nvCxnSpPr>
              <p:cNvPr id="141" name="Line 185" hidden="0"/>
              <p:cNvCxnSpPr>
                <a:cxnSpLocks/>
              </p:cNvCxnSpPr>
              <p:nvPr isPhoto="0" userDrawn="0"/>
            </p:nvCxnSpPr>
            <p:spPr bwMode="auto">
              <a:xfrm>
                <a:off x="8582927" y="3849160"/>
                <a:ext cx="126991" cy="0"/>
              </a:xfrm>
              <a:prstGeom prst="line">
                <a:avLst/>
              </a:prstGeom>
              <a:noFill/>
              <a:ln w="57150">
                <a:solidFill>
                  <a:srgbClr val="FFCC00"/>
                </a:solidFill>
                <a:round/>
                <a:headEnd/>
                <a:tailEnd/>
              </a:ln>
            </p:spPr>
          </p:cxnSp>
          <p:cxnSp>
            <p:nvCxnSpPr>
              <p:cNvPr id="142" name="Line 186" hidden="0"/>
              <p:cNvCxnSpPr>
                <a:cxnSpLocks/>
              </p:cNvCxnSpPr>
              <p:nvPr isPhoto="0" userDrawn="0"/>
            </p:nvCxnSpPr>
            <p:spPr bwMode="auto">
              <a:xfrm>
                <a:off x="8599436" y="3945680"/>
                <a:ext cx="126991" cy="0"/>
              </a:xfrm>
              <a:prstGeom prst="line">
                <a:avLst/>
              </a:prstGeom>
              <a:noFill/>
              <a:ln w="57150">
                <a:solidFill>
                  <a:srgbClr val="FFCC00"/>
                </a:solidFill>
                <a:round/>
                <a:headEnd/>
                <a:tailEnd/>
              </a:ln>
            </p:spPr>
          </p:cxnSp>
          <p:cxnSp>
            <p:nvCxnSpPr>
              <p:cNvPr id="143" name="Line 187" hidden="0"/>
              <p:cNvCxnSpPr>
                <a:cxnSpLocks/>
              </p:cNvCxnSpPr>
              <p:nvPr isPhoto="0" userDrawn="0"/>
            </p:nvCxnSpPr>
            <p:spPr bwMode="auto">
              <a:xfrm>
                <a:off x="8441968" y="3923455"/>
                <a:ext cx="126991" cy="0"/>
              </a:xfrm>
              <a:prstGeom prst="line">
                <a:avLst/>
              </a:prstGeom>
              <a:noFill/>
              <a:ln w="57150">
                <a:solidFill>
                  <a:srgbClr val="FFCC00"/>
                </a:solidFill>
                <a:round/>
                <a:headEnd/>
                <a:tailEnd/>
              </a:ln>
            </p:spPr>
          </p:cxnSp>
          <p:cxnSp>
            <p:nvCxnSpPr>
              <p:cNvPr id="144" name="Line 188" hidden="0"/>
              <p:cNvCxnSpPr>
                <a:cxnSpLocks/>
              </p:cNvCxnSpPr>
              <p:nvPr isPhoto="0" userDrawn="0"/>
            </p:nvCxnSpPr>
            <p:spPr bwMode="auto">
              <a:xfrm>
                <a:off x="8419744" y="3861225"/>
                <a:ext cx="126991" cy="0"/>
              </a:xfrm>
              <a:prstGeom prst="line">
                <a:avLst/>
              </a:prstGeom>
              <a:noFill/>
              <a:ln w="57150">
                <a:solidFill>
                  <a:srgbClr val="FFCC00"/>
                </a:solidFill>
                <a:round/>
                <a:headEnd/>
                <a:tailEnd/>
              </a:ln>
            </p:spPr>
          </p:cxnSp>
          <p:cxnSp>
            <p:nvCxnSpPr>
              <p:cNvPr id="145" name="Line 189" hidden="0"/>
              <p:cNvCxnSpPr>
                <a:cxnSpLocks/>
              </p:cNvCxnSpPr>
              <p:nvPr isPhoto="0" userDrawn="0"/>
            </p:nvCxnSpPr>
            <p:spPr bwMode="auto">
              <a:xfrm>
                <a:off x="8508003" y="4005369"/>
                <a:ext cx="126991" cy="0"/>
              </a:xfrm>
              <a:prstGeom prst="line">
                <a:avLst/>
              </a:prstGeom>
              <a:noFill/>
              <a:ln w="57150">
                <a:solidFill>
                  <a:srgbClr val="FFCC00"/>
                </a:solidFill>
                <a:round/>
                <a:headEnd/>
                <a:tailEnd/>
              </a:ln>
            </p:spPr>
          </p:cxnSp>
          <p:cxnSp>
            <p:nvCxnSpPr>
              <p:cNvPr id="146" name="Line 190" hidden="0"/>
              <p:cNvCxnSpPr>
                <a:cxnSpLocks/>
              </p:cNvCxnSpPr>
              <p:nvPr isPhoto="0" userDrawn="0"/>
            </p:nvCxnSpPr>
            <p:spPr bwMode="auto">
              <a:xfrm>
                <a:off x="7761932" y="3967269"/>
                <a:ext cx="126991" cy="0"/>
              </a:xfrm>
              <a:prstGeom prst="line">
                <a:avLst/>
              </a:prstGeom>
              <a:noFill/>
              <a:ln w="57150">
                <a:solidFill>
                  <a:srgbClr val="FFCC00"/>
                </a:solidFill>
                <a:round/>
                <a:headEnd/>
                <a:tailEnd/>
              </a:ln>
            </p:spPr>
          </p:cxnSp>
          <p:cxnSp>
            <p:nvCxnSpPr>
              <p:cNvPr id="147" name="Line 191" hidden="0"/>
              <p:cNvCxnSpPr>
                <a:cxnSpLocks/>
              </p:cNvCxnSpPr>
              <p:nvPr isPhoto="0" userDrawn="0"/>
            </p:nvCxnSpPr>
            <p:spPr bwMode="auto">
              <a:xfrm>
                <a:off x="6738386" y="4366047"/>
                <a:ext cx="126991" cy="0"/>
              </a:xfrm>
              <a:prstGeom prst="line">
                <a:avLst/>
              </a:prstGeom>
              <a:noFill/>
              <a:ln w="57150">
                <a:solidFill>
                  <a:srgbClr val="FFCC00"/>
                </a:solidFill>
                <a:round/>
                <a:headEnd/>
                <a:tailEnd/>
              </a:ln>
            </p:spPr>
          </p:cxnSp>
          <p:grpSp>
            <p:nvGrpSpPr>
              <p:cNvPr id="148" name="Groep 126" hidden="0"/>
              <p:cNvGrpSpPr/>
              <p:nvPr isPhoto="0" userDrawn="0"/>
            </p:nvGrpSpPr>
            <p:grpSpPr bwMode="auto">
              <a:xfrm>
                <a:off x="4849244" y="1298860"/>
                <a:ext cx="4227830" cy="1449800"/>
                <a:chOff x="671562" y="2435377"/>
                <a:chExt cx="4227830" cy="1449800"/>
              </a:xfrm>
            </p:grpSpPr>
            <p:grpSp>
              <p:nvGrpSpPr>
                <p:cNvPr id="149" name="Groep 127" hidden="0"/>
                <p:cNvGrpSpPr/>
                <p:nvPr isPhoto="0" userDrawn="0"/>
              </p:nvGrpSpPr>
              <p:grpSpPr bwMode="auto">
                <a:xfrm>
                  <a:off x="671562" y="2482462"/>
                  <a:ext cx="4227830" cy="1402715"/>
                  <a:chOff x="0" y="0"/>
                  <a:chExt cx="4227872" cy="1402475"/>
                </a:xfrm>
              </p:grpSpPr>
              <p:sp>
                <p:nvSpPr>
                  <p:cNvPr id="150" name="Rechthoek 130" hidden="0"/>
                  <p:cNvSpPr/>
                  <p:nvPr isPhoto="0" userDrawn="0"/>
                </p:nvSpPr>
                <p:spPr bwMode="auto">
                  <a:xfrm>
                    <a:off x="0" y="0"/>
                    <a:ext cx="4227872" cy="1402475"/>
                  </a:xfrm>
                  <a:prstGeom prst="rect">
                    <a:avLst/>
                  </a:prstGeom>
                  <a:noFill/>
                  <a:ln w="6350" cap="flat" cmpd="sng" algn="ctr">
                    <a:solidFill>
                      <a:srgbClr val="4F81BD">
                        <a:shade val="50000"/>
                      </a:srgbClr>
                    </a:solidFill>
                    <a:prstDash val="solid"/>
                  </a:ln>
                </p:spPr>
                <p:txBody>
                  <a:bodyPr rot="0" spcFirstLastPara="0" vert="horz" wrap="square" lIns="91440" tIns="45720" rIns="91440" bIns="45720" numCol="1" spcCol="0" rtlCol="0" fromWordArt="0" anchor="ctr" anchorCtr="0" forceAA="0" compatLnSpc="1">
                    <a:prstTxWarp prst="textNoShape"/>
                    <a:noAutofit/>
                  </a:bodyPr>
                  <a:lstStyle/>
                  <a:p>
                    <a:pPr algn="just">
                      <a:spcAft>
                        <a:spcPts val="600"/>
                      </a:spcAft>
                      <a:defRPr/>
                    </a:pPr>
                    <a:r>
                      <a:rPr lang="nl-NL" sz="1100">
                        <a:latin typeface="Calibri"/>
                        <a:ea typeface="Times New Roman"/>
                        <a:cs typeface="Times New Roman"/>
                      </a:rPr>
                      <a:t> </a:t>
                    </a:r>
                    <a:endParaRPr/>
                  </a:p>
                </p:txBody>
              </p:sp>
              <p:sp>
                <p:nvSpPr>
                  <p:cNvPr id="151" name="Rectangle 86" hidden="0"/>
                  <p:cNvSpPr>
                    <a:spLocks noChangeArrowheads="1"/>
                  </p:cNvSpPr>
                  <p:nvPr isPhoto="0" userDrawn="0"/>
                </p:nvSpPr>
                <p:spPr bwMode="auto">
                  <a:xfrm>
                    <a:off x="136207" y="204920"/>
                    <a:ext cx="763270" cy="10814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152" name="Rectangle 87" hidden="0"/>
                  <p:cNvSpPr>
                    <a:spLocks noChangeArrowheads="1"/>
                  </p:cNvSpPr>
                  <p:nvPr isPhoto="0" userDrawn="0"/>
                </p:nvSpPr>
                <p:spPr bwMode="auto">
                  <a:xfrm>
                    <a:off x="898842" y="228415"/>
                    <a:ext cx="763270" cy="10814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153" name="Rectangle 88" hidden="0"/>
                  <p:cNvSpPr>
                    <a:spLocks noChangeArrowheads="1"/>
                  </p:cNvSpPr>
                  <p:nvPr isPhoto="0" userDrawn="0"/>
                </p:nvSpPr>
                <p:spPr bwMode="auto">
                  <a:xfrm>
                    <a:off x="1653857" y="196665"/>
                    <a:ext cx="763270" cy="10814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154" name="Rectangle 89" hidden="0"/>
                  <p:cNvSpPr>
                    <a:spLocks noChangeArrowheads="1"/>
                  </p:cNvSpPr>
                  <p:nvPr isPhoto="0" userDrawn="0"/>
                </p:nvSpPr>
                <p:spPr bwMode="auto">
                  <a:xfrm>
                    <a:off x="2417127" y="204920"/>
                    <a:ext cx="763270" cy="10814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155" name="Rectangle 90" hidden="0"/>
                  <p:cNvSpPr>
                    <a:spLocks noChangeArrowheads="1"/>
                  </p:cNvSpPr>
                  <p:nvPr isPhoto="0" userDrawn="0"/>
                </p:nvSpPr>
                <p:spPr bwMode="auto">
                  <a:xfrm>
                    <a:off x="3172777" y="173170"/>
                    <a:ext cx="763270" cy="10814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cxnSp>
                <p:nvCxnSpPr>
                  <p:cNvPr id="156" name="Line 91" hidden="0"/>
                  <p:cNvCxnSpPr>
                    <a:cxnSpLocks/>
                  </p:cNvCxnSpPr>
                  <p:nvPr isPhoto="0" userDrawn="0"/>
                </p:nvCxnSpPr>
                <p:spPr bwMode="auto">
                  <a:xfrm>
                    <a:off x="159702" y="573220"/>
                    <a:ext cx="3721100" cy="0"/>
                  </a:xfrm>
                  <a:prstGeom prst="line">
                    <a:avLst/>
                  </a:prstGeom>
                  <a:noFill/>
                  <a:ln w="9525">
                    <a:solidFill>
                      <a:srgbClr val="FF6600"/>
                    </a:solidFill>
                    <a:round/>
                    <a:headEnd/>
                    <a:tailEnd/>
                  </a:ln>
                </p:spPr>
              </p:cxnSp>
              <p:cxnSp>
                <p:nvCxnSpPr>
                  <p:cNvPr id="157" name="Line 92" hidden="0"/>
                  <p:cNvCxnSpPr>
                    <a:cxnSpLocks/>
                  </p:cNvCxnSpPr>
                  <p:nvPr isPhoto="0" userDrawn="0"/>
                </p:nvCxnSpPr>
                <p:spPr bwMode="auto">
                  <a:xfrm>
                    <a:off x="167957" y="938345"/>
                    <a:ext cx="3721100" cy="0"/>
                  </a:xfrm>
                  <a:prstGeom prst="line">
                    <a:avLst/>
                  </a:prstGeom>
                  <a:noFill/>
                  <a:ln w="9525">
                    <a:solidFill>
                      <a:srgbClr val="008000"/>
                    </a:solidFill>
                    <a:round/>
                    <a:headEnd/>
                    <a:tailEnd/>
                  </a:ln>
                </p:spPr>
              </p:cxnSp>
              <p:grpSp>
                <p:nvGrpSpPr>
                  <p:cNvPr id="158" name="Group 93" hidden="0"/>
                  <p:cNvGrpSpPr/>
                  <p:nvPr isPhoto="0" userDrawn="0"/>
                </p:nvGrpSpPr>
                <p:grpSpPr bwMode="auto">
                  <a:xfrm>
                    <a:off x="152082" y="283025"/>
                    <a:ext cx="201295" cy="205105"/>
                    <a:chOff x="152082" y="283025"/>
                    <a:chExt cx="1134" cy="1134"/>
                  </a:xfrm>
                </p:grpSpPr>
                <p:sp>
                  <p:nvSpPr>
                    <p:cNvPr id="159" name="Oval 94" hidden="0"/>
                    <p:cNvSpPr>
                      <a:spLocks noChangeArrowheads="1"/>
                    </p:cNvSpPr>
                    <p:nvPr isPhoto="0" userDrawn="0"/>
                  </p:nvSpPr>
                  <p:spPr bwMode="auto">
                    <a:xfrm>
                      <a:off x="152082" y="283025"/>
                      <a:ext cx="1134" cy="1134"/>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nvGrpSpPr>
                    <p:cNvPr id="160" name="Group 95" hidden="0"/>
                    <p:cNvGrpSpPr/>
                    <p:nvPr isPhoto="0" userDrawn="0"/>
                  </p:nvGrpSpPr>
                  <p:grpSpPr bwMode="auto">
                    <a:xfrm flipV="1">
                      <a:off x="152411" y="283415"/>
                      <a:ext cx="143" cy="143"/>
                      <a:chOff x="152411" y="283415"/>
                      <a:chExt cx="143" cy="143"/>
                    </a:xfrm>
                  </p:grpSpPr>
                  <p:sp>
                    <p:nvSpPr>
                      <p:cNvPr id="161" name="Oval 96" hidden="0"/>
                      <p:cNvSpPr>
                        <a:spLocks noChangeArrowheads="1"/>
                      </p:cNvSpPr>
                      <p:nvPr isPhoto="0" userDrawn="0"/>
                    </p:nvSpPr>
                    <p:spPr bwMode="auto">
                      <a:xfrm>
                        <a:off x="152411" y="283415"/>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162" name="Oval 97" hidden="0"/>
                      <p:cNvSpPr>
                        <a:spLocks noChangeArrowheads="1"/>
                      </p:cNvSpPr>
                      <p:nvPr isPhoto="0" userDrawn="0"/>
                    </p:nvSpPr>
                    <p:spPr bwMode="auto">
                      <a:xfrm>
                        <a:off x="152450" y="283455"/>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nvGrpSpPr>
                    <p:cNvPr id="163" name="Group 98" hidden="0"/>
                    <p:cNvGrpSpPr/>
                    <p:nvPr isPhoto="0" userDrawn="0"/>
                  </p:nvGrpSpPr>
                  <p:grpSpPr bwMode="auto">
                    <a:xfrm flipV="1">
                      <a:off x="152719" y="283414"/>
                      <a:ext cx="143" cy="143"/>
                      <a:chOff x="152719" y="283414"/>
                      <a:chExt cx="143" cy="143"/>
                    </a:xfrm>
                  </p:grpSpPr>
                  <p:sp>
                    <p:nvSpPr>
                      <p:cNvPr id="164" name="Oval 99" hidden="0"/>
                      <p:cNvSpPr>
                        <a:spLocks noChangeArrowheads="1"/>
                      </p:cNvSpPr>
                      <p:nvPr isPhoto="0" userDrawn="0"/>
                    </p:nvSpPr>
                    <p:spPr bwMode="auto">
                      <a:xfrm>
                        <a:off x="152719" y="283414"/>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165" name="Oval 100" hidden="0"/>
                      <p:cNvSpPr>
                        <a:spLocks noChangeArrowheads="1"/>
                      </p:cNvSpPr>
                      <p:nvPr isPhoto="0" userDrawn="0"/>
                    </p:nvSpPr>
                    <p:spPr bwMode="auto">
                      <a:xfrm>
                        <a:off x="152758" y="283454"/>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nvGrpSpPr>
                    <p:cNvPr id="166" name="Group 101" hidden="0"/>
                    <p:cNvGrpSpPr/>
                    <p:nvPr isPhoto="0" userDrawn="0"/>
                  </p:nvGrpSpPr>
                  <p:grpSpPr bwMode="auto">
                    <a:xfrm flipV="1">
                      <a:off x="152288" y="283481"/>
                      <a:ext cx="700" cy="448"/>
                      <a:chOff x="152288" y="283481"/>
                      <a:chExt cx="476" cy="225"/>
                    </a:xfrm>
                  </p:grpSpPr>
                  <p:sp>
                    <p:nvSpPr>
                      <p:cNvPr id="167" name="Arc 102" hidden="0"/>
                      <p:cNvSpPr/>
                      <p:nvPr isPhoto="0" userDrawn="0"/>
                    </p:nvSpPr>
                    <p:spPr bwMode="auto">
                      <a:xfrm flipH="1">
                        <a:off x="152288" y="283481"/>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stroke="1" extrusionOk="0">
                            <a:moveTo>
                              <a:pt x="-1" y="0"/>
                            </a:moveTo>
                            <a:cubicBezTo>
                              <a:pt x="9502" y="0"/>
                              <a:pt x="17889" y="6210"/>
                              <a:pt x="20660" y="15300"/>
                            </a:cubicBezTo>
                          </a:path>
                          <a:path w="20661" h="21600" fill="norm" stroke="0" extrusionOk="0">
                            <a:moveTo>
                              <a:pt x="-1" y="0"/>
                            </a:moveTo>
                            <a:cubicBezTo>
                              <a:pt x="9502" y="0"/>
                              <a:pt x="17889" y="6210"/>
                              <a:pt x="20660" y="15300"/>
                            </a:cubicBezTo>
                            <a:lnTo>
                              <a:pt x="0" y="21600"/>
                            </a:lnTo>
                            <a:close/>
                          </a:path>
                        </a:pathLst>
                      </a:custGeom>
                      <a:no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168" name="Arc 103" hidden="0"/>
                      <p:cNvSpPr/>
                      <p:nvPr isPhoto="0" userDrawn="0"/>
                    </p:nvSpPr>
                    <p:spPr bwMode="auto">
                      <a:xfrm>
                        <a:off x="152528" y="283481"/>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stroke="1" extrusionOk="0">
                            <a:moveTo>
                              <a:pt x="-1" y="0"/>
                            </a:moveTo>
                            <a:cubicBezTo>
                              <a:pt x="9502" y="0"/>
                              <a:pt x="17889" y="6210"/>
                              <a:pt x="20660" y="15300"/>
                            </a:cubicBezTo>
                          </a:path>
                          <a:path w="20661" h="21600" fill="norm" stroke="0" extrusionOk="0">
                            <a:moveTo>
                              <a:pt x="-1" y="0"/>
                            </a:moveTo>
                            <a:cubicBezTo>
                              <a:pt x="9502" y="0"/>
                              <a:pt x="17889" y="6210"/>
                              <a:pt x="20660" y="15300"/>
                            </a:cubicBezTo>
                            <a:lnTo>
                              <a:pt x="0" y="21600"/>
                            </a:lnTo>
                            <a:close/>
                          </a:path>
                        </a:pathLst>
                      </a:custGeom>
                      <a:no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grpSp>
                <p:nvGrpSpPr>
                  <p:cNvPr id="169" name="Group 104" hidden="0"/>
                  <p:cNvGrpSpPr/>
                  <p:nvPr isPhoto="0" userDrawn="0"/>
                </p:nvGrpSpPr>
                <p:grpSpPr bwMode="auto">
                  <a:xfrm>
                    <a:off x="153352" y="649420"/>
                    <a:ext cx="208915" cy="212725"/>
                    <a:chOff x="153352" y="649420"/>
                    <a:chExt cx="1134" cy="1134"/>
                  </a:xfrm>
                </p:grpSpPr>
                <p:sp>
                  <p:nvSpPr>
                    <p:cNvPr id="170" name="Oval 105" hidden="0"/>
                    <p:cNvSpPr>
                      <a:spLocks noChangeArrowheads="1"/>
                    </p:cNvSpPr>
                    <p:nvPr isPhoto="0" userDrawn="0"/>
                  </p:nvSpPr>
                  <p:spPr bwMode="auto">
                    <a:xfrm>
                      <a:off x="153352" y="649420"/>
                      <a:ext cx="1134" cy="1134"/>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nvGrpSpPr>
                    <p:cNvPr id="171" name="Group 106" hidden="0"/>
                    <p:cNvGrpSpPr/>
                    <p:nvPr isPhoto="0" userDrawn="0"/>
                  </p:nvGrpSpPr>
                  <p:grpSpPr bwMode="auto">
                    <a:xfrm>
                      <a:off x="153681" y="649810"/>
                      <a:ext cx="143" cy="143"/>
                      <a:chOff x="153681" y="649810"/>
                      <a:chExt cx="143" cy="143"/>
                    </a:xfrm>
                  </p:grpSpPr>
                  <p:sp>
                    <p:nvSpPr>
                      <p:cNvPr id="172" name="Oval 107" hidden="0"/>
                      <p:cNvSpPr>
                        <a:spLocks noChangeArrowheads="1"/>
                      </p:cNvSpPr>
                      <p:nvPr isPhoto="0" userDrawn="0"/>
                    </p:nvSpPr>
                    <p:spPr bwMode="auto">
                      <a:xfrm>
                        <a:off x="153681" y="649810"/>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173" name="Oval 108" hidden="0"/>
                      <p:cNvSpPr>
                        <a:spLocks noChangeArrowheads="1"/>
                      </p:cNvSpPr>
                      <p:nvPr isPhoto="0" userDrawn="0"/>
                    </p:nvSpPr>
                    <p:spPr bwMode="auto">
                      <a:xfrm>
                        <a:off x="153719" y="649849"/>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nvGrpSpPr>
                    <p:cNvPr id="174" name="Group 109" hidden="0"/>
                    <p:cNvGrpSpPr/>
                    <p:nvPr isPhoto="0" userDrawn="0"/>
                  </p:nvGrpSpPr>
                  <p:grpSpPr bwMode="auto">
                    <a:xfrm flipH="1">
                      <a:off x="153989" y="649808"/>
                      <a:ext cx="143" cy="143"/>
                      <a:chOff x="153989" y="649808"/>
                      <a:chExt cx="143" cy="143"/>
                    </a:xfrm>
                  </p:grpSpPr>
                  <p:sp>
                    <p:nvSpPr>
                      <p:cNvPr id="175" name="Oval 110" hidden="0"/>
                      <p:cNvSpPr>
                        <a:spLocks noChangeArrowheads="1"/>
                      </p:cNvSpPr>
                      <p:nvPr isPhoto="0" userDrawn="0"/>
                    </p:nvSpPr>
                    <p:spPr bwMode="auto">
                      <a:xfrm>
                        <a:off x="153989" y="649808"/>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176" name="Oval 111" hidden="0"/>
                      <p:cNvSpPr>
                        <a:spLocks noChangeArrowheads="1"/>
                      </p:cNvSpPr>
                      <p:nvPr isPhoto="0" userDrawn="0"/>
                    </p:nvSpPr>
                    <p:spPr bwMode="auto">
                      <a:xfrm>
                        <a:off x="154028" y="649849"/>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nvGrpSpPr>
                    <p:cNvPr id="177" name="Group 112" hidden="0"/>
                    <p:cNvGrpSpPr/>
                    <p:nvPr isPhoto="0" userDrawn="0"/>
                  </p:nvGrpSpPr>
                  <p:grpSpPr bwMode="auto">
                    <a:xfrm>
                      <a:off x="153656" y="650132"/>
                      <a:ext cx="504" cy="291"/>
                      <a:chOff x="153656" y="650132"/>
                      <a:chExt cx="476" cy="225"/>
                    </a:xfrm>
                  </p:grpSpPr>
                  <p:sp>
                    <p:nvSpPr>
                      <p:cNvPr id="178" name="Arc 113" hidden="0"/>
                      <p:cNvSpPr/>
                      <p:nvPr isPhoto="0" userDrawn="0"/>
                    </p:nvSpPr>
                    <p:spPr bwMode="auto">
                      <a:xfrm flipH="1">
                        <a:off x="153656" y="650132"/>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stroke="1" extrusionOk="0">
                            <a:moveTo>
                              <a:pt x="-1" y="0"/>
                            </a:moveTo>
                            <a:cubicBezTo>
                              <a:pt x="9502" y="0"/>
                              <a:pt x="17889" y="6210"/>
                              <a:pt x="20660" y="15300"/>
                            </a:cubicBezTo>
                          </a:path>
                          <a:path w="20661" h="21600" fill="norm" stroke="0" extrusionOk="0">
                            <a:moveTo>
                              <a:pt x="-1" y="0"/>
                            </a:moveTo>
                            <a:cubicBezTo>
                              <a:pt x="9502" y="0"/>
                              <a:pt x="17889" y="6210"/>
                              <a:pt x="20660" y="15300"/>
                            </a:cubicBezTo>
                            <a:lnTo>
                              <a:pt x="0" y="21600"/>
                            </a:lnTo>
                            <a:close/>
                          </a:path>
                        </a:pathLst>
                      </a:custGeom>
                      <a:no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179" name="Arc 114" hidden="0"/>
                      <p:cNvSpPr/>
                      <p:nvPr isPhoto="0" userDrawn="0"/>
                    </p:nvSpPr>
                    <p:spPr bwMode="auto">
                      <a:xfrm>
                        <a:off x="153896" y="650132"/>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stroke="1" extrusionOk="0">
                            <a:moveTo>
                              <a:pt x="-1" y="0"/>
                            </a:moveTo>
                            <a:cubicBezTo>
                              <a:pt x="9502" y="0"/>
                              <a:pt x="17889" y="6210"/>
                              <a:pt x="20660" y="15300"/>
                            </a:cubicBezTo>
                          </a:path>
                          <a:path w="20661" h="21600" fill="norm" stroke="0" extrusionOk="0">
                            <a:moveTo>
                              <a:pt x="-1" y="0"/>
                            </a:moveTo>
                            <a:cubicBezTo>
                              <a:pt x="9502" y="0"/>
                              <a:pt x="17889" y="6210"/>
                              <a:pt x="20660" y="15300"/>
                            </a:cubicBezTo>
                            <a:lnTo>
                              <a:pt x="0" y="21600"/>
                            </a:lnTo>
                            <a:close/>
                          </a:path>
                        </a:pathLst>
                      </a:custGeom>
                      <a:no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grpSp>
                <p:nvGrpSpPr>
                  <p:cNvPr id="180" name="Group 115" hidden="0"/>
                  <p:cNvGrpSpPr/>
                  <p:nvPr isPhoto="0" userDrawn="0"/>
                </p:nvGrpSpPr>
                <p:grpSpPr bwMode="auto">
                  <a:xfrm>
                    <a:off x="188277" y="973270"/>
                    <a:ext cx="149860" cy="269875"/>
                    <a:chOff x="188277" y="973270"/>
                    <a:chExt cx="723" cy="1304"/>
                  </a:xfrm>
                </p:grpSpPr>
                <p:sp>
                  <p:nvSpPr>
                    <p:cNvPr id="181" name="Oval 116" hidden="0"/>
                    <p:cNvSpPr>
                      <a:spLocks noChangeArrowheads="1"/>
                    </p:cNvSpPr>
                    <p:nvPr isPhoto="0" userDrawn="0"/>
                  </p:nvSpPr>
                  <p:spPr bwMode="auto">
                    <a:xfrm>
                      <a:off x="188277" y="973270"/>
                      <a:ext cx="723" cy="737"/>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182" name="Rectangle 117" hidden="0"/>
                    <p:cNvSpPr>
                      <a:spLocks noChangeArrowheads="1"/>
                    </p:cNvSpPr>
                    <p:nvPr isPhoto="0" userDrawn="0"/>
                  </p:nvSpPr>
                  <p:spPr bwMode="auto">
                    <a:xfrm>
                      <a:off x="188452" y="974215"/>
                      <a:ext cx="374" cy="262"/>
                    </a:xfrm>
                    <a:prstGeom prst="rect">
                      <a:avLst/>
                    </a:prstGeom>
                    <a:gradFill>
                      <a:gsLst>
                        <a:gs pos="0">
                          <a:srgbClr val="FFFFFF"/>
                        </a:gs>
                        <a:gs pos="100000">
                          <a:srgbClr val="FFFFFF">
                            <a:gamma val="0"/>
                            <a:shade val="46275"/>
                            <a:invGamma val="0"/>
                          </a:srgbClr>
                        </a:gs>
                      </a:gsLst>
                      <a:lin ang="0" scaled="1"/>
                    </a:gra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cxnSp>
                  <p:nvCxnSpPr>
                    <p:cNvPr id="183" name="Line 118" hidden="0"/>
                    <p:cNvCxnSpPr>
                      <a:cxnSpLocks/>
                    </p:cNvCxnSpPr>
                    <p:nvPr isPhoto="0" userDrawn="0"/>
                  </p:nvCxnSpPr>
                  <p:spPr bwMode="auto">
                    <a:xfrm flipV="1">
                      <a:off x="188406" y="974252"/>
                      <a:ext cx="457" cy="67"/>
                    </a:xfrm>
                    <a:prstGeom prst="line">
                      <a:avLst/>
                    </a:prstGeom>
                    <a:noFill/>
                    <a:ln w="9525">
                      <a:solidFill>
                        <a:srgbClr val="000000"/>
                      </a:solidFill>
                      <a:round/>
                      <a:headEnd/>
                      <a:tailEnd/>
                    </a:ln>
                  </p:spPr>
                </p:cxnSp>
                <p:cxnSp>
                  <p:nvCxnSpPr>
                    <p:cNvPr id="184" name="Line 119" hidden="0"/>
                    <p:cNvCxnSpPr>
                      <a:cxnSpLocks/>
                    </p:cNvCxnSpPr>
                    <p:nvPr isPhoto="0" userDrawn="0"/>
                  </p:nvCxnSpPr>
                  <p:spPr bwMode="auto">
                    <a:xfrm flipV="1">
                      <a:off x="188406" y="974327"/>
                      <a:ext cx="457" cy="67"/>
                    </a:xfrm>
                    <a:prstGeom prst="line">
                      <a:avLst/>
                    </a:prstGeom>
                    <a:noFill/>
                    <a:ln w="9525">
                      <a:solidFill>
                        <a:srgbClr val="000000"/>
                      </a:solidFill>
                      <a:round/>
                      <a:headEnd/>
                      <a:tailEnd/>
                    </a:ln>
                  </p:spPr>
                </p:cxnSp>
                <p:cxnSp>
                  <p:nvCxnSpPr>
                    <p:cNvPr id="185" name="Line 120" hidden="0"/>
                    <p:cNvCxnSpPr>
                      <a:cxnSpLocks/>
                    </p:cNvCxnSpPr>
                    <p:nvPr isPhoto="0" userDrawn="0"/>
                  </p:nvCxnSpPr>
                  <p:spPr bwMode="auto">
                    <a:xfrm flipV="1">
                      <a:off x="188407" y="974410"/>
                      <a:ext cx="457" cy="67"/>
                    </a:xfrm>
                    <a:prstGeom prst="line">
                      <a:avLst/>
                    </a:prstGeom>
                    <a:noFill/>
                    <a:ln w="9525">
                      <a:solidFill>
                        <a:srgbClr val="000000"/>
                      </a:solidFill>
                      <a:round/>
                      <a:headEnd/>
                      <a:tailEnd/>
                    </a:ln>
                  </p:spPr>
                </p:cxnSp>
                <p:cxnSp>
                  <p:nvCxnSpPr>
                    <p:cNvPr id="186" name="Line 121" hidden="0"/>
                    <p:cNvCxnSpPr>
                      <a:cxnSpLocks/>
                    </p:cNvCxnSpPr>
                    <p:nvPr isPhoto="0" userDrawn="0"/>
                  </p:nvCxnSpPr>
                  <p:spPr bwMode="auto">
                    <a:xfrm flipV="1">
                      <a:off x="188407" y="974178"/>
                      <a:ext cx="457" cy="67"/>
                    </a:xfrm>
                    <a:prstGeom prst="line">
                      <a:avLst/>
                    </a:prstGeom>
                    <a:noFill/>
                    <a:ln w="9525">
                      <a:solidFill>
                        <a:srgbClr val="000000"/>
                      </a:solidFill>
                      <a:round/>
                      <a:headEnd/>
                      <a:tailEnd/>
                    </a:ln>
                  </p:spPr>
                </p:cxnSp>
                <p:sp>
                  <p:nvSpPr>
                    <p:cNvPr id="187" name="Rectangle 122" hidden="0"/>
                    <p:cNvSpPr>
                      <a:spLocks noChangeArrowheads="1"/>
                    </p:cNvSpPr>
                    <p:nvPr isPhoto="0" userDrawn="0"/>
                  </p:nvSpPr>
                  <p:spPr bwMode="auto">
                    <a:xfrm>
                      <a:off x="188354" y="973876"/>
                      <a:ext cx="570" cy="337"/>
                    </a:xfrm>
                    <a:prstGeom prst="rect">
                      <a:avLst/>
                    </a:prstGeom>
                    <a:gradFill>
                      <a:gsLst>
                        <a:gs pos="0">
                          <a:srgbClr val="FFFFFF"/>
                        </a:gs>
                        <a:gs pos="100000">
                          <a:srgbClr val="FFFFFF">
                            <a:gamma val="0"/>
                            <a:shade val="46275"/>
                            <a:invGamma val="0"/>
                          </a:srgbClr>
                        </a:gs>
                      </a:gsLst>
                      <a:lin ang="0" scaled="1"/>
                    </a:gra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188" name="AutoShape 123" hidden="0"/>
                    <p:cNvSpPr>
                      <a:spLocks noChangeArrowheads="1"/>
                    </p:cNvSpPr>
                    <p:nvPr isPhoto="0" userDrawn="0"/>
                  </p:nvSpPr>
                  <p:spPr bwMode="auto">
                    <a:xfrm flipV="1">
                      <a:off x="188467" y="974476"/>
                      <a:ext cx="337" cy="98"/>
                    </a:xfrm>
                    <a:prstGeom prst="triangle">
                      <a:avLst>
                        <a:gd name="adj" fmla="val 50000"/>
                      </a:avLst>
                    </a:prstGeom>
                    <a:solidFill>
                      <a:srgbClr val="C0C0C0"/>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cxnSp>
                <p:nvCxnSpPr>
                  <p:cNvPr id="189" name="Line 126" hidden="0"/>
                  <p:cNvCxnSpPr>
                    <a:cxnSpLocks/>
                  </p:cNvCxnSpPr>
                  <p:nvPr isPhoto="0" userDrawn="0"/>
                </p:nvCxnSpPr>
                <p:spPr bwMode="auto">
                  <a:xfrm>
                    <a:off x="1383982" y="308425"/>
                    <a:ext cx="0" cy="898525"/>
                  </a:xfrm>
                  <a:prstGeom prst="line">
                    <a:avLst/>
                  </a:prstGeom>
                  <a:noFill/>
                  <a:ln w="9525">
                    <a:solidFill>
                      <a:srgbClr val="FF6600"/>
                    </a:solidFill>
                    <a:round/>
                    <a:headEnd/>
                    <a:tailEnd/>
                  </a:ln>
                </p:spPr>
              </p:cxnSp>
              <p:cxnSp>
                <p:nvCxnSpPr>
                  <p:cNvPr id="190" name="Line 127" hidden="0"/>
                  <p:cNvCxnSpPr>
                    <a:cxnSpLocks/>
                  </p:cNvCxnSpPr>
                  <p:nvPr isPhoto="0" userDrawn="0"/>
                </p:nvCxnSpPr>
                <p:spPr bwMode="auto">
                  <a:xfrm>
                    <a:off x="2123122" y="308425"/>
                    <a:ext cx="0" cy="898525"/>
                  </a:xfrm>
                  <a:prstGeom prst="line">
                    <a:avLst/>
                  </a:prstGeom>
                  <a:noFill/>
                  <a:ln w="9525">
                    <a:solidFill>
                      <a:srgbClr val="FF6600"/>
                    </a:solidFill>
                    <a:round/>
                    <a:headEnd/>
                    <a:tailEnd/>
                  </a:ln>
                </p:spPr>
              </p:cxnSp>
              <p:cxnSp>
                <p:nvCxnSpPr>
                  <p:cNvPr id="191" name="Line 128" hidden="0"/>
                  <p:cNvCxnSpPr>
                    <a:cxnSpLocks/>
                  </p:cNvCxnSpPr>
                  <p:nvPr isPhoto="0" userDrawn="0"/>
                </p:nvCxnSpPr>
                <p:spPr bwMode="auto">
                  <a:xfrm>
                    <a:off x="2910521" y="308425"/>
                    <a:ext cx="0" cy="898525"/>
                  </a:xfrm>
                  <a:prstGeom prst="line">
                    <a:avLst/>
                  </a:prstGeom>
                  <a:noFill/>
                  <a:ln w="9525">
                    <a:solidFill>
                      <a:srgbClr val="FF6600"/>
                    </a:solidFill>
                    <a:round/>
                    <a:headEnd/>
                    <a:tailEnd/>
                  </a:ln>
                </p:spPr>
              </p:cxnSp>
              <p:cxnSp>
                <p:nvCxnSpPr>
                  <p:cNvPr id="192" name="Line 129" hidden="0"/>
                  <p:cNvCxnSpPr>
                    <a:cxnSpLocks/>
                  </p:cNvCxnSpPr>
                  <p:nvPr isPhoto="0" userDrawn="0"/>
                </p:nvCxnSpPr>
                <p:spPr bwMode="auto">
                  <a:xfrm>
                    <a:off x="3864292" y="300805"/>
                    <a:ext cx="0" cy="898525"/>
                  </a:xfrm>
                  <a:prstGeom prst="line">
                    <a:avLst/>
                  </a:prstGeom>
                  <a:noFill/>
                  <a:ln w="9525">
                    <a:solidFill>
                      <a:srgbClr val="FF6600"/>
                    </a:solidFill>
                    <a:round/>
                    <a:headEnd/>
                    <a:tailEnd/>
                  </a:ln>
                </p:spPr>
              </p:cxnSp>
              <p:cxnSp>
                <p:nvCxnSpPr>
                  <p:cNvPr id="193" name="Line 134" hidden="0"/>
                  <p:cNvCxnSpPr>
                    <a:cxnSpLocks/>
                  </p:cNvCxnSpPr>
                  <p:nvPr isPhoto="0" userDrawn="0"/>
                </p:nvCxnSpPr>
                <p:spPr bwMode="auto">
                  <a:xfrm>
                    <a:off x="1248092" y="269055"/>
                    <a:ext cx="191135" cy="0"/>
                  </a:xfrm>
                  <a:prstGeom prst="line">
                    <a:avLst/>
                  </a:prstGeom>
                  <a:noFill/>
                  <a:ln w="38100">
                    <a:solidFill>
                      <a:srgbClr val="FF0000"/>
                    </a:solidFill>
                    <a:round/>
                    <a:headEnd/>
                    <a:tailEnd/>
                  </a:ln>
                </p:spPr>
              </p:cxnSp>
              <p:cxnSp>
                <p:nvCxnSpPr>
                  <p:cNvPr id="194" name="Line 135" hidden="0"/>
                  <p:cNvCxnSpPr>
                    <a:cxnSpLocks/>
                  </p:cNvCxnSpPr>
                  <p:nvPr isPhoto="0" userDrawn="0"/>
                </p:nvCxnSpPr>
                <p:spPr bwMode="auto">
                  <a:xfrm>
                    <a:off x="1955482" y="253180"/>
                    <a:ext cx="191135" cy="0"/>
                  </a:xfrm>
                  <a:prstGeom prst="line">
                    <a:avLst/>
                  </a:prstGeom>
                  <a:noFill/>
                  <a:ln w="38100">
                    <a:solidFill>
                      <a:srgbClr val="FF0000"/>
                    </a:solidFill>
                    <a:round/>
                    <a:headEnd/>
                    <a:tailEnd/>
                  </a:ln>
                </p:spPr>
              </p:cxnSp>
              <p:cxnSp>
                <p:nvCxnSpPr>
                  <p:cNvPr id="195" name="Line 136" hidden="0"/>
                  <p:cNvCxnSpPr>
                    <a:cxnSpLocks/>
                  </p:cNvCxnSpPr>
                  <p:nvPr isPhoto="0" userDrawn="0"/>
                </p:nvCxnSpPr>
                <p:spPr bwMode="auto">
                  <a:xfrm>
                    <a:off x="2726372" y="261435"/>
                    <a:ext cx="191135" cy="0"/>
                  </a:xfrm>
                  <a:prstGeom prst="line">
                    <a:avLst/>
                  </a:prstGeom>
                  <a:noFill/>
                  <a:ln w="38100">
                    <a:solidFill>
                      <a:srgbClr val="FF0000"/>
                    </a:solidFill>
                    <a:round/>
                    <a:headEnd/>
                    <a:tailEnd/>
                  </a:ln>
                </p:spPr>
              </p:cxnSp>
              <p:cxnSp>
                <p:nvCxnSpPr>
                  <p:cNvPr id="196" name="Line 138" hidden="0"/>
                  <p:cNvCxnSpPr>
                    <a:cxnSpLocks/>
                  </p:cNvCxnSpPr>
                  <p:nvPr isPhoto="0" userDrawn="0"/>
                </p:nvCxnSpPr>
                <p:spPr bwMode="auto">
                  <a:xfrm>
                    <a:off x="3728402" y="237940"/>
                    <a:ext cx="191135" cy="0"/>
                  </a:xfrm>
                  <a:prstGeom prst="line">
                    <a:avLst/>
                  </a:prstGeom>
                  <a:noFill/>
                  <a:ln w="38100">
                    <a:solidFill>
                      <a:srgbClr val="FF0000"/>
                    </a:solidFill>
                    <a:round/>
                    <a:headEnd/>
                    <a:tailEnd/>
                  </a:ln>
                </p:spPr>
              </p:cxnSp>
            </p:grpSp>
            <p:cxnSp>
              <p:nvCxnSpPr>
                <p:cNvPr id="197" name="Line 140" hidden="0"/>
                <p:cNvCxnSpPr>
                  <a:cxnSpLocks/>
                </p:cNvCxnSpPr>
                <p:nvPr isPhoto="0" userDrawn="0"/>
              </p:nvCxnSpPr>
              <p:spPr bwMode="auto">
                <a:xfrm>
                  <a:off x="3848695" y="2554381"/>
                  <a:ext cx="166916" cy="0"/>
                </a:xfrm>
                <a:prstGeom prst="line">
                  <a:avLst/>
                </a:prstGeom>
                <a:noFill/>
                <a:ln w="38100">
                  <a:solidFill>
                    <a:srgbClr val="FF0000"/>
                  </a:solidFill>
                  <a:round/>
                  <a:headEnd/>
                  <a:tailEnd/>
                </a:ln>
              </p:spPr>
            </p:cxnSp>
            <p:sp>
              <p:nvSpPr>
                <p:cNvPr id="198" name="Tekstvak 157" hidden="0"/>
                <p:cNvSpPr>
                  <a:spLocks noAdjustHandles="0" noChangeArrowheads="0"/>
                </p:cNvSpPr>
                <p:nvPr isPhoto="0" userDrawn="0"/>
              </p:nvSpPr>
              <p:spPr bwMode="auto">
                <a:xfrm>
                  <a:off x="4004602" y="2435377"/>
                  <a:ext cx="789856" cy="215444"/>
                </a:xfrm>
                <a:prstGeom prst="rect">
                  <a:avLst/>
                </a:prstGeom>
                <a:noFill/>
              </p:spPr>
              <p:txBody>
                <a:bodyPr wrap="square" rtlCol="0">
                  <a:spAutoFit/>
                </a:bodyPr>
                <a:lstStyle/>
                <a:p>
                  <a:pPr>
                    <a:defRPr/>
                  </a:pPr>
                  <a:r>
                    <a:rPr lang="nl-NL" sz="800">
                      <a:solidFill>
                        <a:srgbClr val="000000"/>
                      </a:solidFill>
                      <a:latin typeface="Calibri"/>
                      <a:ea typeface="Times New Roman"/>
                      <a:cs typeface="Times New Roman"/>
                    </a:rPr>
                    <a:t>Milestones</a:t>
                  </a:r>
                  <a:endParaRPr lang="nl-NL" sz="1200">
                    <a:latin typeface="Times New Roman"/>
                    <a:ea typeface="Times New Roman"/>
                  </a:endParaRPr>
                </a:p>
              </p:txBody>
            </p:sp>
          </p:grpSp>
          <p:grpSp>
            <p:nvGrpSpPr>
              <p:cNvPr id="199" name="Group 115" hidden="0"/>
              <p:cNvGrpSpPr/>
              <p:nvPr isPhoto="0" userDrawn="0"/>
            </p:nvGrpSpPr>
            <p:grpSpPr bwMode="auto">
              <a:xfrm>
                <a:off x="8872801" y="4478460"/>
                <a:ext cx="149849" cy="269873"/>
                <a:chOff x="188277" y="1299275"/>
                <a:chExt cx="723" cy="1304"/>
              </a:xfrm>
            </p:grpSpPr>
            <p:sp>
              <p:nvSpPr>
                <p:cNvPr id="200" name="Oval 116" hidden="0"/>
                <p:cNvSpPr>
                  <a:spLocks noChangeArrowheads="1"/>
                </p:cNvSpPr>
                <p:nvPr isPhoto="0" userDrawn="0"/>
              </p:nvSpPr>
              <p:spPr bwMode="auto">
                <a:xfrm>
                  <a:off x="188277" y="1299275"/>
                  <a:ext cx="723" cy="737"/>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201" name="Rectangle 117" hidden="0"/>
                <p:cNvSpPr>
                  <a:spLocks noChangeArrowheads="1"/>
                </p:cNvSpPr>
                <p:nvPr isPhoto="0" userDrawn="0"/>
              </p:nvSpPr>
              <p:spPr bwMode="auto">
                <a:xfrm>
                  <a:off x="188452" y="1300220"/>
                  <a:ext cx="374" cy="262"/>
                </a:xfrm>
                <a:prstGeom prst="rect">
                  <a:avLst/>
                </a:prstGeom>
                <a:gradFill>
                  <a:gsLst>
                    <a:gs pos="0">
                      <a:srgbClr val="FFFFFF"/>
                    </a:gs>
                    <a:gs pos="100000">
                      <a:srgbClr val="FFFFFF">
                        <a:gamma val="0"/>
                        <a:shade val="46275"/>
                        <a:invGamma val="0"/>
                      </a:srgbClr>
                    </a:gs>
                  </a:gsLst>
                  <a:lin ang="0" scaled="1"/>
                </a:gra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cxnSp>
              <p:nvCxnSpPr>
                <p:cNvPr id="202" name="Line 118" hidden="0"/>
                <p:cNvCxnSpPr>
                  <a:cxnSpLocks/>
                </p:cNvCxnSpPr>
                <p:nvPr isPhoto="0" userDrawn="0"/>
              </p:nvCxnSpPr>
              <p:spPr bwMode="auto">
                <a:xfrm flipV="1">
                  <a:off x="188406" y="1300257"/>
                  <a:ext cx="457" cy="67"/>
                </a:xfrm>
                <a:prstGeom prst="line">
                  <a:avLst/>
                </a:prstGeom>
                <a:noFill/>
                <a:ln w="9525">
                  <a:solidFill>
                    <a:srgbClr val="000000"/>
                  </a:solidFill>
                  <a:round/>
                  <a:headEnd/>
                  <a:tailEnd/>
                </a:ln>
              </p:spPr>
            </p:cxnSp>
            <p:cxnSp>
              <p:nvCxnSpPr>
                <p:cNvPr id="203" name="Line 119" hidden="0"/>
                <p:cNvCxnSpPr>
                  <a:cxnSpLocks/>
                </p:cNvCxnSpPr>
                <p:nvPr isPhoto="0" userDrawn="0"/>
              </p:nvCxnSpPr>
              <p:spPr bwMode="auto">
                <a:xfrm flipV="1">
                  <a:off x="188406" y="1300332"/>
                  <a:ext cx="457" cy="67"/>
                </a:xfrm>
                <a:prstGeom prst="line">
                  <a:avLst/>
                </a:prstGeom>
                <a:noFill/>
                <a:ln w="9525">
                  <a:solidFill>
                    <a:srgbClr val="000000"/>
                  </a:solidFill>
                  <a:round/>
                  <a:headEnd/>
                  <a:tailEnd/>
                </a:ln>
              </p:spPr>
            </p:cxnSp>
            <p:cxnSp>
              <p:nvCxnSpPr>
                <p:cNvPr id="204" name="Line 120" hidden="0"/>
                <p:cNvCxnSpPr>
                  <a:cxnSpLocks/>
                </p:cNvCxnSpPr>
                <p:nvPr isPhoto="0" userDrawn="0"/>
              </p:nvCxnSpPr>
              <p:spPr bwMode="auto">
                <a:xfrm flipV="1">
                  <a:off x="188407" y="1300415"/>
                  <a:ext cx="457" cy="67"/>
                </a:xfrm>
                <a:prstGeom prst="line">
                  <a:avLst/>
                </a:prstGeom>
                <a:noFill/>
                <a:ln w="9525">
                  <a:solidFill>
                    <a:srgbClr val="000000"/>
                  </a:solidFill>
                  <a:round/>
                  <a:headEnd/>
                  <a:tailEnd/>
                </a:ln>
              </p:spPr>
            </p:cxnSp>
            <p:cxnSp>
              <p:nvCxnSpPr>
                <p:cNvPr id="205" name="Line 121" hidden="0"/>
                <p:cNvCxnSpPr>
                  <a:cxnSpLocks/>
                </p:cNvCxnSpPr>
                <p:nvPr isPhoto="0" userDrawn="0"/>
              </p:nvCxnSpPr>
              <p:spPr bwMode="auto">
                <a:xfrm flipV="1">
                  <a:off x="188407" y="1300183"/>
                  <a:ext cx="457" cy="67"/>
                </a:xfrm>
                <a:prstGeom prst="line">
                  <a:avLst/>
                </a:prstGeom>
                <a:noFill/>
                <a:ln w="9525">
                  <a:solidFill>
                    <a:srgbClr val="000000"/>
                  </a:solidFill>
                  <a:round/>
                  <a:headEnd/>
                  <a:tailEnd/>
                </a:ln>
              </p:spPr>
            </p:cxnSp>
            <p:sp>
              <p:nvSpPr>
                <p:cNvPr id="206" name="Rectangle 122" hidden="0"/>
                <p:cNvSpPr>
                  <a:spLocks noChangeArrowheads="1"/>
                </p:cNvSpPr>
                <p:nvPr isPhoto="0" userDrawn="0"/>
              </p:nvSpPr>
              <p:spPr bwMode="auto">
                <a:xfrm>
                  <a:off x="188354" y="1299882"/>
                  <a:ext cx="570" cy="337"/>
                </a:xfrm>
                <a:prstGeom prst="rect">
                  <a:avLst/>
                </a:prstGeom>
                <a:gradFill>
                  <a:gsLst>
                    <a:gs pos="0">
                      <a:srgbClr val="FFFFFF"/>
                    </a:gs>
                    <a:gs pos="100000">
                      <a:srgbClr val="FFFFFF">
                        <a:gamma val="0"/>
                        <a:shade val="46275"/>
                        <a:invGamma val="0"/>
                      </a:srgbClr>
                    </a:gs>
                  </a:gsLst>
                  <a:lin ang="0" scaled="1"/>
                </a:gra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207" name="AutoShape 123" hidden="0"/>
                <p:cNvSpPr>
                  <a:spLocks noChangeArrowheads="1"/>
                </p:cNvSpPr>
                <p:nvPr isPhoto="0" userDrawn="0"/>
              </p:nvSpPr>
              <p:spPr bwMode="auto">
                <a:xfrm flipV="1">
                  <a:off x="188467" y="1300481"/>
                  <a:ext cx="337" cy="98"/>
                </a:xfrm>
                <a:prstGeom prst="triangle">
                  <a:avLst>
                    <a:gd name="adj" fmla="val 50000"/>
                  </a:avLst>
                </a:prstGeom>
                <a:solidFill>
                  <a:srgbClr val="C0C0C0"/>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nvGrpSpPr>
              <p:cNvPr id="208" name="Group 104" hidden="0"/>
              <p:cNvGrpSpPr/>
              <p:nvPr isPhoto="0" userDrawn="0"/>
            </p:nvGrpSpPr>
            <p:grpSpPr bwMode="auto">
              <a:xfrm>
                <a:off x="8845476" y="4154593"/>
                <a:ext cx="208900" cy="212724"/>
                <a:chOff x="153352" y="975425"/>
                <a:chExt cx="1134" cy="1134"/>
              </a:xfrm>
            </p:grpSpPr>
            <p:sp>
              <p:nvSpPr>
                <p:cNvPr id="209" name="Oval 105" hidden="0"/>
                <p:cNvSpPr>
                  <a:spLocks noChangeArrowheads="1"/>
                </p:cNvSpPr>
                <p:nvPr isPhoto="0" userDrawn="0"/>
              </p:nvSpPr>
              <p:spPr bwMode="auto">
                <a:xfrm>
                  <a:off x="153352" y="975425"/>
                  <a:ext cx="1134" cy="1134"/>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nvGrpSpPr>
                <p:cNvPr id="210" name="Group 106" hidden="0"/>
                <p:cNvGrpSpPr/>
                <p:nvPr isPhoto="0" userDrawn="0"/>
              </p:nvGrpSpPr>
              <p:grpSpPr bwMode="auto">
                <a:xfrm>
                  <a:off x="153681" y="975814"/>
                  <a:ext cx="143" cy="143"/>
                  <a:chOff x="153681" y="975814"/>
                  <a:chExt cx="143" cy="143"/>
                </a:xfrm>
              </p:grpSpPr>
              <p:sp>
                <p:nvSpPr>
                  <p:cNvPr id="211" name="Oval 107" hidden="0"/>
                  <p:cNvSpPr>
                    <a:spLocks noChangeArrowheads="1"/>
                  </p:cNvSpPr>
                  <p:nvPr isPhoto="0" userDrawn="0"/>
                </p:nvSpPr>
                <p:spPr bwMode="auto">
                  <a:xfrm>
                    <a:off x="153681" y="975814"/>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212" name="Oval 108" hidden="0"/>
                  <p:cNvSpPr>
                    <a:spLocks noChangeArrowheads="1"/>
                  </p:cNvSpPr>
                  <p:nvPr isPhoto="0" userDrawn="0"/>
                </p:nvSpPr>
                <p:spPr bwMode="auto">
                  <a:xfrm>
                    <a:off x="153719" y="975855"/>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nvGrpSpPr>
                <p:cNvPr id="213" name="Group 109" hidden="0"/>
                <p:cNvGrpSpPr/>
                <p:nvPr isPhoto="0" userDrawn="0"/>
              </p:nvGrpSpPr>
              <p:grpSpPr bwMode="auto">
                <a:xfrm flipH="1">
                  <a:off x="153989" y="975814"/>
                  <a:ext cx="143" cy="143"/>
                  <a:chOff x="153989" y="975814"/>
                  <a:chExt cx="143" cy="143"/>
                </a:xfrm>
              </p:grpSpPr>
              <p:sp>
                <p:nvSpPr>
                  <p:cNvPr id="214" name="Oval 110" hidden="0"/>
                  <p:cNvSpPr>
                    <a:spLocks noChangeArrowheads="1"/>
                  </p:cNvSpPr>
                  <p:nvPr isPhoto="0" userDrawn="0"/>
                </p:nvSpPr>
                <p:spPr bwMode="auto">
                  <a:xfrm>
                    <a:off x="153989" y="975814"/>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215" name="Oval 111" hidden="0"/>
                  <p:cNvSpPr>
                    <a:spLocks noChangeArrowheads="1"/>
                  </p:cNvSpPr>
                  <p:nvPr isPhoto="0" userDrawn="0"/>
                </p:nvSpPr>
                <p:spPr bwMode="auto">
                  <a:xfrm>
                    <a:off x="154028" y="975854"/>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nvGrpSpPr>
                <p:cNvPr id="216" name="Group 112" hidden="0"/>
                <p:cNvGrpSpPr/>
                <p:nvPr isPhoto="0" userDrawn="0"/>
              </p:nvGrpSpPr>
              <p:grpSpPr bwMode="auto">
                <a:xfrm>
                  <a:off x="153656" y="976137"/>
                  <a:ext cx="504" cy="291"/>
                  <a:chOff x="153656" y="976137"/>
                  <a:chExt cx="476" cy="225"/>
                </a:xfrm>
              </p:grpSpPr>
              <p:sp>
                <p:nvSpPr>
                  <p:cNvPr id="217" name="Arc 113" hidden="0"/>
                  <p:cNvSpPr/>
                  <p:nvPr isPhoto="0" userDrawn="0"/>
                </p:nvSpPr>
                <p:spPr bwMode="auto">
                  <a:xfrm flipH="1">
                    <a:off x="153656" y="976137"/>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stroke="1" extrusionOk="0">
                        <a:moveTo>
                          <a:pt x="-1" y="0"/>
                        </a:moveTo>
                        <a:cubicBezTo>
                          <a:pt x="9502" y="0"/>
                          <a:pt x="17889" y="6210"/>
                          <a:pt x="20660" y="15300"/>
                        </a:cubicBezTo>
                      </a:path>
                      <a:path w="20661" h="21600" fill="norm" stroke="0" extrusionOk="0">
                        <a:moveTo>
                          <a:pt x="-1" y="0"/>
                        </a:moveTo>
                        <a:cubicBezTo>
                          <a:pt x="9502" y="0"/>
                          <a:pt x="17889" y="6210"/>
                          <a:pt x="20660" y="15300"/>
                        </a:cubicBezTo>
                        <a:lnTo>
                          <a:pt x="0" y="21600"/>
                        </a:lnTo>
                        <a:close/>
                      </a:path>
                    </a:pathLst>
                  </a:custGeom>
                  <a:no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218" name="Arc 114" hidden="0"/>
                  <p:cNvSpPr/>
                  <p:nvPr isPhoto="0" userDrawn="0"/>
                </p:nvSpPr>
                <p:spPr bwMode="auto">
                  <a:xfrm>
                    <a:off x="153896" y="976137"/>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stroke="1" extrusionOk="0">
                        <a:moveTo>
                          <a:pt x="-1" y="0"/>
                        </a:moveTo>
                        <a:cubicBezTo>
                          <a:pt x="9502" y="0"/>
                          <a:pt x="17889" y="6210"/>
                          <a:pt x="20660" y="15300"/>
                        </a:cubicBezTo>
                      </a:path>
                      <a:path w="20661" h="21600" fill="norm" stroke="0" extrusionOk="0">
                        <a:moveTo>
                          <a:pt x="-1" y="0"/>
                        </a:moveTo>
                        <a:cubicBezTo>
                          <a:pt x="9502" y="0"/>
                          <a:pt x="17889" y="6210"/>
                          <a:pt x="20660" y="15300"/>
                        </a:cubicBezTo>
                        <a:lnTo>
                          <a:pt x="0" y="21600"/>
                        </a:lnTo>
                        <a:close/>
                      </a:path>
                    </a:pathLst>
                  </a:custGeom>
                  <a:no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grpSp>
            <p:nvGrpSpPr>
              <p:cNvPr id="219" name="Group 93" hidden="0"/>
              <p:cNvGrpSpPr/>
              <p:nvPr isPhoto="0" userDrawn="0"/>
            </p:nvGrpSpPr>
            <p:grpSpPr bwMode="auto">
              <a:xfrm>
                <a:off x="8838858" y="3792011"/>
                <a:ext cx="201280" cy="205103"/>
                <a:chOff x="152082" y="609030"/>
                <a:chExt cx="1134" cy="1134"/>
              </a:xfrm>
            </p:grpSpPr>
            <p:sp>
              <p:nvSpPr>
                <p:cNvPr id="220" name="Oval 94" hidden="0"/>
                <p:cNvSpPr>
                  <a:spLocks noChangeArrowheads="1"/>
                </p:cNvSpPr>
                <p:nvPr isPhoto="0" userDrawn="0"/>
              </p:nvSpPr>
              <p:spPr bwMode="auto">
                <a:xfrm>
                  <a:off x="152082" y="609030"/>
                  <a:ext cx="1134" cy="1134"/>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nvGrpSpPr>
                <p:cNvPr id="221" name="Group 95" hidden="0"/>
                <p:cNvGrpSpPr/>
                <p:nvPr isPhoto="0" userDrawn="0"/>
              </p:nvGrpSpPr>
              <p:grpSpPr bwMode="auto">
                <a:xfrm flipV="1">
                  <a:off x="152411" y="609420"/>
                  <a:ext cx="143" cy="143"/>
                  <a:chOff x="152411" y="609420"/>
                  <a:chExt cx="143" cy="143"/>
                </a:xfrm>
              </p:grpSpPr>
              <p:sp>
                <p:nvSpPr>
                  <p:cNvPr id="222" name="Oval 96" hidden="0"/>
                  <p:cNvSpPr>
                    <a:spLocks noChangeArrowheads="1"/>
                  </p:cNvSpPr>
                  <p:nvPr isPhoto="0" userDrawn="0"/>
                </p:nvSpPr>
                <p:spPr bwMode="auto">
                  <a:xfrm>
                    <a:off x="152411" y="609420"/>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223" name="Oval 97" hidden="0"/>
                  <p:cNvSpPr>
                    <a:spLocks noChangeArrowheads="1"/>
                  </p:cNvSpPr>
                  <p:nvPr isPhoto="0" userDrawn="0"/>
                </p:nvSpPr>
                <p:spPr bwMode="auto">
                  <a:xfrm>
                    <a:off x="152450" y="609460"/>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nvGrpSpPr>
                <p:cNvPr id="224" name="Group 98" hidden="0"/>
                <p:cNvGrpSpPr/>
                <p:nvPr isPhoto="0" userDrawn="0"/>
              </p:nvGrpSpPr>
              <p:grpSpPr bwMode="auto">
                <a:xfrm flipV="1">
                  <a:off x="152719" y="609419"/>
                  <a:ext cx="143" cy="143"/>
                  <a:chOff x="152719" y="609419"/>
                  <a:chExt cx="143" cy="143"/>
                </a:xfrm>
              </p:grpSpPr>
              <p:sp>
                <p:nvSpPr>
                  <p:cNvPr id="225" name="Oval 99" hidden="0"/>
                  <p:cNvSpPr>
                    <a:spLocks noChangeArrowheads="1"/>
                  </p:cNvSpPr>
                  <p:nvPr isPhoto="0" userDrawn="0"/>
                </p:nvSpPr>
                <p:spPr bwMode="auto">
                  <a:xfrm>
                    <a:off x="152719" y="609419"/>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226" name="Oval 100" hidden="0"/>
                  <p:cNvSpPr>
                    <a:spLocks noChangeArrowheads="1"/>
                  </p:cNvSpPr>
                  <p:nvPr isPhoto="0" userDrawn="0"/>
                </p:nvSpPr>
                <p:spPr bwMode="auto">
                  <a:xfrm>
                    <a:off x="152758" y="609459"/>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nvGrpSpPr>
                <p:cNvPr id="227" name="Group 101" hidden="0"/>
                <p:cNvGrpSpPr/>
                <p:nvPr isPhoto="0" userDrawn="0"/>
              </p:nvGrpSpPr>
              <p:grpSpPr bwMode="auto">
                <a:xfrm flipV="1">
                  <a:off x="152288" y="609486"/>
                  <a:ext cx="700" cy="448"/>
                  <a:chOff x="152288" y="609486"/>
                  <a:chExt cx="476" cy="225"/>
                </a:xfrm>
              </p:grpSpPr>
              <p:sp>
                <p:nvSpPr>
                  <p:cNvPr id="228" name="Arc 102" hidden="0"/>
                  <p:cNvSpPr/>
                  <p:nvPr isPhoto="0" userDrawn="0"/>
                </p:nvSpPr>
                <p:spPr bwMode="auto">
                  <a:xfrm flipH="1">
                    <a:off x="152288" y="609486"/>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stroke="1" extrusionOk="0">
                        <a:moveTo>
                          <a:pt x="-1" y="0"/>
                        </a:moveTo>
                        <a:cubicBezTo>
                          <a:pt x="9502" y="0"/>
                          <a:pt x="17889" y="6210"/>
                          <a:pt x="20660" y="15300"/>
                        </a:cubicBezTo>
                      </a:path>
                      <a:path w="20661" h="21600" fill="norm" stroke="0" extrusionOk="0">
                        <a:moveTo>
                          <a:pt x="-1" y="0"/>
                        </a:moveTo>
                        <a:cubicBezTo>
                          <a:pt x="9502" y="0"/>
                          <a:pt x="17889" y="6210"/>
                          <a:pt x="20660" y="15300"/>
                        </a:cubicBezTo>
                        <a:lnTo>
                          <a:pt x="0" y="21600"/>
                        </a:lnTo>
                        <a:close/>
                      </a:path>
                    </a:pathLst>
                  </a:custGeom>
                  <a:no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229" name="Arc 103" hidden="0"/>
                  <p:cNvSpPr/>
                  <p:nvPr isPhoto="0" userDrawn="0"/>
                </p:nvSpPr>
                <p:spPr bwMode="auto">
                  <a:xfrm>
                    <a:off x="152528" y="609486"/>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stroke="1" extrusionOk="0">
                        <a:moveTo>
                          <a:pt x="-1" y="0"/>
                        </a:moveTo>
                        <a:cubicBezTo>
                          <a:pt x="9502" y="0"/>
                          <a:pt x="17889" y="6210"/>
                          <a:pt x="20660" y="15300"/>
                        </a:cubicBezTo>
                      </a:path>
                      <a:path w="20661" h="21600" fill="norm" stroke="0" extrusionOk="0">
                        <a:moveTo>
                          <a:pt x="-1" y="0"/>
                        </a:moveTo>
                        <a:cubicBezTo>
                          <a:pt x="9502" y="0"/>
                          <a:pt x="17889" y="6210"/>
                          <a:pt x="20660" y="15300"/>
                        </a:cubicBezTo>
                        <a:lnTo>
                          <a:pt x="0" y="21600"/>
                        </a:lnTo>
                        <a:close/>
                      </a:path>
                    </a:pathLst>
                  </a:custGeom>
                  <a:no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grpSp>
            <p:nvGrpSpPr>
              <p:cNvPr id="230" name="Group 115" hidden="0"/>
              <p:cNvGrpSpPr/>
              <p:nvPr isPhoto="0" userDrawn="0"/>
            </p:nvGrpSpPr>
            <p:grpSpPr bwMode="auto">
              <a:xfrm>
                <a:off x="8862957" y="2318885"/>
                <a:ext cx="149849" cy="269873"/>
                <a:chOff x="188277" y="1299275"/>
                <a:chExt cx="723" cy="1304"/>
              </a:xfrm>
            </p:grpSpPr>
            <p:sp>
              <p:nvSpPr>
                <p:cNvPr id="231" name="Oval 116" hidden="0"/>
                <p:cNvSpPr>
                  <a:spLocks noChangeArrowheads="1"/>
                </p:cNvSpPr>
                <p:nvPr isPhoto="0" userDrawn="0"/>
              </p:nvSpPr>
              <p:spPr bwMode="auto">
                <a:xfrm>
                  <a:off x="188277" y="1299275"/>
                  <a:ext cx="723" cy="737"/>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232" name="Rectangle 117" hidden="0"/>
                <p:cNvSpPr>
                  <a:spLocks noChangeArrowheads="1"/>
                </p:cNvSpPr>
                <p:nvPr isPhoto="0" userDrawn="0"/>
              </p:nvSpPr>
              <p:spPr bwMode="auto">
                <a:xfrm>
                  <a:off x="188452" y="1300220"/>
                  <a:ext cx="374" cy="262"/>
                </a:xfrm>
                <a:prstGeom prst="rect">
                  <a:avLst/>
                </a:prstGeom>
                <a:gradFill>
                  <a:gsLst>
                    <a:gs pos="0">
                      <a:srgbClr val="FFFFFF"/>
                    </a:gs>
                    <a:gs pos="100000">
                      <a:srgbClr val="FFFFFF">
                        <a:gamma val="0"/>
                        <a:shade val="46275"/>
                        <a:invGamma val="0"/>
                      </a:srgbClr>
                    </a:gs>
                  </a:gsLst>
                  <a:lin ang="0" scaled="1"/>
                </a:gra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cxnSp>
              <p:nvCxnSpPr>
                <p:cNvPr id="233" name="Line 118" hidden="0"/>
                <p:cNvCxnSpPr>
                  <a:cxnSpLocks/>
                </p:cNvCxnSpPr>
                <p:nvPr isPhoto="0" userDrawn="0"/>
              </p:nvCxnSpPr>
              <p:spPr bwMode="auto">
                <a:xfrm flipV="1">
                  <a:off x="188406" y="1300257"/>
                  <a:ext cx="457" cy="67"/>
                </a:xfrm>
                <a:prstGeom prst="line">
                  <a:avLst/>
                </a:prstGeom>
                <a:noFill/>
                <a:ln w="9525">
                  <a:solidFill>
                    <a:srgbClr val="000000"/>
                  </a:solidFill>
                  <a:round/>
                  <a:headEnd/>
                  <a:tailEnd/>
                </a:ln>
              </p:spPr>
            </p:cxnSp>
            <p:cxnSp>
              <p:nvCxnSpPr>
                <p:cNvPr id="234" name="Line 119" hidden="0"/>
                <p:cNvCxnSpPr>
                  <a:cxnSpLocks/>
                </p:cNvCxnSpPr>
                <p:nvPr isPhoto="0" userDrawn="0"/>
              </p:nvCxnSpPr>
              <p:spPr bwMode="auto">
                <a:xfrm flipV="1">
                  <a:off x="188406" y="1300332"/>
                  <a:ext cx="457" cy="67"/>
                </a:xfrm>
                <a:prstGeom prst="line">
                  <a:avLst/>
                </a:prstGeom>
                <a:noFill/>
                <a:ln w="9525">
                  <a:solidFill>
                    <a:srgbClr val="000000"/>
                  </a:solidFill>
                  <a:round/>
                  <a:headEnd/>
                  <a:tailEnd/>
                </a:ln>
              </p:spPr>
            </p:cxnSp>
            <p:cxnSp>
              <p:nvCxnSpPr>
                <p:cNvPr id="235" name="Line 120" hidden="0"/>
                <p:cNvCxnSpPr>
                  <a:cxnSpLocks/>
                </p:cNvCxnSpPr>
                <p:nvPr isPhoto="0" userDrawn="0"/>
              </p:nvCxnSpPr>
              <p:spPr bwMode="auto">
                <a:xfrm flipV="1">
                  <a:off x="188407" y="1300415"/>
                  <a:ext cx="457" cy="67"/>
                </a:xfrm>
                <a:prstGeom prst="line">
                  <a:avLst/>
                </a:prstGeom>
                <a:noFill/>
                <a:ln w="9525">
                  <a:solidFill>
                    <a:srgbClr val="000000"/>
                  </a:solidFill>
                  <a:round/>
                  <a:headEnd/>
                  <a:tailEnd/>
                </a:ln>
              </p:spPr>
            </p:cxnSp>
            <p:cxnSp>
              <p:nvCxnSpPr>
                <p:cNvPr id="236" name="Line 121" hidden="0"/>
                <p:cNvCxnSpPr>
                  <a:cxnSpLocks/>
                </p:cNvCxnSpPr>
                <p:nvPr isPhoto="0" userDrawn="0"/>
              </p:nvCxnSpPr>
              <p:spPr bwMode="auto">
                <a:xfrm flipV="1">
                  <a:off x="188407" y="1300183"/>
                  <a:ext cx="457" cy="67"/>
                </a:xfrm>
                <a:prstGeom prst="line">
                  <a:avLst/>
                </a:prstGeom>
                <a:noFill/>
                <a:ln w="9525">
                  <a:solidFill>
                    <a:srgbClr val="000000"/>
                  </a:solidFill>
                  <a:round/>
                  <a:headEnd/>
                  <a:tailEnd/>
                </a:ln>
              </p:spPr>
            </p:cxnSp>
            <p:sp>
              <p:nvSpPr>
                <p:cNvPr id="237" name="Rectangle 122" hidden="0"/>
                <p:cNvSpPr>
                  <a:spLocks noChangeArrowheads="1"/>
                </p:cNvSpPr>
                <p:nvPr isPhoto="0" userDrawn="0"/>
              </p:nvSpPr>
              <p:spPr bwMode="auto">
                <a:xfrm>
                  <a:off x="188354" y="1299882"/>
                  <a:ext cx="570" cy="337"/>
                </a:xfrm>
                <a:prstGeom prst="rect">
                  <a:avLst/>
                </a:prstGeom>
                <a:gradFill>
                  <a:gsLst>
                    <a:gs pos="0">
                      <a:srgbClr val="FFFFFF"/>
                    </a:gs>
                    <a:gs pos="100000">
                      <a:srgbClr val="FFFFFF">
                        <a:gamma val="0"/>
                        <a:shade val="46275"/>
                        <a:invGamma val="0"/>
                      </a:srgbClr>
                    </a:gs>
                  </a:gsLst>
                  <a:lin ang="0" scaled="1"/>
                </a:gra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238" name="AutoShape 123" hidden="0"/>
                <p:cNvSpPr>
                  <a:spLocks noChangeArrowheads="1"/>
                </p:cNvSpPr>
                <p:nvPr isPhoto="0" userDrawn="0"/>
              </p:nvSpPr>
              <p:spPr bwMode="auto">
                <a:xfrm flipV="1">
                  <a:off x="188467" y="1300481"/>
                  <a:ext cx="337" cy="98"/>
                </a:xfrm>
                <a:prstGeom prst="triangle">
                  <a:avLst>
                    <a:gd name="adj" fmla="val 50000"/>
                  </a:avLst>
                </a:prstGeom>
                <a:solidFill>
                  <a:srgbClr val="C0C0C0"/>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nvGrpSpPr>
              <p:cNvPr id="239" name="Group 104" hidden="0"/>
              <p:cNvGrpSpPr/>
              <p:nvPr isPhoto="0" userDrawn="0"/>
            </p:nvGrpSpPr>
            <p:grpSpPr bwMode="auto">
              <a:xfrm>
                <a:off x="8835632" y="1995018"/>
                <a:ext cx="208900" cy="212724"/>
                <a:chOff x="153352" y="975425"/>
                <a:chExt cx="1134" cy="1134"/>
              </a:xfrm>
            </p:grpSpPr>
            <p:sp>
              <p:nvSpPr>
                <p:cNvPr id="240" name="Oval 105" hidden="0"/>
                <p:cNvSpPr>
                  <a:spLocks noChangeArrowheads="1"/>
                </p:cNvSpPr>
                <p:nvPr isPhoto="0" userDrawn="0"/>
              </p:nvSpPr>
              <p:spPr bwMode="auto">
                <a:xfrm>
                  <a:off x="153352" y="975425"/>
                  <a:ext cx="1134" cy="1134"/>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nvGrpSpPr>
                <p:cNvPr id="241" name="Group 106" hidden="0"/>
                <p:cNvGrpSpPr/>
                <p:nvPr isPhoto="0" userDrawn="0"/>
              </p:nvGrpSpPr>
              <p:grpSpPr bwMode="auto">
                <a:xfrm>
                  <a:off x="153681" y="975814"/>
                  <a:ext cx="143" cy="143"/>
                  <a:chOff x="153681" y="975814"/>
                  <a:chExt cx="143" cy="143"/>
                </a:xfrm>
              </p:grpSpPr>
              <p:sp>
                <p:nvSpPr>
                  <p:cNvPr id="242" name="Oval 107" hidden="0"/>
                  <p:cNvSpPr>
                    <a:spLocks noChangeArrowheads="1"/>
                  </p:cNvSpPr>
                  <p:nvPr isPhoto="0" userDrawn="0"/>
                </p:nvSpPr>
                <p:spPr bwMode="auto">
                  <a:xfrm>
                    <a:off x="153681" y="975814"/>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243" name="Oval 108" hidden="0"/>
                  <p:cNvSpPr>
                    <a:spLocks noChangeArrowheads="1"/>
                  </p:cNvSpPr>
                  <p:nvPr isPhoto="0" userDrawn="0"/>
                </p:nvSpPr>
                <p:spPr bwMode="auto">
                  <a:xfrm>
                    <a:off x="153719" y="975855"/>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nvGrpSpPr>
                <p:cNvPr id="244" name="Group 109" hidden="0"/>
                <p:cNvGrpSpPr/>
                <p:nvPr isPhoto="0" userDrawn="0"/>
              </p:nvGrpSpPr>
              <p:grpSpPr bwMode="auto">
                <a:xfrm flipH="1">
                  <a:off x="153989" y="975814"/>
                  <a:ext cx="143" cy="143"/>
                  <a:chOff x="153989" y="975814"/>
                  <a:chExt cx="143" cy="143"/>
                </a:xfrm>
              </p:grpSpPr>
              <p:sp>
                <p:nvSpPr>
                  <p:cNvPr id="245" name="Oval 110" hidden="0"/>
                  <p:cNvSpPr>
                    <a:spLocks noChangeArrowheads="1"/>
                  </p:cNvSpPr>
                  <p:nvPr isPhoto="0" userDrawn="0"/>
                </p:nvSpPr>
                <p:spPr bwMode="auto">
                  <a:xfrm>
                    <a:off x="153989" y="975814"/>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246" name="Oval 111" hidden="0"/>
                  <p:cNvSpPr>
                    <a:spLocks noChangeArrowheads="1"/>
                  </p:cNvSpPr>
                  <p:nvPr isPhoto="0" userDrawn="0"/>
                </p:nvSpPr>
                <p:spPr bwMode="auto">
                  <a:xfrm>
                    <a:off x="154028" y="975854"/>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nvGrpSpPr>
                <p:cNvPr id="247" name="Group 112" hidden="0"/>
                <p:cNvGrpSpPr/>
                <p:nvPr isPhoto="0" userDrawn="0"/>
              </p:nvGrpSpPr>
              <p:grpSpPr bwMode="auto">
                <a:xfrm>
                  <a:off x="153656" y="976137"/>
                  <a:ext cx="504" cy="291"/>
                  <a:chOff x="153656" y="976137"/>
                  <a:chExt cx="476" cy="225"/>
                </a:xfrm>
              </p:grpSpPr>
              <p:sp>
                <p:nvSpPr>
                  <p:cNvPr id="248" name="Arc 113" hidden="0"/>
                  <p:cNvSpPr/>
                  <p:nvPr isPhoto="0" userDrawn="0"/>
                </p:nvSpPr>
                <p:spPr bwMode="auto">
                  <a:xfrm flipH="1">
                    <a:off x="153656" y="976137"/>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stroke="1" extrusionOk="0">
                        <a:moveTo>
                          <a:pt x="-1" y="0"/>
                        </a:moveTo>
                        <a:cubicBezTo>
                          <a:pt x="9502" y="0"/>
                          <a:pt x="17889" y="6210"/>
                          <a:pt x="20660" y="15300"/>
                        </a:cubicBezTo>
                      </a:path>
                      <a:path w="20661" h="21600" fill="norm" stroke="0" extrusionOk="0">
                        <a:moveTo>
                          <a:pt x="-1" y="0"/>
                        </a:moveTo>
                        <a:cubicBezTo>
                          <a:pt x="9502" y="0"/>
                          <a:pt x="17889" y="6210"/>
                          <a:pt x="20660" y="15300"/>
                        </a:cubicBezTo>
                        <a:lnTo>
                          <a:pt x="0" y="21600"/>
                        </a:lnTo>
                        <a:close/>
                      </a:path>
                    </a:pathLst>
                  </a:custGeom>
                  <a:no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249" name="Arc 114" hidden="0"/>
                  <p:cNvSpPr/>
                  <p:nvPr isPhoto="0" userDrawn="0"/>
                </p:nvSpPr>
                <p:spPr bwMode="auto">
                  <a:xfrm>
                    <a:off x="153896" y="976137"/>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stroke="1" extrusionOk="0">
                        <a:moveTo>
                          <a:pt x="-1" y="0"/>
                        </a:moveTo>
                        <a:cubicBezTo>
                          <a:pt x="9502" y="0"/>
                          <a:pt x="17889" y="6210"/>
                          <a:pt x="20660" y="15300"/>
                        </a:cubicBezTo>
                      </a:path>
                      <a:path w="20661" h="21600" fill="norm" stroke="0" extrusionOk="0">
                        <a:moveTo>
                          <a:pt x="-1" y="0"/>
                        </a:moveTo>
                        <a:cubicBezTo>
                          <a:pt x="9502" y="0"/>
                          <a:pt x="17889" y="6210"/>
                          <a:pt x="20660" y="15300"/>
                        </a:cubicBezTo>
                        <a:lnTo>
                          <a:pt x="0" y="21600"/>
                        </a:lnTo>
                        <a:close/>
                      </a:path>
                    </a:pathLst>
                  </a:custGeom>
                  <a:no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grpSp>
            <p:nvGrpSpPr>
              <p:cNvPr id="250" name="Group 93" hidden="0"/>
              <p:cNvGrpSpPr/>
              <p:nvPr isPhoto="0" userDrawn="0"/>
            </p:nvGrpSpPr>
            <p:grpSpPr bwMode="auto">
              <a:xfrm>
                <a:off x="8829014" y="1632436"/>
                <a:ext cx="201280" cy="205103"/>
                <a:chOff x="152082" y="609030"/>
                <a:chExt cx="1134" cy="1134"/>
              </a:xfrm>
            </p:grpSpPr>
            <p:sp>
              <p:nvSpPr>
                <p:cNvPr id="251" name="Oval 94" hidden="0"/>
                <p:cNvSpPr>
                  <a:spLocks noChangeArrowheads="1"/>
                </p:cNvSpPr>
                <p:nvPr isPhoto="0" userDrawn="0"/>
              </p:nvSpPr>
              <p:spPr bwMode="auto">
                <a:xfrm>
                  <a:off x="152082" y="609030"/>
                  <a:ext cx="1134" cy="1134"/>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nvGrpSpPr>
                <p:cNvPr id="252" name="Group 95" hidden="0"/>
                <p:cNvGrpSpPr/>
                <p:nvPr isPhoto="0" userDrawn="0"/>
              </p:nvGrpSpPr>
              <p:grpSpPr bwMode="auto">
                <a:xfrm flipV="1">
                  <a:off x="152411" y="609420"/>
                  <a:ext cx="143" cy="143"/>
                  <a:chOff x="152411" y="609420"/>
                  <a:chExt cx="143" cy="143"/>
                </a:xfrm>
              </p:grpSpPr>
              <p:sp>
                <p:nvSpPr>
                  <p:cNvPr id="253" name="Oval 96" hidden="0"/>
                  <p:cNvSpPr>
                    <a:spLocks noChangeArrowheads="1"/>
                  </p:cNvSpPr>
                  <p:nvPr isPhoto="0" userDrawn="0"/>
                </p:nvSpPr>
                <p:spPr bwMode="auto">
                  <a:xfrm>
                    <a:off x="152411" y="609420"/>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254" name="Oval 97" hidden="0"/>
                  <p:cNvSpPr>
                    <a:spLocks noChangeArrowheads="1"/>
                  </p:cNvSpPr>
                  <p:nvPr isPhoto="0" userDrawn="0"/>
                </p:nvSpPr>
                <p:spPr bwMode="auto">
                  <a:xfrm>
                    <a:off x="152450" y="609460"/>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nvGrpSpPr>
                <p:cNvPr id="255" name="Group 98" hidden="0"/>
                <p:cNvGrpSpPr/>
                <p:nvPr isPhoto="0" userDrawn="0"/>
              </p:nvGrpSpPr>
              <p:grpSpPr bwMode="auto">
                <a:xfrm flipV="1">
                  <a:off x="152719" y="609419"/>
                  <a:ext cx="143" cy="143"/>
                  <a:chOff x="152719" y="609419"/>
                  <a:chExt cx="143" cy="143"/>
                </a:xfrm>
              </p:grpSpPr>
              <p:sp>
                <p:nvSpPr>
                  <p:cNvPr id="256" name="Oval 99" hidden="0"/>
                  <p:cNvSpPr>
                    <a:spLocks noChangeArrowheads="1"/>
                  </p:cNvSpPr>
                  <p:nvPr isPhoto="0" userDrawn="0"/>
                </p:nvSpPr>
                <p:spPr bwMode="auto">
                  <a:xfrm>
                    <a:off x="152719" y="609419"/>
                    <a:ext cx="143" cy="143"/>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257" name="Oval 100" hidden="0"/>
                  <p:cNvSpPr>
                    <a:spLocks noChangeArrowheads="1"/>
                  </p:cNvSpPr>
                  <p:nvPr isPhoto="0" userDrawn="0"/>
                </p:nvSpPr>
                <p:spPr bwMode="auto">
                  <a:xfrm>
                    <a:off x="152758" y="609459"/>
                    <a:ext cx="85" cy="85"/>
                  </a:xfrm>
                  <a:prstGeom prst="ellipse">
                    <a:avLst/>
                  </a:prstGeom>
                  <a:solidFill>
                    <a:srgbClr val="000000"/>
                  </a:solid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nvGrpSpPr>
                <p:cNvPr id="258" name="Group 101" hidden="0"/>
                <p:cNvGrpSpPr/>
                <p:nvPr isPhoto="0" userDrawn="0"/>
              </p:nvGrpSpPr>
              <p:grpSpPr bwMode="auto">
                <a:xfrm flipV="1">
                  <a:off x="152288" y="609486"/>
                  <a:ext cx="700" cy="448"/>
                  <a:chOff x="152288" y="609486"/>
                  <a:chExt cx="476" cy="225"/>
                </a:xfrm>
              </p:grpSpPr>
              <p:sp>
                <p:nvSpPr>
                  <p:cNvPr id="259" name="Arc 102" hidden="0"/>
                  <p:cNvSpPr/>
                  <p:nvPr isPhoto="0" userDrawn="0"/>
                </p:nvSpPr>
                <p:spPr bwMode="auto">
                  <a:xfrm flipH="1">
                    <a:off x="152288" y="609486"/>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stroke="1" extrusionOk="0">
                        <a:moveTo>
                          <a:pt x="-1" y="0"/>
                        </a:moveTo>
                        <a:cubicBezTo>
                          <a:pt x="9502" y="0"/>
                          <a:pt x="17889" y="6210"/>
                          <a:pt x="20660" y="15300"/>
                        </a:cubicBezTo>
                      </a:path>
                      <a:path w="20661" h="21600" fill="norm" stroke="0" extrusionOk="0">
                        <a:moveTo>
                          <a:pt x="-1" y="0"/>
                        </a:moveTo>
                        <a:cubicBezTo>
                          <a:pt x="9502" y="0"/>
                          <a:pt x="17889" y="6210"/>
                          <a:pt x="20660" y="15300"/>
                        </a:cubicBezTo>
                        <a:lnTo>
                          <a:pt x="0" y="21600"/>
                        </a:lnTo>
                        <a:close/>
                      </a:path>
                    </a:pathLst>
                  </a:custGeom>
                  <a:no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sp>
                <p:nvSpPr>
                  <p:cNvPr id="260" name="Arc 103" hidden="0"/>
                  <p:cNvSpPr/>
                  <p:nvPr isPhoto="0" userDrawn="0"/>
                </p:nvSpPr>
                <p:spPr bwMode="auto">
                  <a:xfrm>
                    <a:off x="152528" y="609486"/>
                    <a:ext cx="236" cy="225"/>
                  </a:xfrm>
                  <a:custGeom>
                    <a:avLst/>
                    <a:gdLst>
                      <a:gd name="G0" fmla="+- 0 0 0"/>
                      <a:gd name="G1" fmla="+- 21600 0 0"/>
                      <a:gd name="G2" fmla="+- 21600 0 0"/>
                      <a:gd name="T0" fmla="*/ 0 w 20661"/>
                      <a:gd name="T1" fmla="*/ 0 h 21600"/>
                      <a:gd name="T2" fmla="*/ 20661 w 20661"/>
                      <a:gd name="T3" fmla="*/ 15300 h 21600"/>
                      <a:gd name="T4" fmla="*/ 0 w 20661"/>
                      <a:gd name="T5" fmla="*/ 21600 h 21600"/>
                    </a:gdLst>
                    <a:ahLst/>
                    <a:cxnLst>
                      <a:cxn ang="0">
                        <a:pos x="T0" y="T1"/>
                      </a:cxn>
                      <a:cxn ang="0">
                        <a:pos x="T2" y="T3"/>
                      </a:cxn>
                      <a:cxn ang="0">
                        <a:pos x="T4" y="T5"/>
                      </a:cxn>
                    </a:cxnLst>
                    <a:rect l="0" t="0" r="r" b="b"/>
                    <a:pathLst>
                      <a:path w="20661" h="21600" fill="none" stroke="1" extrusionOk="0">
                        <a:moveTo>
                          <a:pt x="-1" y="0"/>
                        </a:moveTo>
                        <a:cubicBezTo>
                          <a:pt x="9502" y="0"/>
                          <a:pt x="17889" y="6210"/>
                          <a:pt x="20660" y="15300"/>
                        </a:cubicBezTo>
                      </a:path>
                      <a:path w="20661" h="21600" fill="norm" stroke="0" extrusionOk="0">
                        <a:moveTo>
                          <a:pt x="-1" y="0"/>
                        </a:moveTo>
                        <a:cubicBezTo>
                          <a:pt x="9502" y="0"/>
                          <a:pt x="17889" y="6210"/>
                          <a:pt x="20660" y="15300"/>
                        </a:cubicBezTo>
                        <a:lnTo>
                          <a:pt x="0" y="21600"/>
                        </a:lnTo>
                        <a:close/>
                      </a:path>
                    </a:pathLst>
                  </a:custGeom>
                  <a:noFill/>
                  <a:ln w="9525">
                    <a:solidFill>
                      <a:srgbClr val="000000"/>
                    </a:solidFill>
                    <a:round/>
                    <a:headEnd/>
                    <a:tailEnd/>
                  </a:ln>
                </p:spPr>
                <p:txBody>
                  <a:bodyPr rot="0" vert="horz" wrap="square" lIns="91440" tIns="45720" rIns="91440" bIns="45720" anchor="t" anchorCtr="0" upright="1">
                    <a:noAutofit/>
                  </a:bodyPr>
                  <a:lstStyle/>
                  <a:p>
                    <a:pPr algn="just">
                      <a:spcAft>
                        <a:spcPts val="600"/>
                      </a:spcAft>
                      <a:defRPr/>
                    </a:pPr>
                    <a:r>
                      <a:rPr lang="nl-NL" sz="1100">
                        <a:latin typeface="Calibri"/>
                        <a:ea typeface="Times New Roman"/>
                        <a:cs typeface="Times New Roman"/>
                      </a:rPr>
                      <a:t> </a:t>
                    </a:r>
                    <a:endParaRPr/>
                  </a:p>
                </p:txBody>
              </p:sp>
            </p:grpSp>
          </p:grpSp>
        </p:grpSp>
        <p:grpSp>
          <p:nvGrpSpPr>
            <p:cNvPr id="261" name="Groep 5" hidden="0"/>
            <p:cNvGrpSpPr/>
            <p:nvPr isPhoto="0" userDrawn="0"/>
          </p:nvGrpSpPr>
          <p:grpSpPr bwMode="auto">
            <a:xfrm>
              <a:off x="9544438" y="4302537"/>
              <a:ext cx="1957884" cy="752773"/>
              <a:chOff x="9550322" y="3508399"/>
              <a:chExt cx="1957884" cy="752773"/>
            </a:xfrm>
          </p:grpSpPr>
          <p:sp>
            <p:nvSpPr>
              <p:cNvPr id="262" name="Tekstballon: ovaal 239" hidden="0"/>
              <p:cNvSpPr/>
              <p:nvPr isPhoto="0" userDrawn="0"/>
            </p:nvSpPr>
            <p:spPr bwMode="auto">
              <a:xfrm>
                <a:off x="9550322" y="3508399"/>
                <a:ext cx="1957884" cy="752773"/>
              </a:xfrm>
              <a:prstGeom prst="wedgeEllipseCallout">
                <a:avLst>
                  <a:gd name="adj1" fmla="val -71635"/>
                  <a:gd name="adj2" fmla="val -49724"/>
                </a:avLst>
              </a:prstGeom>
              <a:solidFill>
                <a:schemeClr val="accent4">
                  <a:lumMod val="20000"/>
                  <a:lumOff val="80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63" name="Tekstvak 240" hidden="0"/>
              <p:cNvSpPr>
                <a:spLocks noAdjustHandles="0" noChangeArrowheads="0"/>
              </p:cNvSpPr>
              <p:nvPr isPhoto="0" userDrawn="0"/>
            </p:nvSpPr>
            <p:spPr bwMode="auto">
              <a:xfrm>
                <a:off x="9566830" y="3691764"/>
                <a:ext cx="1913101" cy="507831"/>
              </a:xfrm>
              <a:prstGeom prst="rect">
                <a:avLst/>
              </a:prstGeom>
              <a:noFill/>
            </p:spPr>
            <p:txBody>
              <a:bodyPr wrap="square" rtlCol="0">
                <a:spAutoFit/>
              </a:bodyPr>
              <a:lstStyle/>
              <a:p>
                <a:pPr algn="ctr">
                  <a:defRPr/>
                </a:pPr>
                <a:r>
                  <a:rPr lang="en-GB" sz="900"/>
                  <a:t>Moments that take energy are not negative. These are opportunities to learn.</a:t>
                </a:r>
                <a:endParaRPr/>
              </a:p>
            </p:txBody>
          </p:sp>
        </p:grpSp>
        <p:grpSp>
          <p:nvGrpSpPr>
            <p:cNvPr id="264" name="Groep 242" hidden="0"/>
            <p:cNvGrpSpPr/>
            <p:nvPr isPhoto="0" userDrawn="0"/>
          </p:nvGrpSpPr>
          <p:grpSpPr bwMode="auto">
            <a:xfrm>
              <a:off x="8036219" y="5175981"/>
              <a:ext cx="1865298" cy="587958"/>
              <a:chOff x="9550322" y="3508399"/>
              <a:chExt cx="1957884" cy="752773"/>
            </a:xfrm>
          </p:grpSpPr>
          <p:sp>
            <p:nvSpPr>
              <p:cNvPr id="265" name="Tekstballon: ovaal 243" hidden="0"/>
              <p:cNvSpPr/>
              <p:nvPr isPhoto="0" userDrawn="0"/>
            </p:nvSpPr>
            <p:spPr bwMode="auto">
              <a:xfrm>
                <a:off x="9550322" y="3508399"/>
                <a:ext cx="1957884" cy="752773"/>
              </a:xfrm>
              <a:prstGeom prst="wedgeEllipseCallout">
                <a:avLst>
                  <a:gd name="adj1" fmla="val -34596"/>
                  <a:gd name="adj2" fmla="val -124892"/>
                </a:avLst>
              </a:prstGeom>
              <a:solidFill>
                <a:schemeClr val="accent4">
                  <a:lumMod val="20000"/>
                  <a:lumOff val="80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66" name="Tekstvak 244" hidden="0"/>
              <p:cNvSpPr>
                <a:spLocks noAdjustHandles="0" noChangeArrowheads="0"/>
              </p:cNvSpPr>
              <p:nvPr isPhoto="0" userDrawn="0"/>
            </p:nvSpPr>
            <p:spPr bwMode="auto">
              <a:xfrm>
                <a:off x="9566830" y="3691764"/>
                <a:ext cx="1913101" cy="369332"/>
              </a:xfrm>
              <a:prstGeom prst="rect">
                <a:avLst/>
              </a:prstGeom>
              <a:noFill/>
            </p:spPr>
            <p:txBody>
              <a:bodyPr wrap="square" rtlCol="0">
                <a:spAutoFit/>
              </a:bodyPr>
              <a:lstStyle/>
              <a:p>
                <a:pPr algn="ctr">
                  <a:defRPr/>
                </a:pPr>
                <a:r>
                  <a:rPr lang="en-GB" sz="900"/>
                  <a:t>Insight moments often follow difficult periods</a:t>
                </a:r>
                <a:endParaRPr/>
              </a:p>
            </p:txBody>
          </p:sp>
        </p:grpSp>
        <p:sp>
          <p:nvSpPr>
            <p:cNvPr id="267" name="Tekstballon: ovaal 276" hidden="0"/>
            <p:cNvSpPr/>
            <p:nvPr isPhoto="0" userDrawn="0"/>
          </p:nvSpPr>
          <p:spPr bwMode="auto">
            <a:xfrm>
              <a:off x="9346946" y="1852593"/>
              <a:ext cx="2310063" cy="854242"/>
            </a:xfrm>
            <a:prstGeom prst="wedgeEllipseCallout">
              <a:avLst>
                <a:gd name="adj1" fmla="val -3241"/>
                <a:gd name="adj2" fmla="val -124625"/>
              </a:avLst>
            </a:prstGeom>
            <a:solidFill>
              <a:schemeClr val="accent2">
                <a:lumMod val="20000"/>
                <a:lumOff val="80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68" name="Tekstvak 277" hidden="0"/>
            <p:cNvSpPr>
              <a:spLocks noAdjustHandles="0" noChangeArrowheads="0"/>
            </p:cNvSpPr>
            <p:nvPr isPhoto="0" userDrawn="0"/>
          </p:nvSpPr>
          <p:spPr bwMode="auto">
            <a:xfrm>
              <a:off x="9538080" y="1938113"/>
              <a:ext cx="1913101" cy="646331"/>
            </a:xfrm>
            <a:prstGeom prst="rect">
              <a:avLst/>
            </a:prstGeom>
            <a:noFill/>
          </p:spPr>
          <p:txBody>
            <a:bodyPr wrap="square" rtlCol="0">
              <a:spAutoFit/>
            </a:bodyPr>
            <a:lstStyle/>
            <a:p>
              <a:pPr algn="ctr">
                <a:defRPr/>
              </a:pPr>
              <a:r>
                <a:rPr lang="en-GB" sz="900"/>
                <a:t>The next step is made in the </a:t>
              </a:r>
              <a:r>
                <a:rPr lang="en-GB" sz="900" b="1">
                  <a:solidFill>
                    <a:srgbClr val="C00000"/>
                  </a:solidFill>
                </a:rPr>
                <a:t>Learning History. </a:t>
              </a:r>
              <a:r>
                <a:rPr lang="en-GB" sz="900"/>
                <a:t>Then the course of event is analysed by making use of available expertise and theory.</a:t>
              </a:r>
              <a:endParaRPr/>
            </a:p>
          </p:txBody>
        </p:sp>
        <p:sp>
          <p:nvSpPr>
            <p:cNvPr id="269" name="Actieknop: Vooruit of Volgende 278" hidden="0">
              <a:hlinkClick r:id="" action="ppaction://hlinkshowjump?jump=nextslide" highlightClick="1"/>
            </p:cNvPr>
            <p:cNvSpPr/>
            <p:nvPr isPhoto="0" userDrawn="0"/>
          </p:nvSpPr>
          <p:spPr bwMode="auto">
            <a:xfrm>
              <a:off x="11535322" y="2155874"/>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hoek 9" hidden="0"/>
          <p:cNvSpPr/>
          <p:nvPr isPhoto="0" userDrawn="0"/>
        </p:nvSpPr>
        <p:spPr bwMode="auto">
          <a:xfrm>
            <a:off x="-53387" y="0"/>
            <a:ext cx="410828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5"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6"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7"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Tekstvak 22" hidden="0"/>
          <p:cNvSpPr>
            <a:spLocks noAdjustHandles="0" noChangeArrowheads="0"/>
          </p:cNvSpPr>
          <p:nvPr isPhoto="0" userDrawn="0"/>
        </p:nvSpPr>
        <p:spPr bwMode="auto">
          <a:xfrm>
            <a:off x="791679" y="514095"/>
            <a:ext cx="2147767" cy="369332"/>
          </a:xfrm>
          <a:prstGeom prst="rect">
            <a:avLst/>
          </a:prstGeom>
          <a:noFill/>
        </p:spPr>
        <p:txBody>
          <a:bodyPr wrap="none" rtlCol="0">
            <a:spAutoFit/>
          </a:bodyPr>
          <a:lstStyle/>
          <a:p>
            <a:pPr>
              <a:defRPr/>
            </a:pPr>
            <a:r>
              <a:rPr lang="en-GB" sz="1800" b="1">
                <a:solidFill>
                  <a:srgbClr val="C00000"/>
                </a:solidFill>
              </a:rPr>
              <a:t>The Learning History</a:t>
            </a:r>
            <a:endParaRPr/>
          </a:p>
        </p:txBody>
      </p:sp>
      <p:sp>
        <p:nvSpPr>
          <p:cNvPr id="9" name="Tekstvak 14" hidden="0"/>
          <p:cNvSpPr>
            <a:spLocks noAdjustHandles="0" noChangeArrowheads="0"/>
          </p:cNvSpPr>
          <p:nvPr isPhoto="0" userDrawn="0"/>
        </p:nvSpPr>
        <p:spPr bwMode="auto">
          <a:xfrm>
            <a:off x="8577212" y="5905570"/>
            <a:ext cx="3580068" cy="923330"/>
          </a:xfrm>
          <a:prstGeom prst="rect">
            <a:avLst/>
          </a:prstGeom>
          <a:solidFill>
            <a:schemeClr val="accent6">
              <a:lumMod val="20000"/>
              <a:lumOff val="80000"/>
            </a:schemeClr>
          </a:solidFill>
        </p:spPr>
        <p:txBody>
          <a:bodyPr wrap="square" rtlCol="0">
            <a:spAutoFit/>
          </a:bodyPr>
          <a:lstStyle/>
          <a:p>
            <a:pPr>
              <a:defRPr/>
            </a:pPr>
            <a:r>
              <a:rPr lang="en-GB" sz="900" b="1">
                <a:solidFill>
                  <a:schemeClr val="accent6">
                    <a:lumMod val="50000"/>
                  </a:schemeClr>
                </a:solidFill>
              </a:rPr>
              <a:t>Sources:</a:t>
            </a:r>
            <a:endParaRPr/>
          </a:p>
          <a:p>
            <a:pPr>
              <a:defRPr/>
            </a:pPr>
            <a:r>
              <a:rPr lang="en-US" sz="900"/>
              <a:t>Roth, G. A. Kleiner (1995). </a:t>
            </a:r>
            <a:r>
              <a:rPr lang="en-US" sz="900" i="1"/>
              <a:t>Learning Histories, a formal process for organizational learning.</a:t>
            </a:r>
            <a:r>
              <a:rPr lang="en-US" sz="900"/>
              <a:t> Systems Thinking: in Action Conference Proceedings, 18-20 September, Boston, MA, p. 195-206</a:t>
            </a:r>
            <a:endParaRPr lang="en-GB" sz="900"/>
          </a:p>
          <a:p>
            <a:pPr>
              <a:defRPr/>
            </a:pPr>
            <a:r>
              <a:rPr lang="en-GB" sz="900"/>
              <a:t>Wielinga, H.E. (2016): </a:t>
            </a:r>
            <a:r>
              <a:rPr lang="en-GB" sz="900" i="1"/>
              <a:t>Dynamics of Living Networks. </a:t>
            </a:r>
            <a:r>
              <a:rPr lang="en-GB" sz="900"/>
              <a:t>Syllabus CECRA 16 module. </a:t>
            </a:r>
            <a:endParaRPr/>
          </a:p>
        </p:txBody>
      </p:sp>
      <p:sp>
        <p:nvSpPr>
          <p:cNvPr id="10" name="Tekstvak 15" hidden="0"/>
          <p:cNvSpPr>
            <a:spLocks noAdjustHandles="0" noChangeArrowheads="0"/>
          </p:cNvSpPr>
          <p:nvPr isPhoto="0" userDrawn="0"/>
        </p:nvSpPr>
        <p:spPr bwMode="auto">
          <a:xfrm>
            <a:off x="791679" y="827460"/>
            <a:ext cx="3090567" cy="430887"/>
          </a:xfrm>
          <a:prstGeom prst="rect">
            <a:avLst/>
          </a:prstGeom>
          <a:noFill/>
        </p:spPr>
        <p:txBody>
          <a:bodyPr wrap="square" rtlCol="0">
            <a:spAutoFit/>
          </a:bodyPr>
          <a:lstStyle/>
          <a:p>
            <a:pPr>
              <a:spcAft>
                <a:spcPts val="600"/>
              </a:spcAft>
              <a:defRPr/>
            </a:pPr>
            <a:r>
              <a:rPr lang="en-GB" sz="1100"/>
              <a:t>The Learning History combines observations and perceptions with an analysis, based on theory. </a:t>
            </a:r>
            <a:endParaRPr/>
          </a:p>
        </p:txBody>
      </p:sp>
      <p:sp>
        <p:nvSpPr>
          <p:cNvPr id="11" name="Tekstvak 16" hidden="0"/>
          <p:cNvSpPr>
            <a:spLocks noAdjustHandles="0" noChangeArrowheads="0"/>
          </p:cNvSpPr>
          <p:nvPr isPhoto="0" userDrawn="0"/>
        </p:nvSpPr>
        <p:spPr bwMode="auto">
          <a:xfrm>
            <a:off x="195693" y="1596901"/>
            <a:ext cx="3859201" cy="4355038"/>
          </a:xfrm>
          <a:prstGeom prst="rect">
            <a:avLst/>
          </a:prstGeom>
          <a:noFill/>
        </p:spPr>
        <p:txBody>
          <a:bodyPr wrap="square" rtlCol="0">
            <a:spAutoFit/>
          </a:bodyPr>
          <a:lstStyle/>
          <a:p>
            <a:pPr>
              <a:spcAft>
                <a:spcPts val="600"/>
              </a:spcAft>
              <a:defRPr/>
            </a:pPr>
            <a:r>
              <a:rPr lang="en-GB" sz="1000" b="1">
                <a:solidFill>
                  <a:srgbClr val="C00000"/>
                </a:solidFill>
              </a:rPr>
              <a:t>Procedure</a:t>
            </a:r>
            <a:endParaRPr lang="en-GB" sz="1000" b="1">
              <a:solidFill>
                <a:srgbClr val="0000FF"/>
              </a:solidFill>
            </a:endParaRPr>
          </a:p>
          <a:p>
            <a:pPr>
              <a:spcAft>
                <a:spcPts val="600"/>
              </a:spcAft>
              <a:defRPr/>
            </a:pPr>
            <a:r>
              <a:rPr lang="en-GB" sz="1000" b="1">
                <a:solidFill>
                  <a:srgbClr val="0000FF"/>
                </a:solidFill>
              </a:rPr>
              <a:t>1. Capture the narrative story</a:t>
            </a:r>
            <a:endParaRPr/>
          </a:p>
          <a:p>
            <a:pPr>
              <a:spcAft>
                <a:spcPts val="600"/>
              </a:spcAft>
              <a:defRPr/>
            </a:pPr>
            <a:r>
              <a:rPr lang="en-GB" sz="900"/>
              <a:t>The Timeline method is very useful for doing so. Interviews can be used a well.  The narrative has a structure like “… and then …, and then ….”. The narrative does not need to be complete, but it should contain the elements that matter most in the perception of the actors involved. About this narrative these actors should say: “Yes, so it happened, nothing important has been left out, and nothing has been added that we do not recognise.” If there are different perceptions about the same events, these are facts too that belong to the story.</a:t>
            </a:r>
            <a:endParaRPr lang="en-GB" sz="900" b="1">
              <a:solidFill>
                <a:srgbClr val="0000FF"/>
              </a:solidFill>
            </a:endParaRPr>
          </a:p>
          <a:p>
            <a:pPr>
              <a:spcAft>
                <a:spcPts val="600"/>
              </a:spcAft>
              <a:defRPr/>
            </a:pPr>
            <a:r>
              <a:rPr lang="en-GB" sz="1000" b="1">
                <a:solidFill>
                  <a:srgbClr val="0000FF"/>
                </a:solidFill>
              </a:rPr>
              <a:t>2. Divide the story into scenes </a:t>
            </a:r>
            <a:endParaRPr/>
          </a:p>
          <a:p>
            <a:pPr>
              <a:spcAft>
                <a:spcPts val="600"/>
              </a:spcAft>
              <a:defRPr/>
            </a:pPr>
            <a:endParaRPr lang="en-GB" sz="1000" b="1">
              <a:solidFill>
                <a:srgbClr val="0000FF"/>
              </a:solidFill>
            </a:endParaRPr>
          </a:p>
          <a:p>
            <a:pPr>
              <a:spcAft>
                <a:spcPts val="600"/>
              </a:spcAft>
              <a:defRPr/>
            </a:pPr>
            <a:r>
              <a:rPr lang="en-GB" sz="1000" b="1">
                <a:solidFill>
                  <a:srgbClr val="0000FF"/>
                </a:solidFill>
              </a:rPr>
              <a:t>3. Add newspaper headlines</a:t>
            </a:r>
            <a:endParaRPr/>
          </a:p>
          <a:p>
            <a:pPr>
              <a:spcAft>
                <a:spcPts val="600"/>
              </a:spcAft>
              <a:defRPr/>
            </a:pPr>
            <a:r>
              <a:rPr lang="nl-NL" sz="900"/>
              <a:t>x</a:t>
            </a:r>
            <a:endParaRPr lang="en-GB" sz="900"/>
          </a:p>
          <a:p>
            <a:pPr>
              <a:spcAft>
                <a:spcPts val="600"/>
              </a:spcAft>
              <a:defRPr/>
            </a:pPr>
            <a:endParaRPr lang="en-GB" sz="1000" b="1">
              <a:solidFill>
                <a:srgbClr val="0000FF"/>
              </a:solidFill>
            </a:endParaRPr>
          </a:p>
          <a:p>
            <a:pPr>
              <a:spcAft>
                <a:spcPts val="600"/>
              </a:spcAft>
              <a:defRPr/>
            </a:pPr>
            <a:r>
              <a:rPr lang="en-GB" sz="1000" b="1">
                <a:solidFill>
                  <a:srgbClr val="0000FF"/>
                </a:solidFill>
              </a:rPr>
              <a:t>4. Analyse the scenes</a:t>
            </a:r>
            <a:endParaRPr/>
          </a:p>
          <a:p>
            <a:pPr>
              <a:spcAft>
                <a:spcPts val="600"/>
              </a:spcAft>
              <a:defRPr/>
            </a:pPr>
            <a:r>
              <a:rPr lang="en-GB" sz="900"/>
              <a:t>Ask all  </a:t>
            </a:r>
            <a:endParaRPr lang="en-GB" sz="900" b="1">
              <a:solidFill>
                <a:srgbClr val="0000FF"/>
              </a:solidFill>
            </a:endParaRPr>
          </a:p>
          <a:p>
            <a:pPr>
              <a:spcAft>
                <a:spcPts val="600"/>
              </a:spcAft>
              <a:defRPr/>
            </a:pPr>
            <a:r>
              <a:rPr lang="en-GB" sz="1000" b="1">
                <a:solidFill>
                  <a:srgbClr val="0000FF"/>
                </a:solidFill>
              </a:rPr>
              <a:t>5. Look at the history as a journey of the hero</a:t>
            </a:r>
            <a:endParaRPr/>
          </a:p>
          <a:p>
            <a:pPr>
              <a:spcAft>
                <a:spcPts val="600"/>
              </a:spcAft>
              <a:defRPr/>
            </a:pPr>
            <a:r>
              <a:rPr lang="en-GB" sz="900"/>
              <a:t>What </a:t>
            </a:r>
            <a:endParaRPr/>
          </a:p>
          <a:p>
            <a:pPr>
              <a:spcAft>
                <a:spcPts val="600"/>
              </a:spcAft>
              <a:defRPr/>
            </a:pPr>
            <a:r>
              <a:rPr lang="en-GB" sz="1000" b="1">
                <a:solidFill>
                  <a:srgbClr val="0000FF"/>
                </a:solidFill>
              </a:rPr>
              <a:t>6. Draw conclusions</a:t>
            </a:r>
            <a:endParaRPr/>
          </a:p>
          <a:p>
            <a:pPr>
              <a:spcAft>
                <a:spcPts val="600"/>
              </a:spcAft>
              <a:defRPr/>
            </a:pPr>
            <a:r>
              <a:rPr lang="en-GB" sz="900"/>
              <a:t>What </a:t>
            </a:r>
            <a:endParaRPr/>
          </a:p>
          <a:p>
            <a:pPr>
              <a:spcAft>
                <a:spcPts val="600"/>
              </a:spcAft>
              <a:defRPr/>
            </a:pPr>
            <a:endParaRPr lang="en-GB" sz="900"/>
          </a:p>
        </p:txBody>
      </p:sp>
      <p:sp>
        <p:nvSpPr>
          <p:cNvPr id="12" name="Tekstvak 3" hidden="0"/>
          <p:cNvSpPr>
            <a:spLocks noAdjustHandles="0" noChangeArrowheads="0"/>
          </p:cNvSpPr>
          <p:nvPr isPhoto="0" userDrawn="0"/>
        </p:nvSpPr>
        <p:spPr bwMode="auto">
          <a:xfrm>
            <a:off x="9923765" y="53367"/>
            <a:ext cx="2189505" cy="2862322"/>
          </a:xfrm>
          <a:prstGeom prst="rect">
            <a:avLst/>
          </a:prstGeom>
          <a:solidFill>
            <a:schemeClr val="accent2">
              <a:lumMod val="20000"/>
              <a:lumOff val="80000"/>
            </a:schemeClr>
          </a:solidFill>
          <a:ln>
            <a:solidFill>
              <a:srgbClr val="C00000"/>
            </a:solidFill>
          </a:ln>
        </p:spPr>
        <p:txBody>
          <a:bodyPr wrap="square" rtlCol="0">
            <a:spAutoFit/>
          </a:bodyPr>
          <a:lstStyle/>
          <a:p>
            <a:pPr>
              <a:defRPr/>
            </a:pPr>
            <a:r>
              <a:rPr lang="en-GB" sz="900"/>
              <a:t>The Learning History captures the lessons learned during a network process over a certain period of time. While the Timeline reflects the perceptions of participants, the Learning History adds analysis and conclusions, in terms of lessons learned and eventual future action.</a:t>
            </a:r>
            <a:endParaRPr/>
          </a:p>
          <a:p>
            <a:pPr>
              <a:defRPr/>
            </a:pPr>
            <a:endParaRPr lang="en-GB" sz="900"/>
          </a:p>
          <a:p>
            <a:pPr>
              <a:defRPr/>
            </a:pPr>
            <a:r>
              <a:rPr lang="en-GB" sz="900"/>
              <a:t>Perceptions are non-negotiable: these are the ways participants have experienced things. Opinions may differ however on the way these perceptions should be understood, depending on the theory-in-use of the one analysing the story that results from the Timeline. </a:t>
            </a:r>
            <a:endParaRPr/>
          </a:p>
          <a:p>
            <a:pPr>
              <a:defRPr/>
            </a:pPr>
            <a:endParaRPr lang="en-GB" sz="900"/>
          </a:p>
          <a:p>
            <a:pPr>
              <a:defRPr/>
            </a:pPr>
            <a:r>
              <a:rPr lang="en-GB" sz="900"/>
              <a:t>The value of the Learning History added to the Timeline is twofold: it makes analysis explicit and provides a relatively concise and easily readable account.</a:t>
            </a:r>
            <a:endParaRPr/>
          </a:p>
        </p:txBody>
      </p:sp>
      <p:grpSp>
        <p:nvGrpSpPr>
          <p:cNvPr id="13" name="Groep 280" hidden="0"/>
          <p:cNvGrpSpPr/>
          <p:nvPr isPhoto="0" userDrawn="0"/>
        </p:nvGrpSpPr>
        <p:grpSpPr bwMode="auto">
          <a:xfrm>
            <a:off x="5944754" y="467692"/>
            <a:ext cx="2089150" cy="718820"/>
            <a:chOff x="0" y="0"/>
            <a:chExt cx="2089151" cy="719138"/>
          </a:xfrm>
        </p:grpSpPr>
        <p:sp>
          <p:nvSpPr>
            <p:cNvPr id="14" name="AutoShape 3" hidden="0"/>
            <p:cNvSpPr>
              <a:spLocks noChangeArrowheads="1" noChangeAspect="1" noTextEdit="1"/>
            </p:cNvSpPr>
            <p:nvPr isPhoto="0" userDrawn="0"/>
          </p:nvSpPr>
          <p:spPr bwMode="auto">
            <a:xfrm>
              <a:off x="0" y="0"/>
              <a:ext cx="2089151" cy="719138"/>
            </a:xfrm>
            <a:prstGeom prst="rect">
              <a:avLst/>
            </a:prstGeom>
            <a:no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5" name="Rectangle 5" hidden="0"/>
            <p:cNvSpPr>
              <a:spLocks noChangeArrowheads="1"/>
            </p:cNvSpPr>
            <p:nvPr isPhoto="0" userDrawn="0"/>
          </p:nvSpPr>
          <p:spPr bwMode="auto">
            <a:xfrm>
              <a:off x="1587" y="1587"/>
              <a:ext cx="2087563" cy="711200"/>
            </a:xfrm>
            <a:prstGeom prst="rect">
              <a:avLst/>
            </a:prstGeom>
            <a:solidFill>
              <a:srgbClr val="000000"/>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nvGrpSpPr>
            <p:cNvPr id="16" name="Groep 283" hidden="0"/>
            <p:cNvGrpSpPr/>
            <p:nvPr isPhoto="0" userDrawn="0"/>
          </p:nvGrpSpPr>
          <p:grpSpPr bwMode="auto">
            <a:xfrm>
              <a:off x="37820" y="31750"/>
              <a:ext cx="386605" cy="651743"/>
              <a:chOff x="37820" y="31750"/>
              <a:chExt cx="386605" cy="651743"/>
            </a:xfrm>
          </p:grpSpPr>
          <p:grpSp>
            <p:nvGrpSpPr>
              <p:cNvPr id="17" name="Group 178" hidden="0"/>
              <p:cNvGrpSpPr/>
              <p:nvPr isPhoto="0" userDrawn="0"/>
            </p:nvGrpSpPr>
            <p:grpSpPr bwMode="auto">
              <a:xfrm>
                <a:off x="49213" y="112713"/>
                <a:ext cx="365125" cy="488950"/>
                <a:chOff x="49213" y="112713"/>
                <a:chExt cx="230" cy="308"/>
              </a:xfrm>
            </p:grpSpPr>
            <p:sp>
              <p:nvSpPr>
                <p:cNvPr id="18" name="Freeform 176" hidden="0"/>
                <p:cNvSpPr/>
                <p:nvPr isPhoto="0" userDrawn="0"/>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9" name="Freeform 177" hidden="0"/>
                <p:cNvSpPr/>
                <p:nvPr isPhoto="0" userDrawn="0"/>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0" name="Group 193" hidden="0"/>
              <p:cNvGrpSpPr/>
              <p:nvPr isPhoto="0" userDrawn="0"/>
            </p:nvGrpSpPr>
            <p:grpSpPr bwMode="auto">
              <a:xfrm>
                <a:off x="42863" y="31750"/>
                <a:ext cx="68263" cy="53974"/>
                <a:chOff x="42863" y="31750"/>
                <a:chExt cx="43" cy="34"/>
              </a:xfrm>
            </p:grpSpPr>
            <p:sp>
              <p:nvSpPr>
                <p:cNvPr id="21" name="Rectangle 191" hidden="0"/>
                <p:cNvSpPr>
                  <a:spLocks noChangeArrowheads="1"/>
                </p:cNvSpPr>
                <p:nvPr isPhoto="0" userDrawn="0"/>
              </p:nvSpPr>
              <p:spPr bwMode="auto">
                <a:xfrm>
                  <a:off x="42863" y="3175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2" name="Rectangle 192" hidden="0"/>
                <p:cNvSpPr>
                  <a:spLocks noChangeArrowheads="1"/>
                </p:cNvSpPr>
                <p:nvPr isPhoto="0" userDrawn="0"/>
              </p:nvSpPr>
              <p:spPr bwMode="auto">
                <a:xfrm>
                  <a:off x="42863" y="3175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3" name="Group 196" hidden="0"/>
              <p:cNvGrpSpPr/>
              <p:nvPr isPhoto="0" userDrawn="0"/>
            </p:nvGrpSpPr>
            <p:grpSpPr bwMode="auto">
              <a:xfrm>
                <a:off x="147638" y="31750"/>
                <a:ext cx="69850" cy="53974"/>
                <a:chOff x="147638" y="31750"/>
                <a:chExt cx="44" cy="34"/>
              </a:xfrm>
            </p:grpSpPr>
            <p:sp>
              <p:nvSpPr>
                <p:cNvPr id="24" name="Rectangle 194" hidden="0"/>
                <p:cNvSpPr>
                  <a:spLocks noChangeArrowheads="1"/>
                </p:cNvSpPr>
                <p:nvPr isPhoto="0" userDrawn="0"/>
              </p:nvSpPr>
              <p:spPr bwMode="auto">
                <a:xfrm>
                  <a:off x="147638" y="3175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5" name="Rectangle 195" hidden="0"/>
                <p:cNvSpPr>
                  <a:spLocks noChangeArrowheads="1"/>
                </p:cNvSpPr>
                <p:nvPr isPhoto="0" userDrawn="0"/>
              </p:nvSpPr>
              <p:spPr bwMode="auto">
                <a:xfrm>
                  <a:off x="147638" y="3175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6" name="Group 199" hidden="0"/>
              <p:cNvGrpSpPr/>
              <p:nvPr isPhoto="0" userDrawn="0"/>
            </p:nvGrpSpPr>
            <p:grpSpPr bwMode="auto">
              <a:xfrm>
                <a:off x="250826" y="31750"/>
                <a:ext cx="68263" cy="53974"/>
                <a:chOff x="250826" y="31750"/>
                <a:chExt cx="43" cy="34"/>
              </a:xfrm>
            </p:grpSpPr>
            <p:sp>
              <p:nvSpPr>
                <p:cNvPr id="27" name="Rectangle 197" hidden="0"/>
                <p:cNvSpPr>
                  <a:spLocks noChangeArrowheads="1"/>
                </p:cNvSpPr>
                <p:nvPr isPhoto="0" userDrawn="0"/>
              </p:nvSpPr>
              <p:spPr bwMode="auto">
                <a:xfrm>
                  <a:off x="250826" y="3175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8" name="Rectangle 198" hidden="0"/>
                <p:cNvSpPr>
                  <a:spLocks noChangeArrowheads="1"/>
                </p:cNvSpPr>
                <p:nvPr isPhoto="0" userDrawn="0"/>
              </p:nvSpPr>
              <p:spPr bwMode="auto">
                <a:xfrm>
                  <a:off x="250826" y="3175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9" name="Group 202" hidden="0"/>
              <p:cNvGrpSpPr/>
              <p:nvPr isPhoto="0" userDrawn="0"/>
            </p:nvGrpSpPr>
            <p:grpSpPr bwMode="auto">
              <a:xfrm>
                <a:off x="352426" y="31750"/>
                <a:ext cx="69850" cy="53974"/>
                <a:chOff x="352426" y="31750"/>
                <a:chExt cx="44" cy="34"/>
              </a:xfrm>
            </p:grpSpPr>
            <p:sp>
              <p:nvSpPr>
                <p:cNvPr id="30" name="Rectangle 200" hidden="0"/>
                <p:cNvSpPr>
                  <a:spLocks noChangeArrowheads="1"/>
                </p:cNvSpPr>
                <p:nvPr isPhoto="0" userDrawn="0"/>
              </p:nvSpPr>
              <p:spPr bwMode="auto">
                <a:xfrm>
                  <a:off x="352426" y="3175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1" name="Rectangle 201" hidden="0"/>
                <p:cNvSpPr>
                  <a:spLocks noChangeArrowheads="1"/>
                </p:cNvSpPr>
                <p:nvPr isPhoto="0" userDrawn="0"/>
              </p:nvSpPr>
              <p:spPr bwMode="auto">
                <a:xfrm>
                  <a:off x="352426" y="3175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2" name="Group 533" hidden="0"/>
              <p:cNvGrpSpPr/>
              <p:nvPr isPhoto="0" userDrawn="0"/>
            </p:nvGrpSpPr>
            <p:grpSpPr bwMode="auto">
              <a:xfrm>
                <a:off x="49213" y="112713"/>
                <a:ext cx="365125" cy="488950"/>
                <a:chOff x="49213" y="112713"/>
                <a:chExt cx="230" cy="308"/>
              </a:xfrm>
            </p:grpSpPr>
            <p:sp>
              <p:nvSpPr>
                <p:cNvPr id="33" name="Freeform 531" hidden="0"/>
                <p:cNvSpPr/>
                <p:nvPr isPhoto="0" userDrawn="0"/>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4" name="Freeform 532" hidden="0"/>
                <p:cNvSpPr/>
                <p:nvPr isPhoto="0" userDrawn="0"/>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5" name="Group 548" hidden="0"/>
              <p:cNvGrpSpPr/>
              <p:nvPr isPhoto="0" userDrawn="0"/>
            </p:nvGrpSpPr>
            <p:grpSpPr bwMode="auto">
              <a:xfrm>
                <a:off x="42863" y="31750"/>
                <a:ext cx="68263" cy="53974"/>
                <a:chOff x="42863" y="31750"/>
                <a:chExt cx="43" cy="34"/>
              </a:xfrm>
            </p:grpSpPr>
            <p:sp>
              <p:nvSpPr>
                <p:cNvPr id="36" name="Rectangle 546" hidden="0"/>
                <p:cNvSpPr>
                  <a:spLocks noChangeArrowheads="1"/>
                </p:cNvSpPr>
                <p:nvPr isPhoto="0" userDrawn="0"/>
              </p:nvSpPr>
              <p:spPr bwMode="auto">
                <a:xfrm>
                  <a:off x="42863" y="3175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7" name="Rectangle 547" hidden="0"/>
                <p:cNvSpPr>
                  <a:spLocks noChangeArrowheads="1"/>
                </p:cNvSpPr>
                <p:nvPr isPhoto="0" userDrawn="0"/>
              </p:nvSpPr>
              <p:spPr bwMode="auto">
                <a:xfrm>
                  <a:off x="42863" y="3175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8" name="Group 551" hidden="0"/>
              <p:cNvGrpSpPr/>
              <p:nvPr isPhoto="0" userDrawn="0"/>
            </p:nvGrpSpPr>
            <p:grpSpPr bwMode="auto">
              <a:xfrm>
                <a:off x="147638" y="31750"/>
                <a:ext cx="72000" cy="53974"/>
                <a:chOff x="147638" y="31750"/>
                <a:chExt cx="44" cy="34"/>
              </a:xfrm>
            </p:grpSpPr>
            <p:sp>
              <p:nvSpPr>
                <p:cNvPr id="39" name="Rectangle 549" hidden="0"/>
                <p:cNvSpPr>
                  <a:spLocks noChangeArrowheads="1"/>
                </p:cNvSpPr>
                <p:nvPr isPhoto="0" userDrawn="0"/>
              </p:nvSpPr>
              <p:spPr bwMode="auto">
                <a:xfrm>
                  <a:off x="147638" y="3175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40" name="Rectangle 550" hidden="0"/>
                <p:cNvSpPr>
                  <a:spLocks noChangeArrowheads="1"/>
                </p:cNvSpPr>
                <p:nvPr isPhoto="0" userDrawn="0"/>
              </p:nvSpPr>
              <p:spPr bwMode="auto">
                <a:xfrm>
                  <a:off x="147638" y="3175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41" name="Group 554" hidden="0"/>
              <p:cNvGrpSpPr/>
              <p:nvPr isPhoto="0" userDrawn="0"/>
            </p:nvGrpSpPr>
            <p:grpSpPr bwMode="auto">
              <a:xfrm>
                <a:off x="250824" y="31750"/>
                <a:ext cx="72000" cy="53974"/>
                <a:chOff x="250824" y="31750"/>
                <a:chExt cx="43" cy="34"/>
              </a:xfrm>
            </p:grpSpPr>
            <p:sp>
              <p:nvSpPr>
                <p:cNvPr id="42" name="Rectangle 552" hidden="0"/>
                <p:cNvSpPr>
                  <a:spLocks noChangeArrowheads="1"/>
                </p:cNvSpPr>
                <p:nvPr isPhoto="0" userDrawn="0"/>
              </p:nvSpPr>
              <p:spPr bwMode="auto">
                <a:xfrm>
                  <a:off x="250824" y="3175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43" name="Rectangle 553" hidden="0"/>
                <p:cNvSpPr>
                  <a:spLocks noChangeArrowheads="1"/>
                </p:cNvSpPr>
                <p:nvPr isPhoto="0" userDrawn="0"/>
              </p:nvSpPr>
              <p:spPr bwMode="auto">
                <a:xfrm>
                  <a:off x="250824" y="3175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44" name="Group 557" hidden="0"/>
              <p:cNvGrpSpPr/>
              <p:nvPr isPhoto="0" userDrawn="0"/>
            </p:nvGrpSpPr>
            <p:grpSpPr bwMode="auto">
              <a:xfrm>
                <a:off x="352425" y="31750"/>
                <a:ext cx="72000" cy="53974"/>
                <a:chOff x="352425" y="31750"/>
                <a:chExt cx="44" cy="34"/>
              </a:xfrm>
            </p:grpSpPr>
            <p:sp>
              <p:nvSpPr>
                <p:cNvPr id="45" name="Rectangle 555" hidden="0"/>
                <p:cNvSpPr>
                  <a:spLocks noChangeArrowheads="1"/>
                </p:cNvSpPr>
                <p:nvPr isPhoto="0" userDrawn="0"/>
              </p:nvSpPr>
              <p:spPr bwMode="auto">
                <a:xfrm>
                  <a:off x="352425" y="3175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46" name="Rectangle 556" hidden="0"/>
                <p:cNvSpPr>
                  <a:spLocks noChangeArrowheads="1"/>
                </p:cNvSpPr>
                <p:nvPr isPhoto="0" userDrawn="0"/>
              </p:nvSpPr>
              <p:spPr bwMode="auto">
                <a:xfrm>
                  <a:off x="352425" y="3175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47" name="Group 560" hidden="0"/>
              <p:cNvGrpSpPr/>
              <p:nvPr isPhoto="0" userDrawn="0"/>
            </p:nvGrpSpPr>
            <p:grpSpPr bwMode="auto">
              <a:xfrm>
                <a:off x="49213" y="112713"/>
                <a:ext cx="365125" cy="488950"/>
                <a:chOff x="49213" y="112713"/>
                <a:chExt cx="230" cy="308"/>
              </a:xfrm>
            </p:grpSpPr>
            <p:sp>
              <p:nvSpPr>
                <p:cNvPr id="48" name="Freeform 558" hidden="0"/>
                <p:cNvSpPr/>
                <p:nvPr isPhoto="0" userDrawn="0"/>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49" name="Freeform 559" hidden="0"/>
                <p:cNvSpPr/>
                <p:nvPr isPhoto="0" userDrawn="0"/>
              </p:nvSpPr>
              <p:spPr bwMode="auto">
                <a:xfrm>
                  <a:off x="49213"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50" name="Group 575" hidden="0"/>
              <p:cNvGrpSpPr/>
              <p:nvPr isPhoto="0" userDrawn="0"/>
            </p:nvGrpSpPr>
            <p:grpSpPr bwMode="auto">
              <a:xfrm>
                <a:off x="42862" y="31750"/>
                <a:ext cx="72000" cy="53974"/>
                <a:chOff x="42862" y="31750"/>
                <a:chExt cx="43" cy="34"/>
              </a:xfrm>
            </p:grpSpPr>
            <p:sp>
              <p:nvSpPr>
                <p:cNvPr id="51" name="Rectangle 573" hidden="0"/>
                <p:cNvSpPr>
                  <a:spLocks noChangeArrowheads="1"/>
                </p:cNvSpPr>
                <p:nvPr isPhoto="0" userDrawn="0"/>
              </p:nvSpPr>
              <p:spPr bwMode="auto">
                <a:xfrm>
                  <a:off x="42862" y="3175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52" name="Rectangle 574" hidden="0"/>
                <p:cNvSpPr>
                  <a:spLocks noChangeArrowheads="1"/>
                </p:cNvSpPr>
                <p:nvPr isPhoto="0" userDrawn="0"/>
              </p:nvSpPr>
              <p:spPr bwMode="auto">
                <a:xfrm>
                  <a:off x="42862" y="3175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53" name="Group 193" hidden="0"/>
              <p:cNvGrpSpPr/>
              <p:nvPr isPhoto="0" userDrawn="0"/>
            </p:nvGrpSpPr>
            <p:grpSpPr bwMode="auto">
              <a:xfrm>
                <a:off x="37821" y="629518"/>
                <a:ext cx="68263" cy="53974"/>
                <a:chOff x="37821" y="629518"/>
                <a:chExt cx="43" cy="34"/>
              </a:xfrm>
            </p:grpSpPr>
            <p:sp>
              <p:nvSpPr>
                <p:cNvPr id="54" name="Rectangle 191" hidden="0"/>
                <p:cNvSpPr>
                  <a:spLocks noChangeArrowheads="1"/>
                </p:cNvSpPr>
                <p:nvPr isPhoto="0" userDrawn="0"/>
              </p:nvSpPr>
              <p:spPr bwMode="auto">
                <a:xfrm>
                  <a:off x="37821" y="629518"/>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55" name="Rectangle 192" hidden="0"/>
                <p:cNvSpPr>
                  <a:spLocks noChangeArrowheads="1"/>
                </p:cNvSpPr>
                <p:nvPr isPhoto="0" userDrawn="0"/>
              </p:nvSpPr>
              <p:spPr bwMode="auto">
                <a:xfrm>
                  <a:off x="37821" y="629518"/>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56" name="Group 196" hidden="0"/>
              <p:cNvGrpSpPr/>
              <p:nvPr isPhoto="0" userDrawn="0"/>
            </p:nvGrpSpPr>
            <p:grpSpPr bwMode="auto">
              <a:xfrm>
                <a:off x="142596" y="629518"/>
                <a:ext cx="69850" cy="53974"/>
                <a:chOff x="142596" y="629518"/>
                <a:chExt cx="44" cy="34"/>
              </a:xfrm>
            </p:grpSpPr>
            <p:sp>
              <p:nvSpPr>
                <p:cNvPr id="57" name="Rectangle 194" hidden="0"/>
                <p:cNvSpPr>
                  <a:spLocks noChangeArrowheads="1"/>
                </p:cNvSpPr>
                <p:nvPr isPhoto="0" userDrawn="0"/>
              </p:nvSpPr>
              <p:spPr bwMode="auto">
                <a:xfrm>
                  <a:off x="142596" y="629518"/>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58" name="Rectangle 195" hidden="0"/>
                <p:cNvSpPr>
                  <a:spLocks noChangeArrowheads="1"/>
                </p:cNvSpPr>
                <p:nvPr isPhoto="0" userDrawn="0"/>
              </p:nvSpPr>
              <p:spPr bwMode="auto">
                <a:xfrm>
                  <a:off x="142596" y="629518"/>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59" name="Group 199" hidden="0"/>
              <p:cNvGrpSpPr/>
              <p:nvPr isPhoto="0" userDrawn="0"/>
            </p:nvGrpSpPr>
            <p:grpSpPr bwMode="auto">
              <a:xfrm>
                <a:off x="245784" y="629518"/>
                <a:ext cx="68263" cy="53974"/>
                <a:chOff x="245784" y="629518"/>
                <a:chExt cx="43" cy="34"/>
              </a:xfrm>
            </p:grpSpPr>
            <p:sp>
              <p:nvSpPr>
                <p:cNvPr id="60" name="Rectangle 197" hidden="0"/>
                <p:cNvSpPr>
                  <a:spLocks noChangeArrowheads="1"/>
                </p:cNvSpPr>
                <p:nvPr isPhoto="0" userDrawn="0"/>
              </p:nvSpPr>
              <p:spPr bwMode="auto">
                <a:xfrm>
                  <a:off x="245784" y="629518"/>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61" name="Rectangle 198" hidden="0"/>
                <p:cNvSpPr>
                  <a:spLocks noChangeArrowheads="1"/>
                </p:cNvSpPr>
                <p:nvPr isPhoto="0" userDrawn="0"/>
              </p:nvSpPr>
              <p:spPr bwMode="auto">
                <a:xfrm>
                  <a:off x="245784" y="629518"/>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62" name="Group 202" hidden="0"/>
              <p:cNvGrpSpPr/>
              <p:nvPr isPhoto="0" userDrawn="0"/>
            </p:nvGrpSpPr>
            <p:grpSpPr bwMode="auto">
              <a:xfrm>
                <a:off x="347384" y="629518"/>
                <a:ext cx="69850" cy="53974"/>
                <a:chOff x="347384" y="629518"/>
                <a:chExt cx="44" cy="34"/>
              </a:xfrm>
            </p:grpSpPr>
            <p:sp>
              <p:nvSpPr>
                <p:cNvPr id="63" name="Rectangle 200" hidden="0"/>
                <p:cNvSpPr>
                  <a:spLocks noChangeArrowheads="1"/>
                </p:cNvSpPr>
                <p:nvPr isPhoto="0" userDrawn="0"/>
              </p:nvSpPr>
              <p:spPr bwMode="auto">
                <a:xfrm>
                  <a:off x="347384" y="629518"/>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64" name="Rectangle 201" hidden="0"/>
                <p:cNvSpPr>
                  <a:spLocks noChangeArrowheads="1"/>
                </p:cNvSpPr>
                <p:nvPr isPhoto="0" userDrawn="0"/>
              </p:nvSpPr>
              <p:spPr bwMode="auto">
                <a:xfrm>
                  <a:off x="347384" y="629518"/>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65" name="Group 548" hidden="0"/>
              <p:cNvGrpSpPr/>
              <p:nvPr isPhoto="0" userDrawn="0"/>
            </p:nvGrpSpPr>
            <p:grpSpPr bwMode="auto">
              <a:xfrm>
                <a:off x="37821" y="629518"/>
                <a:ext cx="68263" cy="53974"/>
                <a:chOff x="37821" y="629518"/>
                <a:chExt cx="43" cy="34"/>
              </a:xfrm>
            </p:grpSpPr>
            <p:sp>
              <p:nvSpPr>
                <p:cNvPr id="66" name="Rectangle 546" hidden="0"/>
                <p:cNvSpPr>
                  <a:spLocks noChangeArrowheads="1"/>
                </p:cNvSpPr>
                <p:nvPr isPhoto="0" userDrawn="0"/>
              </p:nvSpPr>
              <p:spPr bwMode="auto">
                <a:xfrm>
                  <a:off x="37821" y="629518"/>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67" name="Rectangle 547" hidden="0"/>
                <p:cNvSpPr>
                  <a:spLocks noChangeArrowheads="1"/>
                </p:cNvSpPr>
                <p:nvPr isPhoto="0" userDrawn="0"/>
              </p:nvSpPr>
              <p:spPr bwMode="auto">
                <a:xfrm>
                  <a:off x="37821" y="629518"/>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68" name="Group 551" hidden="0"/>
              <p:cNvGrpSpPr/>
              <p:nvPr isPhoto="0" userDrawn="0"/>
            </p:nvGrpSpPr>
            <p:grpSpPr bwMode="auto">
              <a:xfrm>
                <a:off x="142596" y="629518"/>
                <a:ext cx="72000" cy="53974"/>
                <a:chOff x="142596" y="629518"/>
                <a:chExt cx="44" cy="34"/>
              </a:xfrm>
            </p:grpSpPr>
            <p:sp>
              <p:nvSpPr>
                <p:cNvPr id="69" name="Rectangle 549" hidden="0"/>
                <p:cNvSpPr>
                  <a:spLocks noChangeArrowheads="1"/>
                </p:cNvSpPr>
                <p:nvPr isPhoto="0" userDrawn="0"/>
              </p:nvSpPr>
              <p:spPr bwMode="auto">
                <a:xfrm>
                  <a:off x="142596" y="629518"/>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70" name="Rectangle 550" hidden="0"/>
                <p:cNvSpPr>
                  <a:spLocks noChangeArrowheads="1"/>
                </p:cNvSpPr>
                <p:nvPr isPhoto="0" userDrawn="0"/>
              </p:nvSpPr>
              <p:spPr bwMode="auto">
                <a:xfrm>
                  <a:off x="142596" y="629518"/>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71" name="Group 554" hidden="0"/>
              <p:cNvGrpSpPr/>
              <p:nvPr isPhoto="0" userDrawn="0"/>
            </p:nvGrpSpPr>
            <p:grpSpPr bwMode="auto">
              <a:xfrm>
                <a:off x="245782" y="629518"/>
                <a:ext cx="72000" cy="53974"/>
                <a:chOff x="245782" y="629518"/>
                <a:chExt cx="43" cy="34"/>
              </a:xfrm>
            </p:grpSpPr>
            <p:sp>
              <p:nvSpPr>
                <p:cNvPr id="72" name="Rectangle 552" hidden="0"/>
                <p:cNvSpPr>
                  <a:spLocks noChangeArrowheads="1"/>
                </p:cNvSpPr>
                <p:nvPr isPhoto="0" userDrawn="0"/>
              </p:nvSpPr>
              <p:spPr bwMode="auto">
                <a:xfrm>
                  <a:off x="245782" y="629518"/>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73" name="Rectangle 553" hidden="0"/>
                <p:cNvSpPr>
                  <a:spLocks noChangeArrowheads="1"/>
                </p:cNvSpPr>
                <p:nvPr isPhoto="0" userDrawn="0"/>
              </p:nvSpPr>
              <p:spPr bwMode="auto">
                <a:xfrm>
                  <a:off x="245782" y="629518"/>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74" name="Group 557" hidden="0"/>
              <p:cNvGrpSpPr/>
              <p:nvPr isPhoto="0" userDrawn="0"/>
            </p:nvGrpSpPr>
            <p:grpSpPr bwMode="auto">
              <a:xfrm>
                <a:off x="347383" y="629518"/>
                <a:ext cx="72000" cy="53974"/>
                <a:chOff x="347383" y="629518"/>
                <a:chExt cx="44" cy="34"/>
              </a:xfrm>
            </p:grpSpPr>
            <p:sp>
              <p:nvSpPr>
                <p:cNvPr id="75" name="Rectangle 555" hidden="0"/>
                <p:cNvSpPr>
                  <a:spLocks noChangeArrowheads="1"/>
                </p:cNvSpPr>
                <p:nvPr isPhoto="0" userDrawn="0"/>
              </p:nvSpPr>
              <p:spPr bwMode="auto">
                <a:xfrm>
                  <a:off x="347383" y="629518"/>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76" name="Rectangle 556" hidden="0"/>
                <p:cNvSpPr>
                  <a:spLocks noChangeArrowheads="1"/>
                </p:cNvSpPr>
                <p:nvPr isPhoto="0" userDrawn="0"/>
              </p:nvSpPr>
              <p:spPr bwMode="auto">
                <a:xfrm>
                  <a:off x="347383" y="629518"/>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77" name="Group 575" hidden="0"/>
              <p:cNvGrpSpPr/>
              <p:nvPr isPhoto="0" userDrawn="0"/>
            </p:nvGrpSpPr>
            <p:grpSpPr bwMode="auto">
              <a:xfrm>
                <a:off x="37820" y="629518"/>
                <a:ext cx="72000" cy="53974"/>
                <a:chOff x="37820" y="629518"/>
                <a:chExt cx="43" cy="34"/>
              </a:xfrm>
            </p:grpSpPr>
            <p:sp>
              <p:nvSpPr>
                <p:cNvPr id="78" name="Rectangle 573" hidden="0"/>
                <p:cNvSpPr>
                  <a:spLocks noChangeArrowheads="1"/>
                </p:cNvSpPr>
                <p:nvPr isPhoto="0" userDrawn="0"/>
              </p:nvSpPr>
              <p:spPr bwMode="auto">
                <a:xfrm>
                  <a:off x="37820" y="629518"/>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79" name="Rectangle 574" hidden="0"/>
                <p:cNvSpPr>
                  <a:spLocks noChangeArrowheads="1"/>
                </p:cNvSpPr>
                <p:nvPr isPhoto="0" userDrawn="0"/>
              </p:nvSpPr>
              <p:spPr bwMode="auto">
                <a:xfrm>
                  <a:off x="37820" y="629518"/>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grpSp>
          <p:nvGrpSpPr>
            <p:cNvPr id="80" name="Groep 284" hidden="0"/>
            <p:cNvGrpSpPr/>
            <p:nvPr isPhoto="0" userDrawn="0"/>
          </p:nvGrpSpPr>
          <p:grpSpPr bwMode="auto">
            <a:xfrm>
              <a:off x="444329" y="31750"/>
              <a:ext cx="386605" cy="651743"/>
              <a:chOff x="444329" y="31750"/>
              <a:chExt cx="386605" cy="651743"/>
            </a:xfrm>
          </p:grpSpPr>
          <p:grpSp>
            <p:nvGrpSpPr>
              <p:cNvPr id="81" name="Group 178" hidden="0"/>
              <p:cNvGrpSpPr/>
              <p:nvPr isPhoto="0" userDrawn="0"/>
            </p:nvGrpSpPr>
            <p:grpSpPr bwMode="auto">
              <a:xfrm>
                <a:off x="455722" y="112713"/>
                <a:ext cx="365125" cy="488950"/>
                <a:chOff x="455722" y="112713"/>
                <a:chExt cx="230" cy="308"/>
              </a:xfrm>
            </p:grpSpPr>
            <p:sp>
              <p:nvSpPr>
                <p:cNvPr id="82" name="Freeform 176" hidden="0"/>
                <p:cNvSpPr/>
                <p:nvPr isPhoto="0" userDrawn="0"/>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83" name="Freeform 177" hidden="0"/>
                <p:cNvSpPr/>
                <p:nvPr isPhoto="0" userDrawn="0"/>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84" name="Group 193" hidden="0"/>
              <p:cNvGrpSpPr/>
              <p:nvPr isPhoto="0" userDrawn="0"/>
            </p:nvGrpSpPr>
            <p:grpSpPr bwMode="auto">
              <a:xfrm>
                <a:off x="449372" y="31750"/>
                <a:ext cx="68263" cy="53974"/>
                <a:chOff x="449372" y="31750"/>
                <a:chExt cx="43" cy="34"/>
              </a:xfrm>
            </p:grpSpPr>
            <p:sp>
              <p:nvSpPr>
                <p:cNvPr id="85" name="Rectangle 191" hidden="0"/>
                <p:cNvSpPr>
                  <a:spLocks noChangeArrowheads="1"/>
                </p:cNvSpPr>
                <p:nvPr isPhoto="0" userDrawn="0"/>
              </p:nvSpPr>
              <p:spPr bwMode="auto">
                <a:xfrm>
                  <a:off x="449372" y="3175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86" name="Rectangle 192" hidden="0"/>
                <p:cNvSpPr>
                  <a:spLocks noChangeArrowheads="1"/>
                </p:cNvSpPr>
                <p:nvPr isPhoto="0" userDrawn="0"/>
              </p:nvSpPr>
              <p:spPr bwMode="auto">
                <a:xfrm>
                  <a:off x="449372" y="3175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87" name="Group 196" hidden="0"/>
              <p:cNvGrpSpPr/>
              <p:nvPr isPhoto="0" userDrawn="0"/>
            </p:nvGrpSpPr>
            <p:grpSpPr bwMode="auto">
              <a:xfrm>
                <a:off x="554147" y="31750"/>
                <a:ext cx="69850" cy="53974"/>
                <a:chOff x="554147" y="31750"/>
                <a:chExt cx="44" cy="34"/>
              </a:xfrm>
            </p:grpSpPr>
            <p:sp>
              <p:nvSpPr>
                <p:cNvPr id="88" name="Rectangle 194" hidden="0"/>
                <p:cNvSpPr>
                  <a:spLocks noChangeArrowheads="1"/>
                </p:cNvSpPr>
                <p:nvPr isPhoto="0" userDrawn="0"/>
              </p:nvSpPr>
              <p:spPr bwMode="auto">
                <a:xfrm>
                  <a:off x="554147" y="3175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89" name="Rectangle 195" hidden="0"/>
                <p:cNvSpPr>
                  <a:spLocks noChangeArrowheads="1"/>
                </p:cNvSpPr>
                <p:nvPr isPhoto="0" userDrawn="0"/>
              </p:nvSpPr>
              <p:spPr bwMode="auto">
                <a:xfrm>
                  <a:off x="554147" y="3175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90" name="Group 199" hidden="0"/>
              <p:cNvGrpSpPr/>
              <p:nvPr isPhoto="0" userDrawn="0"/>
            </p:nvGrpSpPr>
            <p:grpSpPr bwMode="auto">
              <a:xfrm>
                <a:off x="657335" y="31750"/>
                <a:ext cx="68263" cy="53974"/>
                <a:chOff x="657335" y="31750"/>
                <a:chExt cx="43" cy="34"/>
              </a:xfrm>
            </p:grpSpPr>
            <p:sp>
              <p:nvSpPr>
                <p:cNvPr id="91" name="Rectangle 197" hidden="0"/>
                <p:cNvSpPr>
                  <a:spLocks noChangeArrowheads="1"/>
                </p:cNvSpPr>
                <p:nvPr isPhoto="0" userDrawn="0"/>
              </p:nvSpPr>
              <p:spPr bwMode="auto">
                <a:xfrm>
                  <a:off x="657335" y="3175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92" name="Rectangle 198" hidden="0"/>
                <p:cNvSpPr>
                  <a:spLocks noChangeArrowheads="1"/>
                </p:cNvSpPr>
                <p:nvPr isPhoto="0" userDrawn="0"/>
              </p:nvSpPr>
              <p:spPr bwMode="auto">
                <a:xfrm>
                  <a:off x="657335" y="3175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93" name="Group 202" hidden="0"/>
              <p:cNvGrpSpPr/>
              <p:nvPr isPhoto="0" userDrawn="0"/>
            </p:nvGrpSpPr>
            <p:grpSpPr bwMode="auto">
              <a:xfrm>
                <a:off x="758935" y="31750"/>
                <a:ext cx="69850" cy="53974"/>
                <a:chOff x="758935" y="31750"/>
                <a:chExt cx="44" cy="34"/>
              </a:xfrm>
            </p:grpSpPr>
            <p:sp>
              <p:nvSpPr>
                <p:cNvPr id="94" name="Rectangle 200" hidden="0"/>
                <p:cNvSpPr>
                  <a:spLocks noChangeArrowheads="1"/>
                </p:cNvSpPr>
                <p:nvPr isPhoto="0" userDrawn="0"/>
              </p:nvSpPr>
              <p:spPr bwMode="auto">
                <a:xfrm>
                  <a:off x="758935" y="3175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95" name="Rectangle 201" hidden="0"/>
                <p:cNvSpPr>
                  <a:spLocks noChangeArrowheads="1"/>
                </p:cNvSpPr>
                <p:nvPr isPhoto="0" userDrawn="0"/>
              </p:nvSpPr>
              <p:spPr bwMode="auto">
                <a:xfrm>
                  <a:off x="758935" y="3175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96" name="Group 533" hidden="0"/>
              <p:cNvGrpSpPr/>
              <p:nvPr isPhoto="0" userDrawn="0"/>
            </p:nvGrpSpPr>
            <p:grpSpPr bwMode="auto">
              <a:xfrm>
                <a:off x="455722" y="112713"/>
                <a:ext cx="365125" cy="488950"/>
                <a:chOff x="455722" y="112713"/>
                <a:chExt cx="230" cy="308"/>
              </a:xfrm>
            </p:grpSpPr>
            <p:sp>
              <p:nvSpPr>
                <p:cNvPr id="97" name="Freeform 531" hidden="0"/>
                <p:cNvSpPr/>
                <p:nvPr isPhoto="0" userDrawn="0"/>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98" name="Freeform 532" hidden="0"/>
                <p:cNvSpPr/>
                <p:nvPr isPhoto="0" userDrawn="0"/>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99" name="Group 548" hidden="0"/>
              <p:cNvGrpSpPr/>
              <p:nvPr isPhoto="0" userDrawn="0"/>
            </p:nvGrpSpPr>
            <p:grpSpPr bwMode="auto">
              <a:xfrm>
                <a:off x="449372" y="31750"/>
                <a:ext cx="68263" cy="53974"/>
                <a:chOff x="449372" y="31750"/>
                <a:chExt cx="43" cy="34"/>
              </a:xfrm>
            </p:grpSpPr>
            <p:sp>
              <p:nvSpPr>
                <p:cNvPr id="100" name="Rectangle 546" hidden="0"/>
                <p:cNvSpPr>
                  <a:spLocks noChangeArrowheads="1"/>
                </p:cNvSpPr>
                <p:nvPr isPhoto="0" userDrawn="0"/>
              </p:nvSpPr>
              <p:spPr bwMode="auto">
                <a:xfrm>
                  <a:off x="449372" y="3175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01" name="Rectangle 547" hidden="0"/>
                <p:cNvSpPr>
                  <a:spLocks noChangeArrowheads="1"/>
                </p:cNvSpPr>
                <p:nvPr isPhoto="0" userDrawn="0"/>
              </p:nvSpPr>
              <p:spPr bwMode="auto">
                <a:xfrm>
                  <a:off x="449372" y="3175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02" name="Group 551" hidden="0"/>
              <p:cNvGrpSpPr/>
              <p:nvPr isPhoto="0" userDrawn="0"/>
            </p:nvGrpSpPr>
            <p:grpSpPr bwMode="auto">
              <a:xfrm>
                <a:off x="554147" y="31750"/>
                <a:ext cx="72000" cy="53974"/>
                <a:chOff x="554147" y="31750"/>
                <a:chExt cx="44" cy="34"/>
              </a:xfrm>
            </p:grpSpPr>
            <p:sp>
              <p:nvSpPr>
                <p:cNvPr id="103" name="Rectangle 549" hidden="0"/>
                <p:cNvSpPr>
                  <a:spLocks noChangeArrowheads="1"/>
                </p:cNvSpPr>
                <p:nvPr isPhoto="0" userDrawn="0"/>
              </p:nvSpPr>
              <p:spPr bwMode="auto">
                <a:xfrm>
                  <a:off x="554147" y="3175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04" name="Rectangle 550" hidden="0"/>
                <p:cNvSpPr>
                  <a:spLocks noChangeArrowheads="1"/>
                </p:cNvSpPr>
                <p:nvPr isPhoto="0" userDrawn="0"/>
              </p:nvSpPr>
              <p:spPr bwMode="auto">
                <a:xfrm>
                  <a:off x="554147" y="3175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05" name="Group 554" hidden="0"/>
              <p:cNvGrpSpPr/>
              <p:nvPr isPhoto="0" userDrawn="0"/>
            </p:nvGrpSpPr>
            <p:grpSpPr bwMode="auto">
              <a:xfrm>
                <a:off x="657333" y="31750"/>
                <a:ext cx="72000" cy="53974"/>
                <a:chOff x="657333" y="31750"/>
                <a:chExt cx="43" cy="34"/>
              </a:xfrm>
            </p:grpSpPr>
            <p:sp>
              <p:nvSpPr>
                <p:cNvPr id="106" name="Rectangle 552" hidden="0"/>
                <p:cNvSpPr>
                  <a:spLocks noChangeArrowheads="1"/>
                </p:cNvSpPr>
                <p:nvPr isPhoto="0" userDrawn="0"/>
              </p:nvSpPr>
              <p:spPr bwMode="auto">
                <a:xfrm>
                  <a:off x="657333" y="3175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07" name="Rectangle 553" hidden="0"/>
                <p:cNvSpPr>
                  <a:spLocks noChangeArrowheads="1"/>
                </p:cNvSpPr>
                <p:nvPr isPhoto="0" userDrawn="0"/>
              </p:nvSpPr>
              <p:spPr bwMode="auto">
                <a:xfrm>
                  <a:off x="657333" y="3175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08" name="Group 557" hidden="0"/>
              <p:cNvGrpSpPr/>
              <p:nvPr isPhoto="0" userDrawn="0"/>
            </p:nvGrpSpPr>
            <p:grpSpPr bwMode="auto">
              <a:xfrm>
                <a:off x="758933" y="31750"/>
                <a:ext cx="72000" cy="53974"/>
                <a:chOff x="758933" y="31750"/>
                <a:chExt cx="44" cy="34"/>
              </a:xfrm>
            </p:grpSpPr>
            <p:sp>
              <p:nvSpPr>
                <p:cNvPr id="109" name="Rectangle 555" hidden="0"/>
                <p:cNvSpPr>
                  <a:spLocks noChangeArrowheads="1"/>
                </p:cNvSpPr>
                <p:nvPr isPhoto="0" userDrawn="0"/>
              </p:nvSpPr>
              <p:spPr bwMode="auto">
                <a:xfrm>
                  <a:off x="758933" y="3175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10" name="Rectangle 556" hidden="0"/>
                <p:cNvSpPr>
                  <a:spLocks noChangeArrowheads="1"/>
                </p:cNvSpPr>
                <p:nvPr isPhoto="0" userDrawn="0"/>
              </p:nvSpPr>
              <p:spPr bwMode="auto">
                <a:xfrm>
                  <a:off x="758933" y="3175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11" name="Group 560" hidden="0"/>
              <p:cNvGrpSpPr/>
              <p:nvPr isPhoto="0" userDrawn="0"/>
            </p:nvGrpSpPr>
            <p:grpSpPr bwMode="auto">
              <a:xfrm>
                <a:off x="455722" y="112713"/>
                <a:ext cx="365125" cy="488950"/>
                <a:chOff x="455722" y="112713"/>
                <a:chExt cx="230" cy="308"/>
              </a:xfrm>
            </p:grpSpPr>
            <p:sp>
              <p:nvSpPr>
                <p:cNvPr id="112" name="Freeform 558" hidden="0"/>
                <p:cNvSpPr/>
                <p:nvPr isPhoto="0" userDrawn="0"/>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13" name="Freeform 559" hidden="0"/>
                <p:cNvSpPr/>
                <p:nvPr isPhoto="0" userDrawn="0"/>
              </p:nvSpPr>
              <p:spPr bwMode="auto">
                <a:xfrm>
                  <a:off x="455722" y="112713"/>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14" name="Group 575" hidden="0"/>
              <p:cNvGrpSpPr/>
              <p:nvPr isPhoto="0" userDrawn="0"/>
            </p:nvGrpSpPr>
            <p:grpSpPr bwMode="auto">
              <a:xfrm>
                <a:off x="449371" y="31750"/>
                <a:ext cx="72000" cy="53974"/>
                <a:chOff x="449371" y="31750"/>
                <a:chExt cx="43" cy="34"/>
              </a:xfrm>
            </p:grpSpPr>
            <p:sp>
              <p:nvSpPr>
                <p:cNvPr id="115" name="Rectangle 573" hidden="0"/>
                <p:cNvSpPr>
                  <a:spLocks noChangeArrowheads="1"/>
                </p:cNvSpPr>
                <p:nvPr isPhoto="0" userDrawn="0"/>
              </p:nvSpPr>
              <p:spPr bwMode="auto">
                <a:xfrm>
                  <a:off x="449371" y="3175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16" name="Rectangle 574" hidden="0"/>
                <p:cNvSpPr>
                  <a:spLocks noChangeArrowheads="1"/>
                </p:cNvSpPr>
                <p:nvPr isPhoto="0" userDrawn="0"/>
              </p:nvSpPr>
              <p:spPr bwMode="auto">
                <a:xfrm>
                  <a:off x="449371" y="3175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17" name="Group 193" hidden="0"/>
              <p:cNvGrpSpPr/>
              <p:nvPr isPhoto="0" userDrawn="0"/>
            </p:nvGrpSpPr>
            <p:grpSpPr bwMode="auto">
              <a:xfrm>
                <a:off x="444330" y="629518"/>
                <a:ext cx="68263" cy="53974"/>
                <a:chOff x="444330" y="629518"/>
                <a:chExt cx="43" cy="34"/>
              </a:xfrm>
            </p:grpSpPr>
            <p:sp>
              <p:nvSpPr>
                <p:cNvPr id="118" name="Rectangle 191" hidden="0"/>
                <p:cNvSpPr>
                  <a:spLocks noChangeArrowheads="1"/>
                </p:cNvSpPr>
                <p:nvPr isPhoto="0" userDrawn="0"/>
              </p:nvSpPr>
              <p:spPr bwMode="auto">
                <a:xfrm>
                  <a:off x="444330" y="629518"/>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19" name="Rectangle 192" hidden="0"/>
                <p:cNvSpPr>
                  <a:spLocks noChangeArrowheads="1"/>
                </p:cNvSpPr>
                <p:nvPr isPhoto="0" userDrawn="0"/>
              </p:nvSpPr>
              <p:spPr bwMode="auto">
                <a:xfrm>
                  <a:off x="444330" y="629518"/>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20" name="Group 196" hidden="0"/>
              <p:cNvGrpSpPr/>
              <p:nvPr isPhoto="0" userDrawn="0"/>
            </p:nvGrpSpPr>
            <p:grpSpPr bwMode="auto">
              <a:xfrm>
                <a:off x="549105" y="629518"/>
                <a:ext cx="69850" cy="53974"/>
                <a:chOff x="549105" y="629518"/>
                <a:chExt cx="44" cy="34"/>
              </a:xfrm>
            </p:grpSpPr>
            <p:sp>
              <p:nvSpPr>
                <p:cNvPr id="121" name="Rectangle 194" hidden="0"/>
                <p:cNvSpPr>
                  <a:spLocks noChangeArrowheads="1"/>
                </p:cNvSpPr>
                <p:nvPr isPhoto="0" userDrawn="0"/>
              </p:nvSpPr>
              <p:spPr bwMode="auto">
                <a:xfrm>
                  <a:off x="549105" y="629518"/>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22" name="Rectangle 195" hidden="0"/>
                <p:cNvSpPr>
                  <a:spLocks noChangeArrowheads="1"/>
                </p:cNvSpPr>
                <p:nvPr isPhoto="0" userDrawn="0"/>
              </p:nvSpPr>
              <p:spPr bwMode="auto">
                <a:xfrm>
                  <a:off x="549105" y="629518"/>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23" name="Group 199" hidden="0"/>
              <p:cNvGrpSpPr/>
              <p:nvPr isPhoto="0" userDrawn="0"/>
            </p:nvGrpSpPr>
            <p:grpSpPr bwMode="auto">
              <a:xfrm>
                <a:off x="652293" y="629518"/>
                <a:ext cx="68263" cy="53974"/>
                <a:chOff x="652293" y="629518"/>
                <a:chExt cx="43" cy="34"/>
              </a:xfrm>
            </p:grpSpPr>
            <p:sp>
              <p:nvSpPr>
                <p:cNvPr id="124" name="Rectangle 197" hidden="0"/>
                <p:cNvSpPr>
                  <a:spLocks noChangeArrowheads="1"/>
                </p:cNvSpPr>
                <p:nvPr isPhoto="0" userDrawn="0"/>
              </p:nvSpPr>
              <p:spPr bwMode="auto">
                <a:xfrm>
                  <a:off x="652293" y="629518"/>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25" name="Rectangle 198" hidden="0"/>
                <p:cNvSpPr>
                  <a:spLocks noChangeArrowheads="1"/>
                </p:cNvSpPr>
                <p:nvPr isPhoto="0" userDrawn="0"/>
              </p:nvSpPr>
              <p:spPr bwMode="auto">
                <a:xfrm>
                  <a:off x="652293" y="629518"/>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26" name="Group 202" hidden="0"/>
              <p:cNvGrpSpPr/>
              <p:nvPr isPhoto="0" userDrawn="0"/>
            </p:nvGrpSpPr>
            <p:grpSpPr bwMode="auto">
              <a:xfrm>
                <a:off x="753893" y="629518"/>
                <a:ext cx="69850" cy="53974"/>
                <a:chOff x="753893" y="629518"/>
                <a:chExt cx="44" cy="34"/>
              </a:xfrm>
            </p:grpSpPr>
            <p:sp>
              <p:nvSpPr>
                <p:cNvPr id="127" name="Rectangle 200" hidden="0"/>
                <p:cNvSpPr>
                  <a:spLocks noChangeArrowheads="1"/>
                </p:cNvSpPr>
                <p:nvPr isPhoto="0" userDrawn="0"/>
              </p:nvSpPr>
              <p:spPr bwMode="auto">
                <a:xfrm>
                  <a:off x="753893" y="629518"/>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28" name="Rectangle 201" hidden="0"/>
                <p:cNvSpPr>
                  <a:spLocks noChangeArrowheads="1"/>
                </p:cNvSpPr>
                <p:nvPr isPhoto="0" userDrawn="0"/>
              </p:nvSpPr>
              <p:spPr bwMode="auto">
                <a:xfrm>
                  <a:off x="753893" y="629518"/>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29" name="Group 548" hidden="0"/>
              <p:cNvGrpSpPr/>
              <p:nvPr isPhoto="0" userDrawn="0"/>
            </p:nvGrpSpPr>
            <p:grpSpPr bwMode="auto">
              <a:xfrm>
                <a:off x="444330" y="629518"/>
                <a:ext cx="68263" cy="53974"/>
                <a:chOff x="444330" y="629518"/>
                <a:chExt cx="43" cy="34"/>
              </a:xfrm>
            </p:grpSpPr>
            <p:sp>
              <p:nvSpPr>
                <p:cNvPr id="130" name="Rectangle 546" hidden="0"/>
                <p:cNvSpPr>
                  <a:spLocks noChangeArrowheads="1"/>
                </p:cNvSpPr>
                <p:nvPr isPhoto="0" userDrawn="0"/>
              </p:nvSpPr>
              <p:spPr bwMode="auto">
                <a:xfrm>
                  <a:off x="444330" y="629518"/>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31" name="Rectangle 547" hidden="0"/>
                <p:cNvSpPr>
                  <a:spLocks noChangeArrowheads="1"/>
                </p:cNvSpPr>
                <p:nvPr isPhoto="0" userDrawn="0"/>
              </p:nvSpPr>
              <p:spPr bwMode="auto">
                <a:xfrm>
                  <a:off x="444330" y="629518"/>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32" name="Group 551" hidden="0"/>
              <p:cNvGrpSpPr/>
              <p:nvPr isPhoto="0" userDrawn="0"/>
            </p:nvGrpSpPr>
            <p:grpSpPr bwMode="auto">
              <a:xfrm>
                <a:off x="549105" y="629518"/>
                <a:ext cx="72000" cy="53974"/>
                <a:chOff x="549105" y="629518"/>
                <a:chExt cx="44" cy="34"/>
              </a:xfrm>
            </p:grpSpPr>
            <p:sp>
              <p:nvSpPr>
                <p:cNvPr id="133" name="Rectangle 549" hidden="0"/>
                <p:cNvSpPr>
                  <a:spLocks noChangeArrowheads="1"/>
                </p:cNvSpPr>
                <p:nvPr isPhoto="0" userDrawn="0"/>
              </p:nvSpPr>
              <p:spPr bwMode="auto">
                <a:xfrm>
                  <a:off x="549105" y="629518"/>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34" name="Rectangle 550" hidden="0"/>
                <p:cNvSpPr>
                  <a:spLocks noChangeArrowheads="1"/>
                </p:cNvSpPr>
                <p:nvPr isPhoto="0" userDrawn="0"/>
              </p:nvSpPr>
              <p:spPr bwMode="auto">
                <a:xfrm>
                  <a:off x="549105" y="629518"/>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35" name="Group 554" hidden="0"/>
              <p:cNvGrpSpPr/>
              <p:nvPr isPhoto="0" userDrawn="0"/>
            </p:nvGrpSpPr>
            <p:grpSpPr bwMode="auto">
              <a:xfrm>
                <a:off x="652291" y="629518"/>
                <a:ext cx="72000" cy="53974"/>
                <a:chOff x="652291" y="629518"/>
                <a:chExt cx="43" cy="34"/>
              </a:xfrm>
            </p:grpSpPr>
            <p:sp>
              <p:nvSpPr>
                <p:cNvPr id="136" name="Rectangle 552" hidden="0"/>
                <p:cNvSpPr>
                  <a:spLocks noChangeArrowheads="1"/>
                </p:cNvSpPr>
                <p:nvPr isPhoto="0" userDrawn="0"/>
              </p:nvSpPr>
              <p:spPr bwMode="auto">
                <a:xfrm>
                  <a:off x="652291" y="629518"/>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37" name="Rectangle 553" hidden="0"/>
                <p:cNvSpPr>
                  <a:spLocks noChangeArrowheads="1"/>
                </p:cNvSpPr>
                <p:nvPr isPhoto="0" userDrawn="0"/>
              </p:nvSpPr>
              <p:spPr bwMode="auto">
                <a:xfrm>
                  <a:off x="652291" y="629518"/>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38" name="Group 557" hidden="0"/>
              <p:cNvGrpSpPr/>
              <p:nvPr isPhoto="0" userDrawn="0"/>
            </p:nvGrpSpPr>
            <p:grpSpPr bwMode="auto">
              <a:xfrm>
                <a:off x="753891" y="629518"/>
                <a:ext cx="72000" cy="53974"/>
                <a:chOff x="753891" y="629518"/>
                <a:chExt cx="44" cy="34"/>
              </a:xfrm>
            </p:grpSpPr>
            <p:sp>
              <p:nvSpPr>
                <p:cNvPr id="139" name="Rectangle 555" hidden="0"/>
                <p:cNvSpPr>
                  <a:spLocks noChangeArrowheads="1"/>
                </p:cNvSpPr>
                <p:nvPr isPhoto="0" userDrawn="0"/>
              </p:nvSpPr>
              <p:spPr bwMode="auto">
                <a:xfrm>
                  <a:off x="753891" y="629518"/>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40" name="Rectangle 556" hidden="0"/>
                <p:cNvSpPr>
                  <a:spLocks noChangeArrowheads="1"/>
                </p:cNvSpPr>
                <p:nvPr isPhoto="0" userDrawn="0"/>
              </p:nvSpPr>
              <p:spPr bwMode="auto">
                <a:xfrm>
                  <a:off x="753891" y="629518"/>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41" name="Group 575" hidden="0"/>
              <p:cNvGrpSpPr/>
              <p:nvPr isPhoto="0" userDrawn="0"/>
            </p:nvGrpSpPr>
            <p:grpSpPr bwMode="auto">
              <a:xfrm>
                <a:off x="444329" y="629518"/>
                <a:ext cx="72000" cy="53974"/>
                <a:chOff x="444329" y="629518"/>
                <a:chExt cx="43" cy="34"/>
              </a:xfrm>
            </p:grpSpPr>
            <p:sp>
              <p:nvSpPr>
                <p:cNvPr id="142" name="Rectangle 573" hidden="0"/>
                <p:cNvSpPr>
                  <a:spLocks noChangeArrowheads="1"/>
                </p:cNvSpPr>
                <p:nvPr isPhoto="0" userDrawn="0"/>
              </p:nvSpPr>
              <p:spPr bwMode="auto">
                <a:xfrm>
                  <a:off x="444329" y="629518"/>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43" name="Rectangle 574" hidden="0"/>
                <p:cNvSpPr>
                  <a:spLocks noChangeArrowheads="1"/>
                </p:cNvSpPr>
                <p:nvPr isPhoto="0" userDrawn="0"/>
              </p:nvSpPr>
              <p:spPr bwMode="auto">
                <a:xfrm>
                  <a:off x="444329" y="629518"/>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grpSp>
          <p:nvGrpSpPr>
            <p:cNvPr id="144" name="Groep 285" hidden="0"/>
            <p:cNvGrpSpPr/>
            <p:nvPr isPhoto="0" userDrawn="0"/>
          </p:nvGrpSpPr>
          <p:grpSpPr bwMode="auto">
            <a:xfrm>
              <a:off x="845713" y="33697"/>
              <a:ext cx="386605" cy="651743"/>
              <a:chOff x="845713" y="33697"/>
              <a:chExt cx="386605" cy="651743"/>
            </a:xfrm>
          </p:grpSpPr>
          <p:grpSp>
            <p:nvGrpSpPr>
              <p:cNvPr id="145" name="Group 178" hidden="0"/>
              <p:cNvGrpSpPr/>
              <p:nvPr isPhoto="0" userDrawn="0"/>
            </p:nvGrpSpPr>
            <p:grpSpPr bwMode="auto">
              <a:xfrm>
                <a:off x="857106" y="114660"/>
                <a:ext cx="365125" cy="488950"/>
                <a:chOff x="857106" y="114660"/>
                <a:chExt cx="230" cy="308"/>
              </a:xfrm>
            </p:grpSpPr>
            <p:sp>
              <p:nvSpPr>
                <p:cNvPr id="146" name="Freeform 176" hidden="0"/>
                <p:cNvSpPr/>
                <p:nvPr isPhoto="0" userDrawn="0"/>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47" name="Freeform 177" hidden="0"/>
                <p:cNvSpPr/>
                <p:nvPr isPhoto="0" userDrawn="0"/>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48" name="Group 193" hidden="0"/>
              <p:cNvGrpSpPr/>
              <p:nvPr isPhoto="0" userDrawn="0"/>
            </p:nvGrpSpPr>
            <p:grpSpPr bwMode="auto">
              <a:xfrm>
                <a:off x="850756" y="33697"/>
                <a:ext cx="68263" cy="53974"/>
                <a:chOff x="850756" y="33697"/>
                <a:chExt cx="43" cy="34"/>
              </a:xfrm>
            </p:grpSpPr>
            <p:sp>
              <p:nvSpPr>
                <p:cNvPr id="149" name="Rectangle 191" hidden="0"/>
                <p:cNvSpPr>
                  <a:spLocks noChangeArrowheads="1"/>
                </p:cNvSpPr>
                <p:nvPr isPhoto="0" userDrawn="0"/>
              </p:nvSpPr>
              <p:spPr bwMode="auto">
                <a:xfrm>
                  <a:off x="850756" y="33697"/>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50" name="Rectangle 192" hidden="0"/>
                <p:cNvSpPr>
                  <a:spLocks noChangeArrowheads="1"/>
                </p:cNvSpPr>
                <p:nvPr isPhoto="0" userDrawn="0"/>
              </p:nvSpPr>
              <p:spPr bwMode="auto">
                <a:xfrm>
                  <a:off x="850756" y="33697"/>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51" name="Group 196" hidden="0"/>
              <p:cNvGrpSpPr/>
              <p:nvPr isPhoto="0" userDrawn="0"/>
            </p:nvGrpSpPr>
            <p:grpSpPr bwMode="auto">
              <a:xfrm>
                <a:off x="955531" y="33697"/>
                <a:ext cx="69850" cy="53974"/>
                <a:chOff x="955531" y="33697"/>
                <a:chExt cx="44" cy="34"/>
              </a:xfrm>
            </p:grpSpPr>
            <p:sp>
              <p:nvSpPr>
                <p:cNvPr id="152" name="Rectangle 194" hidden="0"/>
                <p:cNvSpPr>
                  <a:spLocks noChangeArrowheads="1"/>
                </p:cNvSpPr>
                <p:nvPr isPhoto="0" userDrawn="0"/>
              </p:nvSpPr>
              <p:spPr bwMode="auto">
                <a:xfrm>
                  <a:off x="955531" y="33697"/>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53" name="Rectangle 195" hidden="0"/>
                <p:cNvSpPr>
                  <a:spLocks noChangeArrowheads="1"/>
                </p:cNvSpPr>
                <p:nvPr isPhoto="0" userDrawn="0"/>
              </p:nvSpPr>
              <p:spPr bwMode="auto">
                <a:xfrm>
                  <a:off x="955531" y="33697"/>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54" name="Group 199" hidden="0"/>
              <p:cNvGrpSpPr/>
              <p:nvPr isPhoto="0" userDrawn="0"/>
            </p:nvGrpSpPr>
            <p:grpSpPr bwMode="auto">
              <a:xfrm>
                <a:off x="1058719" y="33697"/>
                <a:ext cx="68263" cy="53974"/>
                <a:chOff x="1058719" y="33697"/>
                <a:chExt cx="43" cy="34"/>
              </a:xfrm>
            </p:grpSpPr>
            <p:sp>
              <p:nvSpPr>
                <p:cNvPr id="155" name="Rectangle 197" hidden="0"/>
                <p:cNvSpPr>
                  <a:spLocks noChangeArrowheads="1"/>
                </p:cNvSpPr>
                <p:nvPr isPhoto="0" userDrawn="0"/>
              </p:nvSpPr>
              <p:spPr bwMode="auto">
                <a:xfrm>
                  <a:off x="1058719" y="33697"/>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56" name="Rectangle 198" hidden="0"/>
                <p:cNvSpPr>
                  <a:spLocks noChangeArrowheads="1"/>
                </p:cNvSpPr>
                <p:nvPr isPhoto="0" userDrawn="0"/>
              </p:nvSpPr>
              <p:spPr bwMode="auto">
                <a:xfrm>
                  <a:off x="1058719" y="33697"/>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57" name="Group 202" hidden="0"/>
              <p:cNvGrpSpPr/>
              <p:nvPr isPhoto="0" userDrawn="0"/>
            </p:nvGrpSpPr>
            <p:grpSpPr bwMode="auto">
              <a:xfrm>
                <a:off x="1160319" y="33697"/>
                <a:ext cx="69850" cy="53974"/>
                <a:chOff x="1160319" y="33697"/>
                <a:chExt cx="44" cy="34"/>
              </a:xfrm>
            </p:grpSpPr>
            <p:sp>
              <p:nvSpPr>
                <p:cNvPr id="158" name="Rectangle 200" hidden="0"/>
                <p:cNvSpPr>
                  <a:spLocks noChangeArrowheads="1"/>
                </p:cNvSpPr>
                <p:nvPr isPhoto="0" userDrawn="0"/>
              </p:nvSpPr>
              <p:spPr bwMode="auto">
                <a:xfrm>
                  <a:off x="1160319" y="33697"/>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59" name="Rectangle 201" hidden="0"/>
                <p:cNvSpPr>
                  <a:spLocks noChangeArrowheads="1"/>
                </p:cNvSpPr>
                <p:nvPr isPhoto="0" userDrawn="0"/>
              </p:nvSpPr>
              <p:spPr bwMode="auto">
                <a:xfrm>
                  <a:off x="1160319" y="33697"/>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60" name="Group 533" hidden="0"/>
              <p:cNvGrpSpPr/>
              <p:nvPr isPhoto="0" userDrawn="0"/>
            </p:nvGrpSpPr>
            <p:grpSpPr bwMode="auto">
              <a:xfrm>
                <a:off x="857106" y="114660"/>
                <a:ext cx="365125" cy="488950"/>
                <a:chOff x="857106" y="114660"/>
                <a:chExt cx="230" cy="308"/>
              </a:xfrm>
            </p:grpSpPr>
            <p:sp>
              <p:nvSpPr>
                <p:cNvPr id="161" name="Freeform 531" hidden="0"/>
                <p:cNvSpPr/>
                <p:nvPr isPhoto="0" userDrawn="0"/>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62" name="Freeform 532" hidden="0"/>
                <p:cNvSpPr/>
                <p:nvPr isPhoto="0" userDrawn="0"/>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63" name="Group 548" hidden="0"/>
              <p:cNvGrpSpPr/>
              <p:nvPr isPhoto="0" userDrawn="0"/>
            </p:nvGrpSpPr>
            <p:grpSpPr bwMode="auto">
              <a:xfrm>
                <a:off x="850756" y="33697"/>
                <a:ext cx="68263" cy="53974"/>
                <a:chOff x="850756" y="33697"/>
                <a:chExt cx="43" cy="34"/>
              </a:xfrm>
            </p:grpSpPr>
            <p:sp>
              <p:nvSpPr>
                <p:cNvPr id="164" name="Rectangle 546" hidden="0"/>
                <p:cNvSpPr>
                  <a:spLocks noChangeArrowheads="1"/>
                </p:cNvSpPr>
                <p:nvPr isPhoto="0" userDrawn="0"/>
              </p:nvSpPr>
              <p:spPr bwMode="auto">
                <a:xfrm>
                  <a:off x="850756" y="33697"/>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65" name="Rectangle 547" hidden="0"/>
                <p:cNvSpPr>
                  <a:spLocks noChangeArrowheads="1"/>
                </p:cNvSpPr>
                <p:nvPr isPhoto="0" userDrawn="0"/>
              </p:nvSpPr>
              <p:spPr bwMode="auto">
                <a:xfrm>
                  <a:off x="850756" y="33697"/>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66" name="Group 551" hidden="0"/>
              <p:cNvGrpSpPr/>
              <p:nvPr isPhoto="0" userDrawn="0"/>
            </p:nvGrpSpPr>
            <p:grpSpPr bwMode="auto">
              <a:xfrm>
                <a:off x="955531" y="33697"/>
                <a:ext cx="72000" cy="53974"/>
                <a:chOff x="955531" y="33697"/>
                <a:chExt cx="44" cy="34"/>
              </a:xfrm>
            </p:grpSpPr>
            <p:sp>
              <p:nvSpPr>
                <p:cNvPr id="167" name="Rectangle 549" hidden="0"/>
                <p:cNvSpPr>
                  <a:spLocks noChangeArrowheads="1"/>
                </p:cNvSpPr>
                <p:nvPr isPhoto="0" userDrawn="0"/>
              </p:nvSpPr>
              <p:spPr bwMode="auto">
                <a:xfrm>
                  <a:off x="955531" y="33697"/>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68" name="Rectangle 550" hidden="0"/>
                <p:cNvSpPr>
                  <a:spLocks noChangeArrowheads="1"/>
                </p:cNvSpPr>
                <p:nvPr isPhoto="0" userDrawn="0"/>
              </p:nvSpPr>
              <p:spPr bwMode="auto">
                <a:xfrm>
                  <a:off x="955531" y="33697"/>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69" name="Group 554" hidden="0"/>
              <p:cNvGrpSpPr/>
              <p:nvPr isPhoto="0" userDrawn="0"/>
            </p:nvGrpSpPr>
            <p:grpSpPr bwMode="auto">
              <a:xfrm>
                <a:off x="1058717" y="33697"/>
                <a:ext cx="72000" cy="53974"/>
                <a:chOff x="1058717" y="33697"/>
                <a:chExt cx="43" cy="34"/>
              </a:xfrm>
            </p:grpSpPr>
            <p:sp>
              <p:nvSpPr>
                <p:cNvPr id="170" name="Rectangle 552" hidden="0"/>
                <p:cNvSpPr>
                  <a:spLocks noChangeArrowheads="1"/>
                </p:cNvSpPr>
                <p:nvPr isPhoto="0" userDrawn="0"/>
              </p:nvSpPr>
              <p:spPr bwMode="auto">
                <a:xfrm>
                  <a:off x="1058717" y="33697"/>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71" name="Rectangle 553" hidden="0"/>
                <p:cNvSpPr>
                  <a:spLocks noChangeArrowheads="1"/>
                </p:cNvSpPr>
                <p:nvPr isPhoto="0" userDrawn="0"/>
              </p:nvSpPr>
              <p:spPr bwMode="auto">
                <a:xfrm>
                  <a:off x="1058717" y="33697"/>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72" name="Group 557" hidden="0"/>
              <p:cNvGrpSpPr/>
              <p:nvPr isPhoto="0" userDrawn="0"/>
            </p:nvGrpSpPr>
            <p:grpSpPr bwMode="auto">
              <a:xfrm>
                <a:off x="1160318" y="33697"/>
                <a:ext cx="72000" cy="53974"/>
                <a:chOff x="1160318" y="33697"/>
                <a:chExt cx="44" cy="34"/>
              </a:xfrm>
            </p:grpSpPr>
            <p:sp>
              <p:nvSpPr>
                <p:cNvPr id="173" name="Rectangle 555" hidden="0"/>
                <p:cNvSpPr>
                  <a:spLocks noChangeArrowheads="1"/>
                </p:cNvSpPr>
                <p:nvPr isPhoto="0" userDrawn="0"/>
              </p:nvSpPr>
              <p:spPr bwMode="auto">
                <a:xfrm>
                  <a:off x="1160318" y="33697"/>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74" name="Rectangle 556" hidden="0"/>
                <p:cNvSpPr>
                  <a:spLocks noChangeArrowheads="1"/>
                </p:cNvSpPr>
                <p:nvPr isPhoto="0" userDrawn="0"/>
              </p:nvSpPr>
              <p:spPr bwMode="auto">
                <a:xfrm>
                  <a:off x="1160318" y="33697"/>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75" name="Group 560" hidden="0"/>
              <p:cNvGrpSpPr/>
              <p:nvPr isPhoto="0" userDrawn="0"/>
            </p:nvGrpSpPr>
            <p:grpSpPr bwMode="auto">
              <a:xfrm>
                <a:off x="857106" y="114660"/>
                <a:ext cx="365125" cy="488950"/>
                <a:chOff x="857106" y="114660"/>
                <a:chExt cx="230" cy="308"/>
              </a:xfrm>
            </p:grpSpPr>
            <p:sp>
              <p:nvSpPr>
                <p:cNvPr id="176" name="Freeform 558" hidden="0"/>
                <p:cNvSpPr/>
                <p:nvPr isPhoto="0" userDrawn="0"/>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77" name="Freeform 559" hidden="0"/>
                <p:cNvSpPr/>
                <p:nvPr isPhoto="0" userDrawn="0"/>
              </p:nvSpPr>
              <p:spPr bwMode="auto">
                <a:xfrm>
                  <a:off x="85710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78" name="Group 575" hidden="0"/>
              <p:cNvGrpSpPr/>
              <p:nvPr isPhoto="0" userDrawn="0"/>
            </p:nvGrpSpPr>
            <p:grpSpPr bwMode="auto">
              <a:xfrm>
                <a:off x="850755" y="33697"/>
                <a:ext cx="72000" cy="53974"/>
                <a:chOff x="850755" y="33697"/>
                <a:chExt cx="43" cy="34"/>
              </a:xfrm>
            </p:grpSpPr>
            <p:sp>
              <p:nvSpPr>
                <p:cNvPr id="179" name="Rectangle 573" hidden="0"/>
                <p:cNvSpPr>
                  <a:spLocks noChangeArrowheads="1"/>
                </p:cNvSpPr>
                <p:nvPr isPhoto="0" userDrawn="0"/>
              </p:nvSpPr>
              <p:spPr bwMode="auto">
                <a:xfrm>
                  <a:off x="850755" y="33697"/>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80" name="Rectangle 574" hidden="0"/>
                <p:cNvSpPr>
                  <a:spLocks noChangeArrowheads="1"/>
                </p:cNvSpPr>
                <p:nvPr isPhoto="0" userDrawn="0"/>
              </p:nvSpPr>
              <p:spPr bwMode="auto">
                <a:xfrm>
                  <a:off x="850755" y="33697"/>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81" name="Group 193" hidden="0"/>
              <p:cNvGrpSpPr/>
              <p:nvPr isPhoto="0" userDrawn="0"/>
            </p:nvGrpSpPr>
            <p:grpSpPr bwMode="auto">
              <a:xfrm>
                <a:off x="845714" y="631465"/>
                <a:ext cx="68263" cy="53974"/>
                <a:chOff x="845714" y="631465"/>
                <a:chExt cx="43" cy="34"/>
              </a:xfrm>
            </p:grpSpPr>
            <p:sp>
              <p:nvSpPr>
                <p:cNvPr id="182" name="Rectangle 191" hidden="0"/>
                <p:cNvSpPr>
                  <a:spLocks noChangeArrowheads="1"/>
                </p:cNvSpPr>
                <p:nvPr isPhoto="0" userDrawn="0"/>
              </p:nvSpPr>
              <p:spPr bwMode="auto">
                <a:xfrm>
                  <a:off x="845714" y="631465"/>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83" name="Rectangle 192" hidden="0"/>
                <p:cNvSpPr>
                  <a:spLocks noChangeArrowheads="1"/>
                </p:cNvSpPr>
                <p:nvPr isPhoto="0" userDrawn="0"/>
              </p:nvSpPr>
              <p:spPr bwMode="auto">
                <a:xfrm>
                  <a:off x="845714" y="631465"/>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84" name="Group 196" hidden="0"/>
              <p:cNvGrpSpPr/>
              <p:nvPr isPhoto="0" userDrawn="0"/>
            </p:nvGrpSpPr>
            <p:grpSpPr bwMode="auto">
              <a:xfrm>
                <a:off x="950489" y="631465"/>
                <a:ext cx="69850" cy="53974"/>
                <a:chOff x="950489" y="631465"/>
                <a:chExt cx="44" cy="34"/>
              </a:xfrm>
            </p:grpSpPr>
            <p:sp>
              <p:nvSpPr>
                <p:cNvPr id="185" name="Rectangle 194" hidden="0"/>
                <p:cNvSpPr>
                  <a:spLocks noChangeArrowheads="1"/>
                </p:cNvSpPr>
                <p:nvPr isPhoto="0" userDrawn="0"/>
              </p:nvSpPr>
              <p:spPr bwMode="auto">
                <a:xfrm>
                  <a:off x="950489" y="631465"/>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86" name="Rectangle 195" hidden="0"/>
                <p:cNvSpPr>
                  <a:spLocks noChangeArrowheads="1"/>
                </p:cNvSpPr>
                <p:nvPr isPhoto="0" userDrawn="0"/>
              </p:nvSpPr>
              <p:spPr bwMode="auto">
                <a:xfrm>
                  <a:off x="950489" y="631465"/>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87" name="Group 199" hidden="0"/>
              <p:cNvGrpSpPr/>
              <p:nvPr isPhoto="0" userDrawn="0"/>
            </p:nvGrpSpPr>
            <p:grpSpPr bwMode="auto">
              <a:xfrm>
                <a:off x="1053677" y="631465"/>
                <a:ext cx="68263" cy="53974"/>
                <a:chOff x="1053677" y="631465"/>
                <a:chExt cx="43" cy="34"/>
              </a:xfrm>
            </p:grpSpPr>
            <p:sp>
              <p:nvSpPr>
                <p:cNvPr id="188" name="Rectangle 197" hidden="0"/>
                <p:cNvSpPr>
                  <a:spLocks noChangeArrowheads="1"/>
                </p:cNvSpPr>
                <p:nvPr isPhoto="0" userDrawn="0"/>
              </p:nvSpPr>
              <p:spPr bwMode="auto">
                <a:xfrm>
                  <a:off x="1053677" y="631465"/>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89" name="Rectangle 198" hidden="0"/>
                <p:cNvSpPr>
                  <a:spLocks noChangeArrowheads="1"/>
                </p:cNvSpPr>
                <p:nvPr isPhoto="0" userDrawn="0"/>
              </p:nvSpPr>
              <p:spPr bwMode="auto">
                <a:xfrm>
                  <a:off x="1053677" y="631465"/>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90" name="Group 202" hidden="0"/>
              <p:cNvGrpSpPr/>
              <p:nvPr isPhoto="0" userDrawn="0"/>
            </p:nvGrpSpPr>
            <p:grpSpPr bwMode="auto">
              <a:xfrm>
                <a:off x="1155277" y="631465"/>
                <a:ext cx="69850" cy="53974"/>
                <a:chOff x="1155277" y="631465"/>
                <a:chExt cx="44" cy="34"/>
              </a:xfrm>
            </p:grpSpPr>
            <p:sp>
              <p:nvSpPr>
                <p:cNvPr id="191" name="Rectangle 200" hidden="0"/>
                <p:cNvSpPr>
                  <a:spLocks noChangeArrowheads="1"/>
                </p:cNvSpPr>
                <p:nvPr isPhoto="0" userDrawn="0"/>
              </p:nvSpPr>
              <p:spPr bwMode="auto">
                <a:xfrm>
                  <a:off x="1155277" y="631465"/>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92" name="Rectangle 201" hidden="0"/>
                <p:cNvSpPr>
                  <a:spLocks noChangeArrowheads="1"/>
                </p:cNvSpPr>
                <p:nvPr isPhoto="0" userDrawn="0"/>
              </p:nvSpPr>
              <p:spPr bwMode="auto">
                <a:xfrm>
                  <a:off x="1155277" y="631465"/>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93" name="Group 548" hidden="0"/>
              <p:cNvGrpSpPr/>
              <p:nvPr isPhoto="0" userDrawn="0"/>
            </p:nvGrpSpPr>
            <p:grpSpPr bwMode="auto">
              <a:xfrm>
                <a:off x="845714" y="631465"/>
                <a:ext cx="68263" cy="53974"/>
                <a:chOff x="845714" y="631465"/>
                <a:chExt cx="43" cy="34"/>
              </a:xfrm>
            </p:grpSpPr>
            <p:sp>
              <p:nvSpPr>
                <p:cNvPr id="194" name="Rectangle 546" hidden="0"/>
                <p:cNvSpPr>
                  <a:spLocks noChangeArrowheads="1"/>
                </p:cNvSpPr>
                <p:nvPr isPhoto="0" userDrawn="0"/>
              </p:nvSpPr>
              <p:spPr bwMode="auto">
                <a:xfrm>
                  <a:off x="845714" y="631465"/>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95" name="Rectangle 547" hidden="0"/>
                <p:cNvSpPr>
                  <a:spLocks noChangeArrowheads="1"/>
                </p:cNvSpPr>
                <p:nvPr isPhoto="0" userDrawn="0"/>
              </p:nvSpPr>
              <p:spPr bwMode="auto">
                <a:xfrm>
                  <a:off x="845714" y="631465"/>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96" name="Group 551" hidden="0"/>
              <p:cNvGrpSpPr/>
              <p:nvPr isPhoto="0" userDrawn="0"/>
            </p:nvGrpSpPr>
            <p:grpSpPr bwMode="auto">
              <a:xfrm>
                <a:off x="950489" y="631465"/>
                <a:ext cx="72000" cy="53974"/>
                <a:chOff x="950489" y="631465"/>
                <a:chExt cx="44" cy="34"/>
              </a:xfrm>
            </p:grpSpPr>
            <p:sp>
              <p:nvSpPr>
                <p:cNvPr id="197" name="Rectangle 549" hidden="0"/>
                <p:cNvSpPr>
                  <a:spLocks noChangeArrowheads="1"/>
                </p:cNvSpPr>
                <p:nvPr isPhoto="0" userDrawn="0"/>
              </p:nvSpPr>
              <p:spPr bwMode="auto">
                <a:xfrm>
                  <a:off x="950489" y="631465"/>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198" name="Rectangle 550" hidden="0"/>
                <p:cNvSpPr>
                  <a:spLocks noChangeArrowheads="1"/>
                </p:cNvSpPr>
                <p:nvPr isPhoto="0" userDrawn="0"/>
              </p:nvSpPr>
              <p:spPr bwMode="auto">
                <a:xfrm>
                  <a:off x="950489" y="631465"/>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199" name="Group 554" hidden="0"/>
              <p:cNvGrpSpPr/>
              <p:nvPr isPhoto="0" userDrawn="0"/>
            </p:nvGrpSpPr>
            <p:grpSpPr bwMode="auto">
              <a:xfrm>
                <a:off x="1053675" y="631465"/>
                <a:ext cx="72000" cy="53974"/>
                <a:chOff x="1053675" y="631465"/>
                <a:chExt cx="43" cy="34"/>
              </a:xfrm>
            </p:grpSpPr>
            <p:sp>
              <p:nvSpPr>
                <p:cNvPr id="200" name="Rectangle 552" hidden="0"/>
                <p:cNvSpPr>
                  <a:spLocks noChangeArrowheads="1"/>
                </p:cNvSpPr>
                <p:nvPr isPhoto="0" userDrawn="0"/>
              </p:nvSpPr>
              <p:spPr bwMode="auto">
                <a:xfrm>
                  <a:off x="1053675" y="631465"/>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01" name="Rectangle 553" hidden="0"/>
                <p:cNvSpPr>
                  <a:spLocks noChangeArrowheads="1"/>
                </p:cNvSpPr>
                <p:nvPr isPhoto="0" userDrawn="0"/>
              </p:nvSpPr>
              <p:spPr bwMode="auto">
                <a:xfrm>
                  <a:off x="1053675" y="631465"/>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02" name="Group 557" hidden="0"/>
              <p:cNvGrpSpPr/>
              <p:nvPr isPhoto="0" userDrawn="0"/>
            </p:nvGrpSpPr>
            <p:grpSpPr bwMode="auto">
              <a:xfrm>
                <a:off x="1155276" y="631465"/>
                <a:ext cx="72000" cy="53974"/>
                <a:chOff x="1155276" y="631465"/>
                <a:chExt cx="44" cy="34"/>
              </a:xfrm>
            </p:grpSpPr>
            <p:sp>
              <p:nvSpPr>
                <p:cNvPr id="203" name="Rectangle 555" hidden="0"/>
                <p:cNvSpPr>
                  <a:spLocks noChangeArrowheads="1"/>
                </p:cNvSpPr>
                <p:nvPr isPhoto="0" userDrawn="0"/>
              </p:nvSpPr>
              <p:spPr bwMode="auto">
                <a:xfrm>
                  <a:off x="1155276" y="631465"/>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04" name="Rectangle 556" hidden="0"/>
                <p:cNvSpPr>
                  <a:spLocks noChangeArrowheads="1"/>
                </p:cNvSpPr>
                <p:nvPr isPhoto="0" userDrawn="0"/>
              </p:nvSpPr>
              <p:spPr bwMode="auto">
                <a:xfrm>
                  <a:off x="1155276" y="631465"/>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05" name="Group 575" hidden="0"/>
              <p:cNvGrpSpPr/>
              <p:nvPr isPhoto="0" userDrawn="0"/>
            </p:nvGrpSpPr>
            <p:grpSpPr bwMode="auto">
              <a:xfrm>
                <a:off x="845713" y="631465"/>
                <a:ext cx="72000" cy="53974"/>
                <a:chOff x="845713" y="631465"/>
                <a:chExt cx="43" cy="34"/>
              </a:xfrm>
            </p:grpSpPr>
            <p:sp>
              <p:nvSpPr>
                <p:cNvPr id="206" name="Rectangle 573" hidden="0"/>
                <p:cNvSpPr>
                  <a:spLocks noChangeArrowheads="1"/>
                </p:cNvSpPr>
                <p:nvPr isPhoto="0" userDrawn="0"/>
              </p:nvSpPr>
              <p:spPr bwMode="auto">
                <a:xfrm>
                  <a:off x="845713" y="631465"/>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07" name="Rectangle 574" hidden="0"/>
                <p:cNvSpPr>
                  <a:spLocks noChangeArrowheads="1"/>
                </p:cNvSpPr>
                <p:nvPr isPhoto="0" userDrawn="0"/>
              </p:nvSpPr>
              <p:spPr bwMode="auto">
                <a:xfrm>
                  <a:off x="845713" y="631465"/>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grpSp>
          <p:nvGrpSpPr>
            <p:cNvPr id="208" name="Groep 286" hidden="0"/>
            <p:cNvGrpSpPr/>
            <p:nvPr isPhoto="0" userDrawn="0"/>
          </p:nvGrpSpPr>
          <p:grpSpPr bwMode="auto">
            <a:xfrm>
              <a:off x="1252103" y="33697"/>
              <a:ext cx="386605" cy="651743"/>
              <a:chOff x="1252103" y="33697"/>
              <a:chExt cx="386605" cy="651743"/>
            </a:xfrm>
          </p:grpSpPr>
          <p:grpSp>
            <p:nvGrpSpPr>
              <p:cNvPr id="209" name="Group 178" hidden="0"/>
              <p:cNvGrpSpPr/>
              <p:nvPr isPhoto="0" userDrawn="0"/>
            </p:nvGrpSpPr>
            <p:grpSpPr bwMode="auto">
              <a:xfrm>
                <a:off x="1263496" y="114660"/>
                <a:ext cx="365125" cy="488950"/>
                <a:chOff x="1263496" y="114660"/>
                <a:chExt cx="230" cy="308"/>
              </a:xfrm>
            </p:grpSpPr>
            <p:sp>
              <p:nvSpPr>
                <p:cNvPr id="210" name="Freeform 176" hidden="0"/>
                <p:cNvSpPr/>
                <p:nvPr isPhoto="0" userDrawn="0"/>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11" name="Freeform 177" hidden="0"/>
                <p:cNvSpPr/>
                <p:nvPr isPhoto="0" userDrawn="0"/>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12" name="Group 193" hidden="0"/>
              <p:cNvGrpSpPr/>
              <p:nvPr isPhoto="0" userDrawn="0"/>
            </p:nvGrpSpPr>
            <p:grpSpPr bwMode="auto">
              <a:xfrm>
                <a:off x="1257146" y="33697"/>
                <a:ext cx="68263" cy="53974"/>
                <a:chOff x="1257146" y="33697"/>
                <a:chExt cx="43" cy="34"/>
              </a:xfrm>
            </p:grpSpPr>
            <p:sp>
              <p:nvSpPr>
                <p:cNvPr id="213" name="Rectangle 191" hidden="0"/>
                <p:cNvSpPr>
                  <a:spLocks noChangeArrowheads="1"/>
                </p:cNvSpPr>
                <p:nvPr isPhoto="0" userDrawn="0"/>
              </p:nvSpPr>
              <p:spPr bwMode="auto">
                <a:xfrm>
                  <a:off x="1257146" y="33697"/>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14" name="Rectangle 192" hidden="0"/>
                <p:cNvSpPr>
                  <a:spLocks noChangeArrowheads="1"/>
                </p:cNvSpPr>
                <p:nvPr isPhoto="0" userDrawn="0"/>
              </p:nvSpPr>
              <p:spPr bwMode="auto">
                <a:xfrm>
                  <a:off x="1257146" y="33697"/>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15" name="Group 196" hidden="0"/>
              <p:cNvGrpSpPr/>
              <p:nvPr isPhoto="0" userDrawn="0"/>
            </p:nvGrpSpPr>
            <p:grpSpPr bwMode="auto">
              <a:xfrm>
                <a:off x="1361921" y="33697"/>
                <a:ext cx="69850" cy="53974"/>
                <a:chOff x="1361921" y="33697"/>
                <a:chExt cx="44" cy="34"/>
              </a:xfrm>
            </p:grpSpPr>
            <p:sp>
              <p:nvSpPr>
                <p:cNvPr id="216" name="Rectangle 194" hidden="0"/>
                <p:cNvSpPr>
                  <a:spLocks noChangeArrowheads="1"/>
                </p:cNvSpPr>
                <p:nvPr isPhoto="0" userDrawn="0"/>
              </p:nvSpPr>
              <p:spPr bwMode="auto">
                <a:xfrm>
                  <a:off x="1361921" y="33697"/>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17" name="Rectangle 195" hidden="0"/>
                <p:cNvSpPr>
                  <a:spLocks noChangeArrowheads="1"/>
                </p:cNvSpPr>
                <p:nvPr isPhoto="0" userDrawn="0"/>
              </p:nvSpPr>
              <p:spPr bwMode="auto">
                <a:xfrm>
                  <a:off x="1361921" y="33697"/>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18" name="Group 199" hidden="0"/>
              <p:cNvGrpSpPr/>
              <p:nvPr isPhoto="0" userDrawn="0"/>
            </p:nvGrpSpPr>
            <p:grpSpPr bwMode="auto">
              <a:xfrm>
                <a:off x="1465109" y="33697"/>
                <a:ext cx="68263" cy="53974"/>
                <a:chOff x="1465109" y="33697"/>
                <a:chExt cx="43" cy="34"/>
              </a:xfrm>
            </p:grpSpPr>
            <p:sp>
              <p:nvSpPr>
                <p:cNvPr id="219" name="Rectangle 197" hidden="0"/>
                <p:cNvSpPr>
                  <a:spLocks noChangeArrowheads="1"/>
                </p:cNvSpPr>
                <p:nvPr isPhoto="0" userDrawn="0"/>
              </p:nvSpPr>
              <p:spPr bwMode="auto">
                <a:xfrm>
                  <a:off x="1465109" y="33697"/>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20" name="Rectangle 198" hidden="0"/>
                <p:cNvSpPr>
                  <a:spLocks noChangeArrowheads="1"/>
                </p:cNvSpPr>
                <p:nvPr isPhoto="0" userDrawn="0"/>
              </p:nvSpPr>
              <p:spPr bwMode="auto">
                <a:xfrm>
                  <a:off x="1465109" y="33697"/>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21" name="Group 202" hidden="0"/>
              <p:cNvGrpSpPr/>
              <p:nvPr isPhoto="0" userDrawn="0"/>
            </p:nvGrpSpPr>
            <p:grpSpPr bwMode="auto">
              <a:xfrm>
                <a:off x="1566709" y="33697"/>
                <a:ext cx="69850" cy="53974"/>
                <a:chOff x="1566709" y="33697"/>
                <a:chExt cx="44" cy="34"/>
              </a:xfrm>
            </p:grpSpPr>
            <p:sp>
              <p:nvSpPr>
                <p:cNvPr id="222" name="Rectangle 200" hidden="0"/>
                <p:cNvSpPr>
                  <a:spLocks noChangeArrowheads="1"/>
                </p:cNvSpPr>
                <p:nvPr isPhoto="0" userDrawn="0"/>
              </p:nvSpPr>
              <p:spPr bwMode="auto">
                <a:xfrm>
                  <a:off x="1566709" y="33697"/>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23" name="Rectangle 201" hidden="0"/>
                <p:cNvSpPr>
                  <a:spLocks noChangeArrowheads="1"/>
                </p:cNvSpPr>
                <p:nvPr isPhoto="0" userDrawn="0"/>
              </p:nvSpPr>
              <p:spPr bwMode="auto">
                <a:xfrm>
                  <a:off x="1566709" y="33697"/>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24" name="Group 533" hidden="0"/>
              <p:cNvGrpSpPr/>
              <p:nvPr isPhoto="0" userDrawn="0"/>
            </p:nvGrpSpPr>
            <p:grpSpPr bwMode="auto">
              <a:xfrm>
                <a:off x="1263496" y="114660"/>
                <a:ext cx="365125" cy="488950"/>
                <a:chOff x="1263496" y="114660"/>
                <a:chExt cx="230" cy="308"/>
              </a:xfrm>
            </p:grpSpPr>
            <p:sp>
              <p:nvSpPr>
                <p:cNvPr id="225" name="Freeform 531" hidden="0"/>
                <p:cNvSpPr/>
                <p:nvPr isPhoto="0" userDrawn="0"/>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26" name="Freeform 532" hidden="0"/>
                <p:cNvSpPr/>
                <p:nvPr isPhoto="0" userDrawn="0"/>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27" name="Group 548" hidden="0"/>
              <p:cNvGrpSpPr/>
              <p:nvPr isPhoto="0" userDrawn="0"/>
            </p:nvGrpSpPr>
            <p:grpSpPr bwMode="auto">
              <a:xfrm>
                <a:off x="1257146" y="33697"/>
                <a:ext cx="68263" cy="53974"/>
                <a:chOff x="1257146" y="33697"/>
                <a:chExt cx="43" cy="34"/>
              </a:xfrm>
            </p:grpSpPr>
            <p:sp>
              <p:nvSpPr>
                <p:cNvPr id="228" name="Rectangle 546" hidden="0"/>
                <p:cNvSpPr>
                  <a:spLocks noChangeArrowheads="1"/>
                </p:cNvSpPr>
                <p:nvPr isPhoto="0" userDrawn="0"/>
              </p:nvSpPr>
              <p:spPr bwMode="auto">
                <a:xfrm>
                  <a:off x="1257146" y="33697"/>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29" name="Rectangle 547" hidden="0"/>
                <p:cNvSpPr>
                  <a:spLocks noChangeArrowheads="1"/>
                </p:cNvSpPr>
                <p:nvPr isPhoto="0" userDrawn="0"/>
              </p:nvSpPr>
              <p:spPr bwMode="auto">
                <a:xfrm>
                  <a:off x="1257146" y="33697"/>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30" name="Group 551" hidden="0"/>
              <p:cNvGrpSpPr/>
              <p:nvPr isPhoto="0" userDrawn="0"/>
            </p:nvGrpSpPr>
            <p:grpSpPr bwMode="auto">
              <a:xfrm>
                <a:off x="1361921" y="33697"/>
                <a:ext cx="72000" cy="53974"/>
                <a:chOff x="1361921" y="33697"/>
                <a:chExt cx="44" cy="34"/>
              </a:xfrm>
            </p:grpSpPr>
            <p:sp>
              <p:nvSpPr>
                <p:cNvPr id="231" name="Rectangle 549" hidden="0"/>
                <p:cNvSpPr>
                  <a:spLocks noChangeArrowheads="1"/>
                </p:cNvSpPr>
                <p:nvPr isPhoto="0" userDrawn="0"/>
              </p:nvSpPr>
              <p:spPr bwMode="auto">
                <a:xfrm>
                  <a:off x="1361921" y="33697"/>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32" name="Rectangle 550" hidden="0"/>
                <p:cNvSpPr>
                  <a:spLocks noChangeArrowheads="1"/>
                </p:cNvSpPr>
                <p:nvPr isPhoto="0" userDrawn="0"/>
              </p:nvSpPr>
              <p:spPr bwMode="auto">
                <a:xfrm>
                  <a:off x="1361921" y="33697"/>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33" name="Group 554" hidden="0"/>
              <p:cNvGrpSpPr/>
              <p:nvPr isPhoto="0" userDrawn="0"/>
            </p:nvGrpSpPr>
            <p:grpSpPr bwMode="auto">
              <a:xfrm>
                <a:off x="1465107" y="33697"/>
                <a:ext cx="72000" cy="53974"/>
                <a:chOff x="1465107" y="33697"/>
                <a:chExt cx="43" cy="34"/>
              </a:xfrm>
            </p:grpSpPr>
            <p:sp>
              <p:nvSpPr>
                <p:cNvPr id="234" name="Rectangle 552" hidden="0"/>
                <p:cNvSpPr>
                  <a:spLocks noChangeArrowheads="1"/>
                </p:cNvSpPr>
                <p:nvPr isPhoto="0" userDrawn="0"/>
              </p:nvSpPr>
              <p:spPr bwMode="auto">
                <a:xfrm>
                  <a:off x="1465107" y="33697"/>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35" name="Rectangle 553" hidden="0"/>
                <p:cNvSpPr>
                  <a:spLocks noChangeArrowheads="1"/>
                </p:cNvSpPr>
                <p:nvPr isPhoto="0" userDrawn="0"/>
              </p:nvSpPr>
              <p:spPr bwMode="auto">
                <a:xfrm>
                  <a:off x="1465107" y="33697"/>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36" name="Group 557" hidden="0"/>
              <p:cNvGrpSpPr/>
              <p:nvPr isPhoto="0" userDrawn="0"/>
            </p:nvGrpSpPr>
            <p:grpSpPr bwMode="auto">
              <a:xfrm>
                <a:off x="1566708" y="33697"/>
                <a:ext cx="72000" cy="53974"/>
                <a:chOff x="1566708" y="33697"/>
                <a:chExt cx="44" cy="34"/>
              </a:xfrm>
            </p:grpSpPr>
            <p:sp>
              <p:nvSpPr>
                <p:cNvPr id="237" name="Rectangle 555" hidden="0"/>
                <p:cNvSpPr>
                  <a:spLocks noChangeArrowheads="1"/>
                </p:cNvSpPr>
                <p:nvPr isPhoto="0" userDrawn="0"/>
              </p:nvSpPr>
              <p:spPr bwMode="auto">
                <a:xfrm>
                  <a:off x="1566708" y="33697"/>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38" name="Rectangle 556" hidden="0"/>
                <p:cNvSpPr>
                  <a:spLocks noChangeArrowheads="1"/>
                </p:cNvSpPr>
                <p:nvPr isPhoto="0" userDrawn="0"/>
              </p:nvSpPr>
              <p:spPr bwMode="auto">
                <a:xfrm>
                  <a:off x="1566708" y="33697"/>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39" name="Group 560" hidden="0"/>
              <p:cNvGrpSpPr/>
              <p:nvPr isPhoto="0" userDrawn="0"/>
            </p:nvGrpSpPr>
            <p:grpSpPr bwMode="auto">
              <a:xfrm>
                <a:off x="1263496" y="114660"/>
                <a:ext cx="365125" cy="488950"/>
                <a:chOff x="1263496" y="114660"/>
                <a:chExt cx="230" cy="308"/>
              </a:xfrm>
            </p:grpSpPr>
            <p:sp>
              <p:nvSpPr>
                <p:cNvPr id="240" name="Freeform 558" hidden="0"/>
                <p:cNvSpPr/>
                <p:nvPr isPhoto="0" userDrawn="0"/>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41" name="Freeform 559" hidden="0"/>
                <p:cNvSpPr/>
                <p:nvPr isPhoto="0" userDrawn="0"/>
              </p:nvSpPr>
              <p:spPr bwMode="auto">
                <a:xfrm>
                  <a:off x="1263496" y="114660"/>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42" name="Group 575" hidden="0"/>
              <p:cNvGrpSpPr/>
              <p:nvPr isPhoto="0" userDrawn="0"/>
            </p:nvGrpSpPr>
            <p:grpSpPr bwMode="auto">
              <a:xfrm>
                <a:off x="1257145" y="33697"/>
                <a:ext cx="72000" cy="53974"/>
                <a:chOff x="1257145" y="33697"/>
                <a:chExt cx="43" cy="34"/>
              </a:xfrm>
            </p:grpSpPr>
            <p:sp>
              <p:nvSpPr>
                <p:cNvPr id="243" name="Rectangle 573" hidden="0"/>
                <p:cNvSpPr>
                  <a:spLocks noChangeArrowheads="1"/>
                </p:cNvSpPr>
                <p:nvPr isPhoto="0" userDrawn="0"/>
              </p:nvSpPr>
              <p:spPr bwMode="auto">
                <a:xfrm>
                  <a:off x="1257145" y="33697"/>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44" name="Rectangle 574" hidden="0"/>
                <p:cNvSpPr>
                  <a:spLocks noChangeArrowheads="1"/>
                </p:cNvSpPr>
                <p:nvPr isPhoto="0" userDrawn="0"/>
              </p:nvSpPr>
              <p:spPr bwMode="auto">
                <a:xfrm>
                  <a:off x="1257145" y="33697"/>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45" name="Group 193" hidden="0"/>
              <p:cNvGrpSpPr/>
              <p:nvPr isPhoto="0" userDrawn="0"/>
            </p:nvGrpSpPr>
            <p:grpSpPr bwMode="auto">
              <a:xfrm>
                <a:off x="1252104" y="631465"/>
                <a:ext cx="68263" cy="53974"/>
                <a:chOff x="1252104" y="631465"/>
                <a:chExt cx="43" cy="34"/>
              </a:xfrm>
            </p:grpSpPr>
            <p:sp>
              <p:nvSpPr>
                <p:cNvPr id="246" name="Rectangle 191" hidden="0"/>
                <p:cNvSpPr>
                  <a:spLocks noChangeArrowheads="1"/>
                </p:cNvSpPr>
                <p:nvPr isPhoto="0" userDrawn="0"/>
              </p:nvSpPr>
              <p:spPr bwMode="auto">
                <a:xfrm>
                  <a:off x="1252104" y="631465"/>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47" name="Rectangle 192" hidden="0"/>
                <p:cNvSpPr>
                  <a:spLocks noChangeArrowheads="1"/>
                </p:cNvSpPr>
                <p:nvPr isPhoto="0" userDrawn="0"/>
              </p:nvSpPr>
              <p:spPr bwMode="auto">
                <a:xfrm>
                  <a:off x="1252104" y="631465"/>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48" name="Group 196" hidden="0"/>
              <p:cNvGrpSpPr/>
              <p:nvPr isPhoto="0" userDrawn="0"/>
            </p:nvGrpSpPr>
            <p:grpSpPr bwMode="auto">
              <a:xfrm>
                <a:off x="1356879" y="631465"/>
                <a:ext cx="69850" cy="53974"/>
                <a:chOff x="1356879" y="631465"/>
                <a:chExt cx="44" cy="34"/>
              </a:xfrm>
            </p:grpSpPr>
            <p:sp>
              <p:nvSpPr>
                <p:cNvPr id="249" name="Rectangle 194" hidden="0"/>
                <p:cNvSpPr>
                  <a:spLocks noChangeArrowheads="1"/>
                </p:cNvSpPr>
                <p:nvPr isPhoto="0" userDrawn="0"/>
              </p:nvSpPr>
              <p:spPr bwMode="auto">
                <a:xfrm>
                  <a:off x="1356879" y="631465"/>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50" name="Rectangle 195" hidden="0"/>
                <p:cNvSpPr>
                  <a:spLocks noChangeArrowheads="1"/>
                </p:cNvSpPr>
                <p:nvPr isPhoto="0" userDrawn="0"/>
              </p:nvSpPr>
              <p:spPr bwMode="auto">
                <a:xfrm>
                  <a:off x="1356879" y="631465"/>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51" name="Group 199" hidden="0"/>
              <p:cNvGrpSpPr/>
              <p:nvPr isPhoto="0" userDrawn="0"/>
            </p:nvGrpSpPr>
            <p:grpSpPr bwMode="auto">
              <a:xfrm>
                <a:off x="1460067" y="631465"/>
                <a:ext cx="68263" cy="53974"/>
                <a:chOff x="1460067" y="631465"/>
                <a:chExt cx="43" cy="34"/>
              </a:xfrm>
            </p:grpSpPr>
            <p:sp>
              <p:nvSpPr>
                <p:cNvPr id="252" name="Rectangle 197" hidden="0"/>
                <p:cNvSpPr>
                  <a:spLocks noChangeArrowheads="1"/>
                </p:cNvSpPr>
                <p:nvPr isPhoto="0" userDrawn="0"/>
              </p:nvSpPr>
              <p:spPr bwMode="auto">
                <a:xfrm>
                  <a:off x="1460067" y="631465"/>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53" name="Rectangle 198" hidden="0"/>
                <p:cNvSpPr>
                  <a:spLocks noChangeArrowheads="1"/>
                </p:cNvSpPr>
                <p:nvPr isPhoto="0" userDrawn="0"/>
              </p:nvSpPr>
              <p:spPr bwMode="auto">
                <a:xfrm>
                  <a:off x="1460067" y="631465"/>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54" name="Group 202" hidden="0"/>
              <p:cNvGrpSpPr/>
              <p:nvPr isPhoto="0" userDrawn="0"/>
            </p:nvGrpSpPr>
            <p:grpSpPr bwMode="auto">
              <a:xfrm>
                <a:off x="1561667" y="631465"/>
                <a:ext cx="69850" cy="53974"/>
                <a:chOff x="1561667" y="631465"/>
                <a:chExt cx="44" cy="34"/>
              </a:xfrm>
            </p:grpSpPr>
            <p:sp>
              <p:nvSpPr>
                <p:cNvPr id="255" name="Rectangle 200" hidden="0"/>
                <p:cNvSpPr>
                  <a:spLocks noChangeArrowheads="1"/>
                </p:cNvSpPr>
                <p:nvPr isPhoto="0" userDrawn="0"/>
              </p:nvSpPr>
              <p:spPr bwMode="auto">
                <a:xfrm>
                  <a:off x="1561667" y="631465"/>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56" name="Rectangle 201" hidden="0"/>
                <p:cNvSpPr>
                  <a:spLocks noChangeArrowheads="1"/>
                </p:cNvSpPr>
                <p:nvPr isPhoto="0" userDrawn="0"/>
              </p:nvSpPr>
              <p:spPr bwMode="auto">
                <a:xfrm>
                  <a:off x="1561667" y="631465"/>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57" name="Group 548" hidden="0"/>
              <p:cNvGrpSpPr/>
              <p:nvPr isPhoto="0" userDrawn="0"/>
            </p:nvGrpSpPr>
            <p:grpSpPr bwMode="auto">
              <a:xfrm>
                <a:off x="1252104" y="631465"/>
                <a:ext cx="68263" cy="53974"/>
                <a:chOff x="1252104" y="631465"/>
                <a:chExt cx="43" cy="34"/>
              </a:xfrm>
            </p:grpSpPr>
            <p:sp>
              <p:nvSpPr>
                <p:cNvPr id="258" name="Rectangle 546" hidden="0"/>
                <p:cNvSpPr>
                  <a:spLocks noChangeArrowheads="1"/>
                </p:cNvSpPr>
                <p:nvPr isPhoto="0" userDrawn="0"/>
              </p:nvSpPr>
              <p:spPr bwMode="auto">
                <a:xfrm>
                  <a:off x="1252104" y="631465"/>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59" name="Rectangle 547" hidden="0"/>
                <p:cNvSpPr>
                  <a:spLocks noChangeArrowheads="1"/>
                </p:cNvSpPr>
                <p:nvPr isPhoto="0" userDrawn="0"/>
              </p:nvSpPr>
              <p:spPr bwMode="auto">
                <a:xfrm>
                  <a:off x="1252104" y="631465"/>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60" name="Group 551" hidden="0"/>
              <p:cNvGrpSpPr/>
              <p:nvPr isPhoto="0" userDrawn="0"/>
            </p:nvGrpSpPr>
            <p:grpSpPr bwMode="auto">
              <a:xfrm>
                <a:off x="1356879" y="631465"/>
                <a:ext cx="72000" cy="53974"/>
                <a:chOff x="1356879" y="631465"/>
                <a:chExt cx="44" cy="34"/>
              </a:xfrm>
            </p:grpSpPr>
            <p:sp>
              <p:nvSpPr>
                <p:cNvPr id="261" name="Rectangle 549" hidden="0"/>
                <p:cNvSpPr>
                  <a:spLocks noChangeArrowheads="1"/>
                </p:cNvSpPr>
                <p:nvPr isPhoto="0" userDrawn="0"/>
              </p:nvSpPr>
              <p:spPr bwMode="auto">
                <a:xfrm>
                  <a:off x="1356879" y="631465"/>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62" name="Rectangle 550" hidden="0"/>
                <p:cNvSpPr>
                  <a:spLocks noChangeArrowheads="1"/>
                </p:cNvSpPr>
                <p:nvPr isPhoto="0" userDrawn="0"/>
              </p:nvSpPr>
              <p:spPr bwMode="auto">
                <a:xfrm>
                  <a:off x="1356879" y="631465"/>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63" name="Group 554" hidden="0"/>
              <p:cNvGrpSpPr/>
              <p:nvPr isPhoto="0" userDrawn="0"/>
            </p:nvGrpSpPr>
            <p:grpSpPr bwMode="auto">
              <a:xfrm>
                <a:off x="1460065" y="631465"/>
                <a:ext cx="72000" cy="53974"/>
                <a:chOff x="1460065" y="631465"/>
                <a:chExt cx="43" cy="34"/>
              </a:xfrm>
            </p:grpSpPr>
            <p:sp>
              <p:nvSpPr>
                <p:cNvPr id="264" name="Rectangle 552" hidden="0"/>
                <p:cNvSpPr>
                  <a:spLocks noChangeArrowheads="1"/>
                </p:cNvSpPr>
                <p:nvPr isPhoto="0" userDrawn="0"/>
              </p:nvSpPr>
              <p:spPr bwMode="auto">
                <a:xfrm>
                  <a:off x="1460065" y="631465"/>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65" name="Rectangle 553" hidden="0"/>
                <p:cNvSpPr>
                  <a:spLocks noChangeArrowheads="1"/>
                </p:cNvSpPr>
                <p:nvPr isPhoto="0" userDrawn="0"/>
              </p:nvSpPr>
              <p:spPr bwMode="auto">
                <a:xfrm>
                  <a:off x="1460065" y="631465"/>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66" name="Group 557" hidden="0"/>
              <p:cNvGrpSpPr/>
              <p:nvPr isPhoto="0" userDrawn="0"/>
            </p:nvGrpSpPr>
            <p:grpSpPr bwMode="auto">
              <a:xfrm>
                <a:off x="1561666" y="631465"/>
                <a:ext cx="72000" cy="53974"/>
                <a:chOff x="1561666" y="631465"/>
                <a:chExt cx="44" cy="34"/>
              </a:xfrm>
            </p:grpSpPr>
            <p:sp>
              <p:nvSpPr>
                <p:cNvPr id="267" name="Rectangle 555" hidden="0"/>
                <p:cNvSpPr>
                  <a:spLocks noChangeArrowheads="1"/>
                </p:cNvSpPr>
                <p:nvPr isPhoto="0" userDrawn="0"/>
              </p:nvSpPr>
              <p:spPr bwMode="auto">
                <a:xfrm>
                  <a:off x="1561666" y="631465"/>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68" name="Rectangle 556" hidden="0"/>
                <p:cNvSpPr>
                  <a:spLocks noChangeArrowheads="1"/>
                </p:cNvSpPr>
                <p:nvPr isPhoto="0" userDrawn="0"/>
              </p:nvSpPr>
              <p:spPr bwMode="auto">
                <a:xfrm>
                  <a:off x="1561666" y="631465"/>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69" name="Group 575" hidden="0"/>
              <p:cNvGrpSpPr/>
              <p:nvPr isPhoto="0" userDrawn="0"/>
            </p:nvGrpSpPr>
            <p:grpSpPr bwMode="auto">
              <a:xfrm>
                <a:off x="1252103" y="631465"/>
                <a:ext cx="72000" cy="53974"/>
                <a:chOff x="1252103" y="631465"/>
                <a:chExt cx="43" cy="34"/>
              </a:xfrm>
            </p:grpSpPr>
            <p:sp>
              <p:nvSpPr>
                <p:cNvPr id="270" name="Rectangle 573" hidden="0"/>
                <p:cNvSpPr>
                  <a:spLocks noChangeArrowheads="1"/>
                </p:cNvSpPr>
                <p:nvPr isPhoto="0" userDrawn="0"/>
              </p:nvSpPr>
              <p:spPr bwMode="auto">
                <a:xfrm>
                  <a:off x="1252103" y="631465"/>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71" name="Rectangle 574" hidden="0"/>
                <p:cNvSpPr>
                  <a:spLocks noChangeArrowheads="1"/>
                </p:cNvSpPr>
                <p:nvPr isPhoto="0" userDrawn="0"/>
              </p:nvSpPr>
              <p:spPr bwMode="auto">
                <a:xfrm>
                  <a:off x="1252103" y="631465"/>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grpSp>
          <p:nvGrpSpPr>
            <p:cNvPr id="272" name="Groep 287" hidden="0"/>
            <p:cNvGrpSpPr/>
            <p:nvPr isPhoto="0" userDrawn="0"/>
          </p:nvGrpSpPr>
          <p:grpSpPr bwMode="auto">
            <a:xfrm>
              <a:off x="1654475" y="31302"/>
              <a:ext cx="386605" cy="651743"/>
              <a:chOff x="1654475" y="31302"/>
              <a:chExt cx="386605" cy="651743"/>
            </a:xfrm>
          </p:grpSpPr>
          <p:grpSp>
            <p:nvGrpSpPr>
              <p:cNvPr id="273" name="Group 178" hidden="0"/>
              <p:cNvGrpSpPr/>
              <p:nvPr isPhoto="0" userDrawn="0"/>
            </p:nvGrpSpPr>
            <p:grpSpPr bwMode="auto">
              <a:xfrm>
                <a:off x="1665868" y="112265"/>
                <a:ext cx="365125" cy="488950"/>
                <a:chOff x="1665868" y="112265"/>
                <a:chExt cx="230" cy="308"/>
              </a:xfrm>
            </p:grpSpPr>
            <p:sp>
              <p:nvSpPr>
                <p:cNvPr id="274" name="Freeform 176" hidden="0"/>
                <p:cNvSpPr/>
                <p:nvPr isPhoto="0" userDrawn="0"/>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75" name="Freeform 177" hidden="0"/>
                <p:cNvSpPr/>
                <p:nvPr isPhoto="0" userDrawn="0"/>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76" name="Group 193" hidden="0"/>
              <p:cNvGrpSpPr/>
              <p:nvPr isPhoto="0" userDrawn="0"/>
            </p:nvGrpSpPr>
            <p:grpSpPr bwMode="auto">
              <a:xfrm>
                <a:off x="1659518" y="31302"/>
                <a:ext cx="68263" cy="53974"/>
                <a:chOff x="1659518" y="31302"/>
                <a:chExt cx="43" cy="34"/>
              </a:xfrm>
            </p:grpSpPr>
            <p:sp>
              <p:nvSpPr>
                <p:cNvPr id="277" name="Rectangle 191" hidden="0"/>
                <p:cNvSpPr>
                  <a:spLocks noChangeArrowheads="1"/>
                </p:cNvSpPr>
                <p:nvPr isPhoto="0" userDrawn="0"/>
              </p:nvSpPr>
              <p:spPr bwMode="auto">
                <a:xfrm>
                  <a:off x="1659518" y="31302"/>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78" name="Rectangle 192" hidden="0"/>
                <p:cNvSpPr>
                  <a:spLocks noChangeArrowheads="1"/>
                </p:cNvSpPr>
                <p:nvPr isPhoto="0" userDrawn="0"/>
              </p:nvSpPr>
              <p:spPr bwMode="auto">
                <a:xfrm>
                  <a:off x="1659518" y="31302"/>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79" name="Group 196" hidden="0"/>
              <p:cNvGrpSpPr/>
              <p:nvPr isPhoto="0" userDrawn="0"/>
            </p:nvGrpSpPr>
            <p:grpSpPr bwMode="auto">
              <a:xfrm>
                <a:off x="1764293" y="31302"/>
                <a:ext cx="69850" cy="53974"/>
                <a:chOff x="1764293" y="31302"/>
                <a:chExt cx="44" cy="34"/>
              </a:xfrm>
            </p:grpSpPr>
            <p:sp>
              <p:nvSpPr>
                <p:cNvPr id="280" name="Rectangle 194" hidden="0"/>
                <p:cNvSpPr>
                  <a:spLocks noChangeArrowheads="1"/>
                </p:cNvSpPr>
                <p:nvPr isPhoto="0" userDrawn="0"/>
              </p:nvSpPr>
              <p:spPr bwMode="auto">
                <a:xfrm>
                  <a:off x="1764293" y="31302"/>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81" name="Rectangle 195" hidden="0"/>
                <p:cNvSpPr>
                  <a:spLocks noChangeArrowheads="1"/>
                </p:cNvSpPr>
                <p:nvPr isPhoto="0" userDrawn="0"/>
              </p:nvSpPr>
              <p:spPr bwMode="auto">
                <a:xfrm>
                  <a:off x="1764293" y="31302"/>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82" name="Group 199" hidden="0"/>
              <p:cNvGrpSpPr/>
              <p:nvPr isPhoto="0" userDrawn="0"/>
            </p:nvGrpSpPr>
            <p:grpSpPr bwMode="auto">
              <a:xfrm>
                <a:off x="1867481" y="31302"/>
                <a:ext cx="68263" cy="53974"/>
                <a:chOff x="1867481" y="31302"/>
                <a:chExt cx="43" cy="34"/>
              </a:xfrm>
            </p:grpSpPr>
            <p:sp>
              <p:nvSpPr>
                <p:cNvPr id="283" name="Rectangle 197" hidden="0"/>
                <p:cNvSpPr>
                  <a:spLocks noChangeArrowheads="1"/>
                </p:cNvSpPr>
                <p:nvPr isPhoto="0" userDrawn="0"/>
              </p:nvSpPr>
              <p:spPr bwMode="auto">
                <a:xfrm>
                  <a:off x="1867481" y="31302"/>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84" name="Rectangle 198" hidden="0"/>
                <p:cNvSpPr>
                  <a:spLocks noChangeArrowheads="1"/>
                </p:cNvSpPr>
                <p:nvPr isPhoto="0" userDrawn="0"/>
              </p:nvSpPr>
              <p:spPr bwMode="auto">
                <a:xfrm>
                  <a:off x="1867481" y="31302"/>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85" name="Group 202" hidden="0"/>
              <p:cNvGrpSpPr/>
              <p:nvPr isPhoto="0" userDrawn="0"/>
            </p:nvGrpSpPr>
            <p:grpSpPr bwMode="auto">
              <a:xfrm>
                <a:off x="1969081" y="31302"/>
                <a:ext cx="69850" cy="53974"/>
                <a:chOff x="1969081" y="31302"/>
                <a:chExt cx="44" cy="34"/>
              </a:xfrm>
            </p:grpSpPr>
            <p:sp>
              <p:nvSpPr>
                <p:cNvPr id="286" name="Rectangle 200" hidden="0"/>
                <p:cNvSpPr>
                  <a:spLocks noChangeArrowheads="1"/>
                </p:cNvSpPr>
                <p:nvPr isPhoto="0" userDrawn="0"/>
              </p:nvSpPr>
              <p:spPr bwMode="auto">
                <a:xfrm>
                  <a:off x="1969081" y="31302"/>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87" name="Rectangle 201" hidden="0"/>
                <p:cNvSpPr>
                  <a:spLocks noChangeArrowheads="1"/>
                </p:cNvSpPr>
                <p:nvPr isPhoto="0" userDrawn="0"/>
              </p:nvSpPr>
              <p:spPr bwMode="auto">
                <a:xfrm>
                  <a:off x="1969081" y="31302"/>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88" name="Group 533" hidden="0"/>
              <p:cNvGrpSpPr/>
              <p:nvPr isPhoto="0" userDrawn="0"/>
            </p:nvGrpSpPr>
            <p:grpSpPr bwMode="auto">
              <a:xfrm>
                <a:off x="1665868" y="112265"/>
                <a:ext cx="365125" cy="488950"/>
                <a:chOff x="1665868" y="112265"/>
                <a:chExt cx="230" cy="308"/>
              </a:xfrm>
            </p:grpSpPr>
            <p:sp>
              <p:nvSpPr>
                <p:cNvPr id="289" name="Freeform 531" hidden="0"/>
                <p:cNvSpPr/>
                <p:nvPr isPhoto="0" userDrawn="0"/>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90" name="Freeform 532" hidden="0"/>
                <p:cNvSpPr/>
                <p:nvPr isPhoto="0" userDrawn="0"/>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91" name="Group 548" hidden="0"/>
              <p:cNvGrpSpPr/>
              <p:nvPr isPhoto="0" userDrawn="0"/>
            </p:nvGrpSpPr>
            <p:grpSpPr bwMode="auto">
              <a:xfrm>
                <a:off x="1659518" y="31302"/>
                <a:ext cx="68263" cy="53974"/>
                <a:chOff x="1659518" y="31302"/>
                <a:chExt cx="43" cy="34"/>
              </a:xfrm>
            </p:grpSpPr>
            <p:sp>
              <p:nvSpPr>
                <p:cNvPr id="292" name="Rectangle 546" hidden="0"/>
                <p:cNvSpPr>
                  <a:spLocks noChangeArrowheads="1"/>
                </p:cNvSpPr>
                <p:nvPr isPhoto="0" userDrawn="0"/>
              </p:nvSpPr>
              <p:spPr bwMode="auto">
                <a:xfrm>
                  <a:off x="1659518" y="31302"/>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93" name="Rectangle 547" hidden="0"/>
                <p:cNvSpPr>
                  <a:spLocks noChangeArrowheads="1"/>
                </p:cNvSpPr>
                <p:nvPr isPhoto="0" userDrawn="0"/>
              </p:nvSpPr>
              <p:spPr bwMode="auto">
                <a:xfrm>
                  <a:off x="1659518" y="31302"/>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94" name="Group 551" hidden="0"/>
              <p:cNvGrpSpPr/>
              <p:nvPr isPhoto="0" userDrawn="0"/>
            </p:nvGrpSpPr>
            <p:grpSpPr bwMode="auto">
              <a:xfrm>
                <a:off x="1764293" y="31302"/>
                <a:ext cx="72000" cy="53974"/>
                <a:chOff x="1764293" y="31302"/>
                <a:chExt cx="44" cy="34"/>
              </a:xfrm>
            </p:grpSpPr>
            <p:sp>
              <p:nvSpPr>
                <p:cNvPr id="295" name="Rectangle 549" hidden="0"/>
                <p:cNvSpPr>
                  <a:spLocks noChangeArrowheads="1"/>
                </p:cNvSpPr>
                <p:nvPr isPhoto="0" userDrawn="0"/>
              </p:nvSpPr>
              <p:spPr bwMode="auto">
                <a:xfrm>
                  <a:off x="1764293" y="31302"/>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96" name="Rectangle 550" hidden="0"/>
                <p:cNvSpPr>
                  <a:spLocks noChangeArrowheads="1"/>
                </p:cNvSpPr>
                <p:nvPr isPhoto="0" userDrawn="0"/>
              </p:nvSpPr>
              <p:spPr bwMode="auto">
                <a:xfrm>
                  <a:off x="1764293" y="31302"/>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297" name="Group 554" hidden="0"/>
              <p:cNvGrpSpPr/>
              <p:nvPr isPhoto="0" userDrawn="0"/>
            </p:nvGrpSpPr>
            <p:grpSpPr bwMode="auto">
              <a:xfrm>
                <a:off x="1867479" y="31302"/>
                <a:ext cx="72000" cy="53974"/>
                <a:chOff x="1867479" y="31302"/>
                <a:chExt cx="43" cy="34"/>
              </a:xfrm>
            </p:grpSpPr>
            <p:sp>
              <p:nvSpPr>
                <p:cNvPr id="298" name="Rectangle 552" hidden="0"/>
                <p:cNvSpPr>
                  <a:spLocks noChangeArrowheads="1"/>
                </p:cNvSpPr>
                <p:nvPr isPhoto="0" userDrawn="0"/>
              </p:nvSpPr>
              <p:spPr bwMode="auto">
                <a:xfrm>
                  <a:off x="1867479" y="31302"/>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299" name="Rectangle 553" hidden="0"/>
                <p:cNvSpPr>
                  <a:spLocks noChangeArrowheads="1"/>
                </p:cNvSpPr>
                <p:nvPr isPhoto="0" userDrawn="0"/>
              </p:nvSpPr>
              <p:spPr bwMode="auto">
                <a:xfrm>
                  <a:off x="1867479" y="31302"/>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00" name="Group 557" hidden="0"/>
              <p:cNvGrpSpPr/>
              <p:nvPr isPhoto="0" userDrawn="0"/>
            </p:nvGrpSpPr>
            <p:grpSpPr bwMode="auto">
              <a:xfrm>
                <a:off x="1969080" y="31302"/>
                <a:ext cx="72000" cy="53974"/>
                <a:chOff x="1969080" y="31302"/>
                <a:chExt cx="44" cy="34"/>
              </a:xfrm>
            </p:grpSpPr>
            <p:sp>
              <p:nvSpPr>
                <p:cNvPr id="301" name="Rectangle 555" hidden="0"/>
                <p:cNvSpPr>
                  <a:spLocks noChangeArrowheads="1"/>
                </p:cNvSpPr>
                <p:nvPr isPhoto="0" userDrawn="0"/>
              </p:nvSpPr>
              <p:spPr bwMode="auto">
                <a:xfrm>
                  <a:off x="1969080" y="31302"/>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02" name="Rectangle 556" hidden="0"/>
                <p:cNvSpPr>
                  <a:spLocks noChangeArrowheads="1"/>
                </p:cNvSpPr>
                <p:nvPr isPhoto="0" userDrawn="0"/>
              </p:nvSpPr>
              <p:spPr bwMode="auto">
                <a:xfrm>
                  <a:off x="1969080" y="31302"/>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03" name="Group 560" hidden="0"/>
              <p:cNvGrpSpPr/>
              <p:nvPr isPhoto="0" userDrawn="0"/>
            </p:nvGrpSpPr>
            <p:grpSpPr bwMode="auto">
              <a:xfrm>
                <a:off x="1665868" y="112265"/>
                <a:ext cx="365125" cy="488950"/>
                <a:chOff x="1665868" y="112265"/>
                <a:chExt cx="230" cy="308"/>
              </a:xfrm>
            </p:grpSpPr>
            <p:sp>
              <p:nvSpPr>
                <p:cNvPr id="304" name="Freeform 558" hidden="0"/>
                <p:cNvSpPr/>
                <p:nvPr isPhoto="0" userDrawn="0"/>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05" name="Freeform 559" hidden="0"/>
                <p:cNvSpPr/>
                <p:nvPr isPhoto="0" userDrawn="0"/>
              </p:nvSpPr>
              <p:spPr bwMode="auto">
                <a:xfrm>
                  <a:off x="1665868" y="112265"/>
                  <a:ext cx="230" cy="308"/>
                </a:xfrm>
                <a:custGeom>
                  <a:avLst/>
                  <a:gdLst>
                    <a:gd name="T0" fmla="*/ 890 w 5341"/>
                    <a:gd name="T1" fmla="*/ 0 h 7167"/>
                    <a:gd name="T2" fmla="*/ 0 w 5341"/>
                    <a:gd name="T3" fmla="*/ 890 h 7167"/>
                    <a:gd name="T4" fmla="*/ 0 w 5341"/>
                    <a:gd name="T5" fmla="*/ 6277 h 7167"/>
                    <a:gd name="T6" fmla="*/ 890 w 5341"/>
                    <a:gd name="T7" fmla="*/ 7167 h 7167"/>
                    <a:gd name="T8" fmla="*/ 4451 w 5341"/>
                    <a:gd name="T9" fmla="*/ 7167 h 7167"/>
                    <a:gd name="T10" fmla="*/ 5341 w 5341"/>
                    <a:gd name="T11" fmla="*/ 6277 h 7167"/>
                    <a:gd name="T12" fmla="*/ 5341 w 5341"/>
                    <a:gd name="T13" fmla="*/ 890 h 7167"/>
                    <a:gd name="T14" fmla="*/ 4451 w 5341"/>
                    <a:gd name="T15" fmla="*/ 0 h 7167"/>
                    <a:gd name="T16" fmla="*/ 890 w 5341"/>
                    <a:gd name="T17" fmla="*/ 0 h 7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1" h="7167" fill="norm" stroke="1" extrusionOk="0">
                      <a:moveTo>
                        <a:pt x="890" y="0"/>
                      </a:moveTo>
                      <a:cubicBezTo>
                        <a:pt x="398" y="0"/>
                        <a:pt x="0" y="399"/>
                        <a:pt x="0" y="890"/>
                      </a:cubicBezTo>
                      <a:lnTo>
                        <a:pt x="0" y="6277"/>
                      </a:lnTo>
                      <a:cubicBezTo>
                        <a:pt x="0" y="6768"/>
                        <a:pt x="398" y="7167"/>
                        <a:pt x="890" y="7167"/>
                      </a:cubicBezTo>
                      <a:lnTo>
                        <a:pt x="4451" y="7167"/>
                      </a:lnTo>
                      <a:cubicBezTo>
                        <a:pt x="4943" y="7167"/>
                        <a:pt x="5341" y="6768"/>
                        <a:pt x="5341" y="6277"/>
                      </a:cubicBezTo>
                      <a:lnTo>
                        <a:pt x="5341" y="890"/>
                      </a:lnTo>
                      <a:cubicBezTo>
                        <a:pt x="5341" y="399"/>
                        <a:pt x="4943" y="0"/>
                        <a:pt x="4451" y="0"/>
                      </a:cubicBezTo>
                      <a:lnTo>
                        <a:pt x="890" y="0"/>
                      </a:lnTo>
                      <a:close/>
                    </a:path>
                  </a:pathLst>
                </a:custGeom>
                <a:noFill/>
                <a:ln w="2" cap="rnd">
                  <a:solidFill>
                    <a:srgbClr val="000000"/>
                  </a:solidFill>
                  <a:prstDash val="solid"/>
                  <a:round/>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06" name="Group 575" hidden="0"/>
              <p:cNvGrpSpPr/>
              <p:nvPr isPhoto="0" userDrawn="0"/>
            </p:nvGrpSpPr>
            <p:grpSpPr bwMode="auto">
              <a:xfrm>
                <a:off x="1659517" y="31302"/>
                <a:ext cx="72000" cy="53974"/>
                <a:chOff x="1659517" y="31302"/>
                <a:chExt cx="43" cy="34"/>
              </a:xfrm>
            </p:grpSpPr>
            <p:sp>
              <p:nvSpPr>
                <p:cNvPr id="307" name="Rectangle 573" hidden="0"/>
                <p:cNvSpPr>
                  <a:spLocks noChangeArrowheads="1"/>
                </p:cNvSpPr>
                <p:nvPr isPhoto="0" userDrawn="0"/>
              </p:nvSpPr>
              <p:spPr bwMode="auto">
                <a:xfrm>
                  <a:off x="1659517" y="31302"/>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08" name="Rectangle 574" hidden="0"/>
                <p:cNvSpPr>
                  <a:spLocks noChangeArrowheads="1"/>
                </p:cNvSpPr>
                <p:nvPr isPhoto="0" userDrawn="0"/>
              </p:nvSpPr>
              <p:spPr bwMode="auto">
                <a:xfrm>
                  <a:off x="1659517" y="31302"/>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09" name="Group 193" hidden="0"/>
              <p:cNvGrpSpPr/>
              <p:nvPr isPhoto="0" userDrawn="0"/>
            </p:nvGrpSpPr>
            <p:grpSpPr bwMode="auto">
              <a:xfrm>
                <a:off x="1654476" y="629070"/>
                <a:ext cx="68263" cy="53974"/>
                <a:chOff x="1654476" y="629070"/>
                <a:chExt cx="43" cy="34"/>
              </a:xfrm>
            </p:grpSpPr>
            <p:sp>
              <p:nvSpPr>
                <p:cNvPr id="310" name="Rectangle 191" hidden="0"/>
                <p:cNvSpPr>
                  <a:spLocks noChangeArrowheads="1"/>
                </p:cNvSpPr>
                <p:nvPr isPhoto="0" userDrawn="0"/>
              </p:nvSpPr>
              <p:spPr bwMode="auto">
                <a:xfrm>
                  <a:off x="1654476" y="62907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11" name="Rectangle 192" hidden="0"/>
                <p:cNvSpPr>
                  <a:spLocks noChangeArrowheads="1"/>
                </p:cNvSpPr>
                <p:nvPr isPhoto="0" userDrawn="0"/>
              </p:nvSpPr>
              <p:spPr bwMode="auto">
                <a:xfrm>
                  <a:off x="1654476" y="62907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12" name="Group 196" hidden="0"/>
              <p:cNvGrpSpPr/>
              <p:nvPr isPhoto="0" userDrawn="0"/>
            </p:nvGrpSpPr>
            <p:grpSpPr bwMode="auto">
              <a:xfrm>
                <a:off x="1759251" y="629070"/>
                <a:ext cx="69850" cy="53974"/>
                <a:chOff x="1759251" y="629070"/>
                <a:chExt cx="44" cy="34"/>
              </a:xfrm>
            </p:grpSpPr>
            <p:sp>
              <p:nvSpPr>
                <p:cNvPr id="313" name="Rectangle 194" hidden="0"/>
                <p:cNvSpPr>
                  <a:spLocks noChangeArrowheads="1"/>
                </p:cNvSpPr>
                <p:nvPr isPhoto="0" userDrawn="0"/>
              </p:nvSpPr>
              <p:spPr bwMode="auto">
                <a:xfrm>
                  <a:off x="1759251" y="62907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14" name="Rectangle 195" hidden="0"/>
                <p:cNvSpPr>
                  <a:spLocks noChangeArrowheads="1"/>
                </p:cNvSpPr>
                <p:nvPr isPhoto="0" userDrawn="0"/>
              </p:nvSpPr>
              <p:spPr bwMode="auto">
                <a:xfrm>
                  <a:off x="1759251" y="62907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15" name="Group 199" hidden="0"/>
              <p:cNvGrpSpPr/>
              <p:nvPr isPhoto="0" userDrawn="0"/>
            </p:nvGrpSpPr>
            <p:grpSpPr bwMode="auto">
              <a:xfrm>
                <a:off x="1862439" y="629070"/>
                <a:ext cx="68263" cy="53974"/>
                <a:chOff x="1862439" y="629070"/>
                <a:chExt cx="43" cy="34"/>
              </a:xfrm>
            </p:grpSpPr>
            <p:sp>
              <p:nvSpPr>
                <p:cNvPr id="316" name="Rectangle 197" hidden="0"/>
                <p:cNvSpPr>
                  <a:spLocks noChangeArrowheads="1"/>
                </p:cNvSpPr>
                <p:nvPr isPhoto="0" userDrawn="0"/>
              </p:nvSpPr>
              <p:spPr bwMode="auto">
                <a:xfrm>
                  <a:off x="1862439" y="62907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17" name="Rectangle 198" hidden="0"/>
                <p:cNvSpPr>
                  <a:spLocks noChangeArrowheads="1"/>
                </p:cNvSpPr>
                <p:nvPr isPhoto="0" userDrawn="0"/>
              </p:nvSpPr>
              <p:spPr bwMode="auto">
                <a:xfrm>
                  <a:off x="1862439" y="62907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18" name="Group 202" hidden="0"/>
              <p:cNvGrpSpPr/>
              <p:nvPr isPhoto="0" userDrawn="0"/>
            </p:nvGrpSpPr>
            <p:grpSpPr bwMode="auto">
              <a:xfrm>
                <a:off x="1964039" y="629070"/>
                <a:ext cx="69850" cy="53974"/>
                <a:chOff x="1964039" y="629070"/>
                <a:chExt cx="44" cy="34"/>
              </a:xfrm>
            </p:grpSpPr>
            <p:sp>
              <p:nvSpPr>
                <p:cNvPr id="319" name="Rectangle 200" hidden="0"/>
                <p:cNvSpPr>
                  <a:spLocks noChangeArrowheads="1"/>
                </p:cNvSpPr>
                <p:nvPr isPhoto="0" userDrawn="0"/>
              </p:nvSpPr>
              <p:spPr bwMode="auto">
                <a:xfrm>
                  <a:off x="1964039" y="62907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20" name="Rectangle 201" hidden="0"/>
                <p:cNvSpPr>
                  <a:spLocks noChangeArrowheads="1"/>
                </p:cNvSpPr>
                <p:nvPr isPhoto="0" userDrawn="0"/>
              </p:nvSpPr>
              <p:spPr bwMode="auto">
                <a:xfrm>
                  <a:off x="1964039" y="62907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21" name="Group 548" hidden="0"/>
              <p:cNvGrpSpPr/>
              <p:nvPr isPhoto="0" userDrawn="0"/>
            </p:nvGrpSpPr>
            <p:grpSpPr bwMode="auto">
              <a:xfrm>
                <a:off x="1654476" y="629070"/>
                <a:ext cx="68263" cy="53974"/>
                <a:chOff x="1654476" y="629070"/>
                <a:chExt cx="43" cy="34"/>
              </a:xfrm>
            </p:grpSpPr>
            <p:sp>
              <p:nvSpPr>
                <p:cNvPr id="322" name="Rectangle 546" hidden="0"/>
                <p:cNvSpPr>
                  <a:spLocks noChangeArrowheads="1"/>
                </p:cNvSpPr>
                <p:nvPr isPhoto="0" userDrawn="0"/>
              </p:nvSpPr>
              <p:spPr bwMode="auto">
                <a:xfrm>
                  <a:off x="1654476" y="62907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23" name="Rectangle 547" hidden="0"/>
                <p:cNvSpPr>
                  <a:spLocks noChangeArrowheads="1"/>
                </p:cNvSpPr>
                <p:nvPr isPhoto="0" userDrawn="0"/>
              </p:nvSpPr>
              <p:spPr bwMode="auto">
                <a:xfrm>
                  <a:off x="1654476" y="62907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24" name="Group 551" hidden="0"/>
              <p:cNvGrpSpPr/>
              <p:nvPr isPhoto="0" userDrawn="0"/>
            </p:nvGrpSpPr>
            <p:grpSpPr bwMode="auto">
              <a:xfrm>
                <a:off x="1759251" y="629070"/>
                <a:ext cx="72000" cy="53974"/>
                <a:chOff x="1759251" y="629070"/>
                <a:chExt cx="44" cy="34"/>
              </a:xfrm>
            </p:grpSpPr>
            <p:sp>
              <p:nvSpPr>
                <p:cNvPr id="325" name="Rectangle 549" hidden="0"/>
                <p:cNvSpPr>
                  <a:spLocks noChangeArrowheads="1"/>
                </p:cNvSpPr>
                <p:nvPr isPhoto="0" userDrawn="0"/>
              </p:nvSpPr>
              <p:spPr bwMode="auto">
                <a:xfrm>
                  <a:off x="1759251" y="62907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26" name="Rectangle 550" hidden="0"/>
                <p:cNvSpPr>
                  <a:spLocks noChangeArrowheads="1"/>
                </p:cNvSpPr>
                <p:nvPr isPhoto="0" userDrawn="0"/>
              </p:nvSpPr>
              <p:spPr bwMode="auto">
                <a:xfrm>
                  <a:off x="1759251" y="62907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27" name="Group 554" hidden="0"/>
              <p:cNvGrpSpPr/>
              <p:nvPr isPhoto="0" userDrawn="0"/>
            </p:nvGrpSpPr>
            <p:grpSpPr bwMode="auto">
              <a:xfrm>
                <a:off x="1862437" y="629070"/>
                <a:ext cx="72000" cy="53974"/>
                <a:chOff x="1862437" y="629070"/>
                <a:chExt cx="43" cy="34"/>
              </a:xfrm>
            </p:grpSpPr>
            <p:sp>
              <p:nvSpPr>
                <p:cNvPr id="328" name="Rectangle 552" hidden="0"/>
                <p:cNvSpPr>
                  <a:spLocks noChangeArrowheads="1"/>
                </p:cNvSpPr>
                <p:nvPr isPhoto="0" userDrawn="0"/>
              </p:nvSpPr>
              <p:spPr bwMode="auto">
                <a:xfrm>
                  <a:off x="1862437" y="62907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29" name="Rectangle 553" hidden="0"/>
                <p:cNvSpPr>
                  <a:spLocks noChangeArrowheads="1"/>
                </p:cNvSpPr>
                <p:nvPr isPhoto="0" userDrawn="0"/>
              </p:nvSpPr>
              <p:spPr bwMode="auto">
                <a:xfrm>
                  <a:off x="1862437" y="62907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30" name="Group 557" hidden="0"/>
              <p:cNvGrpSpPr/>
              <p:nvPr isPhoto="0" userDrawn="0"/>
            </p:nvGrpSpPr>
            <p:grpSpPr bwMode="auto">
              <a:xfrm>
                <a:off x="1964038" y="629070"/>
                <a:ext cx="72000" cy="53974"/>
                <a:chOff x="1964038" y="629070"/>
                <a:chExt cx="44" cy="34"/>
              </a:xfrm>
            </p:grpSpPr>
            <p:sp>
              <p:nvSpPr>
                <p:cNvPr id="331" name="Rectangle 555" hidden="0"/>
                <p:cNvSpPr>
                  <a:spLocks noChangeArrowheads="1"/>
                </p:cNvSpPr>
                <p:nvPr isPhoto="0" userDrawn="0"/>
              </p:nvSpPr>
              <p:spPr bwMode="auto">
                <a:xfrm>
                  <a:off x="1964038" y="629070"/>
                  <a:ext cx="44"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32" name="Rectangle 556" hidden="0"/>
                <p:cNvSpPr>
                  <a:spLocks noChangeArrowheads="1"/>
                </p:cNvSpPr>
                <p:nvPr isPhoto="0" userDrawn="0"/>
              </p:nvSpPr>
              <p:spPr bwMode="auto">
                <a:xfrm>
                  <a:off x="1964038" y="629070"/>
                  <a:ext cx="44"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nvGrpSpPr>
              <p:cNvPr id="333" name="Group 575" hidden="0"/>
              <p:cNvGrpSpPr/>
              <p:nvPr isPhoto="0" userDrawn="0"/>
            </p:nvGrpSpPr>
            <p:grpSpPr bwMode="auto">
              <a:xfrm>
                <a:off x="1654475" y="629070"/>
                <a:ext cx="72000" cy="53974"/>
                <a:chOff x="1654475" y="629070"/>
                <a:chExt cx="43" cy="34"/>
              </a:xfrm>
            </p:grpSpPr>
            <p:sp>
              <p:nvSpPr>
                <p:cNvPr id="334" name="Rectangle 573" hidden="0"/>
                <p:cNvSpPr>
                  <a:spLocks noChangeArrowheads="1"/>
                </p:cNvSpPr>
                <p:nvPr isPhoto="0" userDrawn="0"/>
              </p:nvSpPr>
              <p:spPr bwMode="auto">
                <a:xfrm>
                  <a:off x="1654475" y="629070"/>
                  <a:ext cx="43" cy="34"/>
                </a:xfrm>
                <a:prstGeom prst="rect">
                  <a:avLst/>
                </a:prstGeom>
                <a:solidFill>
                  <a:srgbClr val="FFFFFF"/>
                </a:solidFill>
                <a:ln>
                  <a:noFill/>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sp>
              <p:nvSpPr>
                <p:cNvPr id="335" name="Rectangle 574" hidden="0"/>
                <p:cNvSpPr>
                  <a:spLocks noChangeArrowheads="1"/>
                </p:cNvSpPr>
                <p:nvPr isPhoto="0" userDrawn="0"/>
              </p:nvSpPr>
              <p:spPr bwMode="auto">
                <a:xfrm>
                  <a:off x="1654475" y="629070"/>
                  <a:ext cx="43" cy="34"/>
                </a:xfrm>
                <a:prstGeom prst="rect">
                  <a:avLst/>
                </a:prstGeom>
                <a:noFill/>
                <a:ln w="2" cap="rnd">
                  <a:solidFill>
                    <a:srgbClr val="000000"/>
                  </a:solidFill>
                  <a:prstDash val="solid"/>
                  <a:miter lim="800000"/>
                  <a:headEnd/>
                  <a:tailEnd/>
                </a:ln>
              </p:spPr>
              <p:txBody>
                <a:bodyPr vert="horz" wrap="square" lIns="91440" tIns="45720" rIns="91440" bIns="45720" numCol="1" anchor="t" anchorCtr="0" compatLnSpc="1">
                  <a:prstTxWarp prst="textNoShape"/>
                </a:bodyPr>
                <a:lstStyle/>
                <a:p>
                  <a:pPr algn="just">
                    <a:spcAft>
                      <a:spcPts val="600"/>
                    </a:spcAft>
                    <a:defRPr/>
                  </a:pPr>
                  <a:r>
                    <a:rPr lang="nl-NL" sz="1100">
                      <a:latin typeface="Calibri"/>
                      <a:ea typeface="Times New Roman"/>
                      <a:cs typeface="Times New Roman"/>
                    </a:rPr>
                    <a:t> </a:t>
                  </a:r>
                  <a:endParaRPr/>
                </a:p>
              </p:txBody>
            </p:sp>
          </p:grpSp>
        </p:grpSp>
      </p:grpSp>
      <p:sp>
        <p:nvSpPr>
          <p:cNvPr id="336" name="Tekstvak 603" hidden="0"/>
          <p:cNvSpPr>
            <a:spLocks noAdjustHandles="0" noChangeArrowheads="0"/>
          </p:cNvSpPr>
          <p:nvPr isPhoto="0" userDrawn="0"/>
        </p:nvSpPr>
        <p:spPr bwMode="auto">
          <a:xfrm>
            <a:off x="9923764" y="3081666"/>
            <a:ext cx="2189505" cy="2308324"/>
          </a:xfrm>
          <a:prstGeom prst="rect">
            <a:avLst/>
          </a:prstGeom>
          <a:solidFill>
            <a:srgbClr val="FFFFCC"/>
          </a:solidFill>
          <a:ln>
            <a:solidFill>
              <a:srgbClr val="C00000"/>
            </a:solidFill>
          </a:ln>
        </p:spPr>
        <p:txBody>
          <a:bodyPr wrap="square" rtlCol="0">
            <a:spAutoFit/>
          </a:bodyPr>
          <a:lstStyle/>
          <a:p>
            <a:pPr>
              <a:defRPr/>
            </a:pPr>
            <a:r>
              <a:rPr lang="en-GB" sz="900"/>
              <a:t>A Learning History differs from other types of documentation about processes:</a:t>
            </a:r>
            <a:endParaRPr/>
          </a:p>
          <a:p>
            <a:pPr>
              <a:defRPr/>
            </a:pPr>
            <a:endParaRPr lang="en-GB" sz="900"/>
          </a:p>
          <a:p>
            <a:pPr>
              <a:defRPr/>
            </a:pPr>
            <a:r>
              <a:rPr lang="en-GB" sz="900">
                <a:solidFill>
                  <a:srgbClr val="0000FF"/>
                </a:solidFill>
              </a:rPr>
              <a:t>Scientific article: </a:t>
            </a:r>
            <a:endParaRPr/>
          </a:p>
          <a:p>
            <a:pPr>
              <a:defRPr/>
            </a:pPr>
            <a:r>
              <a:rPr lang="en-GB" sz="900" i="1"/>
              <a:t>This is what we add to science.</a:t>
            </a:r>
            <a:endParaRPr lang="en-GB" sz="900"/>
          </a:p>
          <a:p>
            <a:pPr>
              <a:defRPr/>
            </a:pPr>
            <a:r>
              <a:rPr lang="en-GB" sz="900">
                <a:solidFill>
                  <a:srgbClr val="0000FF"/>
                </a:solidFill>
              </a:rPr>
              <a:t>Popular article:</a:t>
            </a:r>
            <a:r>
              <a:rPr lang="en-GB" sz="900" i="1"/>
              <a:t> </a:t>
            </a:r>
            <a:endParaRPr/>
          </a:p>
          <a:p>
            <a:pPr>
              <a:defRPr/>
            </a:pPr>
            <a:r>
              <a:rPr lang="en-GB" sz="900" i="1"/>
              <a:t>Look what we achieved, and what is possible.</a:t>
            </a:r>
            <a:endParaRPr/>
          </a:p>
          <a:p>
            <a:pPr>
              <a:defRPr/>
            </a:pPr>
            <a:r>
              <a:rPr lang="en-GB" sz="900">
                <a:solidFill>
                  <a:srgbClr val="0000FF"/>
                </a:solidFill>
              </a:rPr>
              <a:t>Brochure: </a:t>
            </a:r>
            <a:endParaRPr/>
          </a:p>
          <a:p>
            <a:pPr>
              <a:defRPr/>
            </a:pPr>
            <a:r>
              <a:rPr lang="en-GB" sz="900" i="1"/>
              <a:t>This what we can do for you.</a:t>
            </a:r>
            <a:endParaRPr/>
          </a:p>
          <a:p>
            <a:pPr>
              <a:defRPr/>
            </a:pPr>
            <a:r>
              <a:rPr lang="en-GB" sz="900">
                <a:solidFill>
                  <a:srgbClr val="0000FF"/>
                </a:solidFill>
              </a:rPr>
              <a:t>Pamphlet</a:t>
            </a:r>
            <a:r>
              <a:rPr lang="en-GB" sz="900" i="1"/>
              <a:t>: </a:t>
            </a:r>
            <a:endParaRPr/>
          </a:p>
          <a:p>
            <a:pPr>
              <a:defRPr/>
            </a:pPr>
            <a:r>
              <a:rPr lang="en-GB" sz="900" i="1"/>
              <a:t>This is what needs to be done.</a:t>
            </a:r>
            <a:endParaRPr/>
          </a:p>
          <a:p>
            <a:pPr>
              <a:defRPr/>
            </a:pPr>
            <a:r>
              <a:rPr lang="en-GB" sz="900">
                <a:solidFill>
                  <a:srgbClr val="0000FF"/>
                </a:solidFill>
              </a:rPr>
              <a:t>Report</a:t>
            </a:r>
            <a:r>
              <a:rPr lang="en-GB" sz="900" i="1"/>
              <a:t>: This is how we spent the money.</a:t>
            </a:r>
            <a:endParaRPr/>
          </a:p>
          <a:p>
            <a:pPr>
              <a:defRPr/>
            </a:pPr>
            <a:endParaRPr lang="en-GB" sz="900" i="1"/>
          </a:p>
          <a:p>
            <a:pPr>
              <a:defRPr/>
            </a:pPr>
            <a:r>
              <a:rPr lang="en-GB" sz="900" b="1">
                <a:solidFill>
                  <a:srgbClr val="C00000"/>
                </a:solidFill>
              </a:rPr>
              <a:t>Learning History</a:t>
            </a:r>
            <a:r>
              <a:rPr lang="en-GB" sz="900" b="1"/>
              <a:t>: </a:t>
            </a:r>
            <a:r>
              <a:rPr lang="en-GB" sz="900" i="1"/>
              <a:t>This is what we learned on our discovery journey.</a:t>
            </a:r>
            <a:endParaRPr/>
          </a:p>
        </p:txBody>
      </p:sp>
      <p:grpSp>
        <p:nvGrpSpPr>
          <p:cNvPr id="337" name="Groep 2" hidden="0"/>
          <p:cNvGrpSpPr/>
          <p:nvPr isPhoto="0" userDrawn="0"/>
        </p:nvGrpSpPr>
        <p:grpSpPr bwMode="auto">
          <a:xfrm>
            <a:off x="7771299" y="4986751"/>
            <a:ext cx="1865298" cy="587958"/>
            <a:chOff x="7771299" y="4986751"/>
            <a:chExt cx="1865298" cy="587958"/>
          </a:xfrm>
        </p:grpSpPr>
        <p:sp>
          <p:nvSpPr>
            <p:cNvPr id="338" name="Tekstballon: ovaal 604" hidden="0"/>
            <p:cNvSpPr/>
            <p:nvPr isPhoto="0" userDrawn="0"/>
          </p:nvSpPr>
          <p:spPr bwMode="auto">
            <a:xfrm>
              <a:off x="7771299" y="4986751"/>
              <a:ext cx="1865298" cy="587958"/>
            </a:xfrm>
            <a:prstGeom prst="wedgeEllipseCallout">
              <a:avLst>
                <a:gd name="adj1" fmla="val 62480"/>
                <a:gd name="adj2" fmla="val -17460"/>
              </a:avLst>
            </a:prstGeom>
            <a:solidFill>
              <a:schemeClr val="accent4">
                <a:lumMod val="20000"/>
                <a:lumOff val="80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39" name="Tekstvak 605" hidden="0"/>
            <p:cNvSpPr>
              <a:spLocks noAdjustHandles="0" noChangeArrowheads="0"/>
            </p:cNvSpPr>
            <p:nvPr isPhoto="0" userDrawn="0"/>
          </p:nvSpPr>
          <p:spPr bwMode="auto">
            <a:xfrm>
              <a:off x="7792631" y="5120943"/>
              <a:ext cx="1822633" cy="369332"/>
            </a:xfrm>
            <a:prstGeom prst="rect">
              <a:avLst/>
            </a:prstGeom>
            <a:noFill/>
          </p:spPr>
          <p:txBody>
            <a:bodyPr wrap="square" rtlCol="0">
              <a:spAutoFit/>
            </a:bodyPr>
            <a:lstStyle/>
            <a:p>
              <a:pPr algn="ctr">
                <a:defRPr/>
              </a:pPr>
              <a:r>
                <a:rPr lang="en-GB" sz="900"/>
                <a:t>A Learning History is short and interesting to read.</a:t>
              </a:r>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tx1"/>
        </a:solidFill>
      </p:bgPr>
    </p:bg>
    <p:spTree>
      <p:nvGrpSpPr>
        <p:cNvPr id="1" name="" hidden="0"/>
        <p:cNvGrpSpPr/>
        <p:nvPr isPhoto="0" userDrawn="0"/>
      </p:nvGrpSpPr>
      <p:grpSpPr bwMode="auto">
        <a:xfrm>
          <a:off x="0" y="0"/>
          <a:ext cx="0" cy="0"/>
          <a:chOff x="0" y="0"/>
          <a:chExt cx="0" cy="0"/>
        </a:xfrm>
      </p:grpSpPr>
      <p:grpSp>
        <p:nvGrpSpPr>
          <p:cNvPr id="4" name="Groep 1" hidden="0"/>
          <p:cNvGrpSpPr/>
          <p:nvPr isPhoto="0" userDrawn="0"/>
        </p:nvGrpSpPr>
        <p:grpSpPr bwMode="auto">
          <a:xfrm>
            <a:off x="2914163" y="52182"/>
            <a:ext cx="9073008" cy="6640284"/>
            <a:chOff x="1559496" y="25088"/>
            <a:chExt cx="9073008" cy="6640284"/>
          </a:xfrm>
        </p:grpSpPr>
        <p:pic>
          <p:nvPicPr>
            <p:cNvPr id="5" name="Picture 3" hidden="0"/>
            <p:cNvPicPr>
              <a:picLocks noChangeAspect="1" noChangeArrowheads="1"/>
            </p:cNvPicPr>
            <p:nvPr isPhoto="0" userDrawn="0"/>
          </p:nvPicPr>
          <p:blipFill>
            <a:blip r:embed="rId2"/>
            <a:stretch/>
          </p:blipFill>
          <p:spPr bwMode="auto">
            <a:xfrm>
              <a:off x="1882758" y="25088"/>
              <a:ext cx="2191720" cy="1387689"/>
            </a:xfrm>
            <a:prstGeom prst="rect">
              <a:avLst/>
            </a:prstGeom>
            <a:noFill/>
            <a:ln>
              <a:noFill/>
            </a:ln>
          </p:spPr>
        </p:pic>
        <p:pic>
          <p:nvPicPr>
            <p:cNvPr id="6" name="Picture 4" hidden="0"/>
            <p:cNvPicPr>
              <a:picLocks noChangeAspect="1" noChangeArrowheads="1"/>
            </p:cNvPicPr>
            <p:nvPr isPhoto="0" userDrawn="0"/>
          </p:nvPicPr>
          <p:blipFill>
            <a:blip r:embed="rId3"/>
            <a:stretch/>
          </p:blipFill>
          <p:spPr bwMode="auto">
            <a:xfrm>
              <a:off x="5167954" y="400752"/>
              <a:ext cx="1678756" cy="863765"/>
            </a:xfrm>
            <a:prstGeom prst="rect">
              <a:avLst/>
            </a:prstGeom>
            <a:noFill/>
            <a:ln>
              <a:noFill/>
            </a:ln>
          </p:spPr>
        </p:pic>
        <p:grpSp>
          <p:nvGrpSpPr>
            <p:cNvPr id="7" name="Groep 18" hidden="0"/>
            <p:cNvGrpSpPr/>
            <p:nvPr isPhoto="0" userDrawn="0"/>
          </p:nvGrpSpPr>
          <p:grpSpPr bwMode="auto">
            <a:xfrm>
              <a:off x="1559496" y="1340768"/>
              <a:ext cx="9073008" cy="5324604"/>
              <a:chOff x="35496" y="1472400"/>
              <a:chExt cx="9073008" cy="5192972"/>
            </a:xfrm>
          </p:grpSpPr>
          <p:sp>
            <p:nvSpPr>
              <p:cNvPr id="8" name="23 Forma libre" hidden="0"/>
              <p:cNvSpPr/>
              <p:nvPr isPhoto="0" userDrawn="0"/>
            </p:nvSpPr>
            <p:spPr bwMode="auto">
              <a:xfrm>
                <a:off x="35496" y="1473023"/>
                <a:ext cx="2962648" cy="5192349"/>
              </a:xfrm>
              <a:custGeom>
                <a:avLst/>
                <a:gdLst>
                  <a:gd name="connsiteX0" fmla="*/ 0 w 1934765"/>
                  <a:gd name="connsiteY0" fmla="*/ 193477 h 4064000"/>
                  <a:gd name="connsiteX1" fmla="*/ 56668 w 1934765"/>
                  <a:gd name="connsiteY1" fmla="*/ 56668 h 4064000"/>
                  <a:gd name="connsiteX2" fmla="*/ 193477 w 1934765"/>
                  <a:gd name="connsiteY2" fmla="*/ 0 h 4064000"/>
                  <a:gd name="connsiteX3" fmla="*/ 1741288 w 1934765"/>
                  <a:gd name="connsiteY3" fmla="*/ 0 h 4064000"/>
                  <a:gd name="connsiteX4" fmla="*/ 1878097 w 1934765"/>
                  <a:gd name="connsiteY4" fmla="*/ 56668 h 4064000"/>
                  <a:gd name="connsiteX5" fmla="*/ 1934765 w 1934765"/>
                  <a:gd name="connsiteY5" fmla="*/ 193477 h 4064000"/>
                  <a:gd name="connsiteX6" fmla="*/ 1934765 w 1934765"/>
                  <a:gd name="connsiteY6" fmla="*/ 3870523 h 4064000"/>
                  <a:gd name="connsiteX7" fmla="*/ 1878097 w 1934765"/>
                  <a:gd name="connsiteY7" fmla="*/ 4007332 h 4064000"/>
                  <a:gd name="connsiteX8" fmla="*/ 1741288 w 1934765"/>
                  <a:gd name="connsiteY8" fmla="*/ 4064000 h 4064000"/>
                  <a:gd name="connsiteX9" fmla="*/ 193477 w 1934765"/>
                  <a:gd name="connsiteY9" fmla="*/ 4064000 h 4064000"/>
                  <a:gd name="connsiteX10" fmla="*/ 56668 w 1934765"/>
                  <a:gd name="connsiteY10" fmla="*/ 4007332 h 4064000"/>
                  <a:gd name="connsiteX11" fmla="*/ 0 w 1934765"/>
                  <a:gd name="connsiteY11" fmla="*/ 3870523 h 4064000"/>
                  <a:gd name="connsiteX12" fmla="*/ 0 w 1934765"/>
                  <a:gd name="connsiteY12" fmla="*/ 193477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765" h="4064000" fill="norm" stroke="1" extrusionOk="0">
                    <a:moveTo>
                      <a:pt x="0" y="193477"/>
                    </a:moveTo>
                    <a:cubicBezTo>
                      <a:pt x="0" y="142164"/>
                      <a:pt x="20384" y="92952"/>
                      <a:pt x="56668" y="56668"/>
                    </a:cubicBezTo>
                    <a:cubicBezTo>
                      <a:pt x="92952" y="20384"/>
                      <a:pt x="142164" y="0"/>
                      <a:pt x="193477" y="0"/>
                    </a:cubicBezTo>
                    <a:lnTo>
                      <a:pt x="1741288" y="0"/>
                    </a:lnTo>
                    <a:cubicBezTo>
                      <a:pt x="1792601" y="0"/>
                      <a:pt x="1841813" y="20384"/>
                      <a:pt x="1878097" y="56668"/>
                    </a:cubicBezTo>
                    <a:cubicBezTo>
                      <a:pt x="1914381" y="92952"/>
                      <a:pt x="1934765" y="142164"/>
                      <a:pt x="1934765" y="193477"/>
                    </a:cubicBezTo>
                    <a:lnTo>
                      <a:pt x="1934765" y="3870523"/>
                    </a:lnTo>
                    <a:cubicBezTo>
                      <a:pt x="1934765" y="3921836"/>
                      <a:pt x="1914381" y="3971048"/>
                      <a:pt x="1878097" y="4007332"/>
                    </a:cubicBezTo>
                    <a:cubicBezTo>
                      <a:pt x="1841813" y="4043616"/>
                      <a:pt x="1792601" y="4064000"/>
                      <a:pt x="1741288" y="4064000"/>
                    </a:cubicBezTo>
                    <a:lnTo>
                      <a:pt x="193477" y="4064000"/>
                    </a:lnTo>
                    <a:cubicBezTo>
                      <a:pt x="142164" y="4064000"/>
                      <a:pt x="92952" y="4043616"/>
                      <a:pt x="56668" y="4007332"/>
                    </a:cubicBezTo>
                    <a:cubicBezTo>
                      <a:pt x="20384" y="3971048"/>
                      <a:pt x="0" y="3921836"/>
                      <a:pt x="0" y="3870523"/>
                    </a:cubicBezTo>
                    <a:lnTo>
                      <a:pt x="0" y="193477"/>
                    </a:lnTo>
                    <a:close/>
                  </a:path>
                </a:pathLst>
              </a:custGeom>
              <a:solidFill>
                <a:srgbClr val="90C226">
                  <a:tint val="40000"/>
                  <a:hueOff val="0"/>
                  <a:satOff val="0"/>
                  <a:lumOff val="0"/>
                  <a:alphaOff val="0"/>
                </a:srgbClr>
              </a:solidFill>
              <a:ln>
                <a:noFill/>
              </a:ln>
            </p:spPr>
            <p:txBody>
              <a:bodyPr spcFirstLastPara="0" vert="horz" wrap="square" lIns="171450" tIns="171450" rIns="171450" bIns="3016250" numCol="1" spcCol="1270" anchor="ctr" anchorCtr="0">
                <a:noAutofit/>
              </a:bodyPr>
              <a:lstStyle/>
              <a:p>
                <a:pPr algn="ctr" defTabSz="2000250">
                  <a:lnSpc>
                    <a:spcPct val="90000"/>
                  </a:lnSpc>
                  <a:spcBef>
                    <a:spcPts val="0"/>
                  </a:spcBef>
                  <a:spcAft>
                    <a:spcPts val="0"/>
                  </a:spcAft>
                  <a:defRPr/>
                </a:pPr>
                <a:endParaRPr lang="es-ES" sz="1400" b="1">
                  <a:solidFill>
                    <a:prstClr val="black"/>
                  </a:solidFill>
                  <a:latin typeface="Trebuchet MS"/>
                </a:endParaRPr>
              </a:p>
            </p:txBody>
          </p:sp>
          <p:sp>
            <p:nvSpPr>
              <p:cNvPr id="9" name="24 Forma libre" hidden="0"/>
              <p:cNvSpPr/>
              <p:nvPr isPhoto="0" userDrawn="0"/>
            </p:nvSpPr>
            <p:spPr bwMode="auto">
              <a:xfrm>
                <a:off x="271141" y="1588123"/>
                <a:ext cx="2370119" cy="424487"/>
              </a:xfrm>
              <a:custGeom>
                <a:avLst/>
                <a:gdLst>
                  <a:gd name="connsiteX0" fmla="*/ 0 w 1547812"/>
                  <a:gd name="connsiteY0" fmla="*/ 122535 h 1225351"/>
                  <a:gd name="connsiteX1" fmla="*/ 35890 w 1547812"/>
                  <a:gd name="connsiteY1" fmla="*/ 35890 h 1225351"/>
                  <a:gd name="connsiteX2" fmla="*/ 122535 w 1547812"/>
                  <a:gd name="connsiteY2" fmla="*/ 0 h 1225351"/>
                  <a:gd name="connsiteX3" fmla="*/ 1425277 w 1547812"/>
                  <a:gd name="connsiteY3" fmla="*/ 0 h 1225351"/>
                  <a:gd name="connsiteX4" fmla="*/ 1511922 w 1547812"/>
                  <a:gd name="connsiteY4" fmla="*/ 35890 h 1225351"/>
                  <a:gd name="connsiteX5" fmla="*/ 1547812 w 1547812"/>
                  <a:gd name="connsiteY5" fmla="*/ 122535 h 1225351"/>
                  <a:gd name="connsiteX6" fmla="*/ 1547812 w 1547812"/>
                  <a:gd name="connsiteY6" fmla="*/ 1102816 h 1225351"/>
                  <a:gd name="connsiteX7" fmla="*/ 1511922 w 1547812"/>
                  <a:gd name="connsiteY7" fmla="*/ 1189461 h 1225351"/>
                  <a:gd name="connsiteX8" fmla="*/ 1425277 w 1547812"/>
                  <a:gd name="connsiteY8" fmla="*/ 1225351 h 1225351"/>
                  <a:gd name="connsiteX9" fmla="*/ 122535 w 1547812"/>
                  <a:gd name="connsiteY9" fmla="*/ 1225351 h 1225351"/>
                  <a:gd name="connsiteX10" fmla="*/ 35890 w 1547812"/>
                  <a:gd name="connsiteY10" fmla="*/ 1189461 h 1225351"/>
                  <a:gd name="connsiteX11" fmla="*/ 0 w 1547812"/>
                  <a:gd name="connsiteY11" fmla="*/ 1102816 h 1225351"/>
                  <a:gd name="connsiteX12" fmla="*/ 0 w 1547812"/>
                  <a:gd name="connsiteY12" fmla="*/ 122535 h 12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812" h="1225351" fill="norm" stroke="1" extrusionOk="0">
                    <a:moveTo>
                      <a:pt x="0" y="122535"/>
                    </a:moveTo>
                    <a:cubicBezTo>
                      <a:pt x="0" y="90037"/>
                      <a:pt x="12910" y="58869"/>
                      <a:pt x="35890" y="35890"/>
                    </a:cubicBezTo>
                    <a:cubicBezTo>
                      <a:pt x="58870" y="12910"/>
                      <a:pt x="90037" y="0"/>
                      <a:pt x="122535" y="0"/>
                    </a:cubicBezTo>
                    <a:lnTo>
                      <a:pt x="1425277" y="0"/>
                    </a:lnTo>
                    <a:cubicBezTo>
                      <a:pt x="1457775" y="0"/>
                      <a:pt x="1488943" y="12910"/>
                      <a:pt x="1511922" y="35890"/>
                    </a:cubicBezTo>
                    <a:cubicBezTo>
                      <a:pt x="1534902" y="58870"/>
                      <a:pt x="1547812" y="90037"/>
                      <a:pt x="1547812" y="122535"/>
                    </a:cubicBezTo>
                    <a:lnTo>
                      <a:pt x="1547812" y="1102816"/>
                    </a:lnTo>
                    <a:cubicBezTo>
                      <a:pt x="1547812" y="1135314"/>
                      <a:pt x="1534902" y="1166482"/>
                      <a:pt x="1511922" y="1189461"/>
                    </a:cubicBezTo>
                    <a:cubicBezTo>
                      <a:pt x="1488942" y="1212441"/>
                      <a:pt x="1457775" y="1225351"/>
                      <a:pt x="1425277" y="1225351"/>
                    </a:cubicBezTo>
                    <a:lnTo>
                      <a:pt x="122535" y="1225351"/>
                    </a:lnTo>
                    <a:cubicBezTo>
                      <a:pt x="90037" y="1225351"/>
                      <a:pt x="58869" y="1212441"/>
                      <a:pt x="35890" y="1189461"/>
                    </a:cubicBezTo>
                    <a:cubicBezTo>
                      <a:pt x="12910" y="1166481"/>
                      <a:pt x="0" y="1135314"/>
                      <a:pt x="0" y="1102816"/>
                    </a:cubicBezTo>
                    <a:lnTo>
                      <a:pt x="0" y="122535"/>
                    </a:lnTo>
                    <a:close/>
                  </a:path>
                </a:pathLst>
              </a:custGeom>
              <a:solidFill>
                <a:sysClr val="window" lastClr="FFFFFF"/>
              </a:solidFill>
              <a:ln w="19050" cap="rnd" cmpd="sng" algn="ctr">
                <a:solidFill>
                  <a:srgbClr val="90C226"/>
                </a:solidFill>
                <a:prstDash val="solid"/>
              </a:ln>
            </p:spPr>
            <p:txBody>
              <a:bodyPr spcFirstLastPara="0" vert="horz" wrap="square" lIns="127329" tIns="104469" rIns="127329" bIns="104469" numCol="1" spcCol="1270" anchor="ctr" anchorCtr="0">
                <a:noAutofit/>
              </a:bodyPr>
              <a:lstStyle/>
              <a:p>
                <a:pPr algn="ctr" defTabSz="1600200">
                  <a:lnSpc>
                    <a:spcPct val="90000"/>
                  </a:lnSpc>
                  <a:spcBef>
                    <a:spcPts val="0"/>
                  </a:spcBef>
                  <a:spcAft>
                    <a:spcPts val="0"/>
                  </a:spcAft>
                  <a:defRPr/>
                </a:pPr>
                <a:endParaRPr lang="es-ES" sz="3600">
                  <a:solidFill>
                    <a:prstClr val="black"/>
                  </a:solidFill>
                  <a:latin typeface="Trebuchet MS"/>
                </a:endParaRPr>
              </a:p>
            </p:txBody>
          </p:sp>
          <p:sp>
            <p:nvSpPr>
              <p:cNvPr id="10" name="25 Forma libre" hidden="0"/>
              <p:cNvSpPr/>
              <p:nvPr isPhoto="0" userDrawn="0"/>
            </p:nvSpPr>
            <p:spPr bwMode="auto">
              <a:xfrm>
                <a:off x="269559" y="2192471"/>
                <a:ext cx="2370119" cy="4212846"/>
              </a:xfrm>
              <a:custGeom>
                <a:avLst/>
                <a:gdLst>
                  <a:gd name="connsiteX0" fmla="*/ 0 w 1547812"/>
                  <a:gd name="connsiteY0" fmla="*/ 122535 h 1225351"/>
                  <a:gd name="connsiteX1" fmla="*/ 35890 w 1547812"/>
                  <a:gd name="connsiteY1" fmla="*/ 35890 h 1225351"/>
                  <a:gd name="connsiteX2" fmla="*/ 122535 w 1547812"/>
                  <a:gd name="connsiteY2" fmla="*/ 0 h 1225351"/>
                  <a:gd name="connsiteX3" fmla="*/ 1425277 w 1547812"/>
                  <a:gd name="connsiteY3" fmla="*/ 0 h 1225351"/>
                  <a:gd name="connsiteX4" fmla="*/ 1511922 w 1547812"/>
                  <a:gd name="connsiteY4" fmla="*/ 35890 h 1225351"/>
                  <a:gd name="connsiteX5" fmla="*/ 1547812 w 1547812"/>
                  <a:gd name="connsiteY5" fmla="*/ 122535 h 1225351"/>
                  <a:gd name="connsiteX6" fmla="*/ 1547812 w 1547812"/>
                  <a:gd name="connsiteY6" fmla="*/ 1102816 h 1225351"/>
                  <a:gd name="connsiteX7" fmla="*/ 1511922 w 1547812"/>
                  <a:gd name="connsiteY7" fmla="*/ 1189461 h 1225351"/>
                  <a:gd name="connsiteX8" fmla="*/ 1425277 w 1547812"/>
                  <a:gd name="connsiteY8" fmla="*/ 1225351 h 1225351"/>
                  <a:gd name="connsiteX9" fmla="*/ 122535 w 1547812"/>
                  <a:gd name="connsiteY9" fmla="*/ 1225351 h 1225351"/>
                  <a:gd name="connsiteX10" fmla="*/ 35890 w 1547812"/>
                  <a:gd name="connsiteY10" fmla="*/ 1189461 h 1225351"/>
                  <a:gd name="connsiteX11" fmla="*/ 0 w 1547812"/>
                  <a:gd name="connsiteY11" fmla="*/ 1102816 h 1225351"/>
                  <a:gd name="connsiteX12" fmla="*/ 0 w 1547812"/>
                  <a:gd name="connsiteY12" fmla="*/ 122535 h 12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812" h="1225351" fill="norm" stroke="1" extrusionOk="0">
                    <a:moveTo>
                      <a:pt x="0" y="122535"/>
                    </a:moveTo>
                    <a:cubicBezTo>
                      <a:pt x="0" y="90037"/>
                      <a:pt x="12910" y="58869"/>
                      <a:pt x="35890" y="35890"/>
                    </a:cubicBezTo>
                    <a:cubicBezTo>
                      <a:pt x="58870" y="12910"/>
                      <a:pt x="90037" y="0"/>
                      <a:pt x="122535" y="0"/>
                    </a:cubicBezTo>
                    <a:lnTo>
                      <a:pt x="1425277" y="0"/>
                    </a:lnTo>
                    <a:cubicBezTo>
                      <a:pt x="1457775" y="0"/>
                      <a:pt x="1488943" y="12910"/>
                      <a:pt x="1511922" y="35890"/>
                    </a:cubicBezTo>
                    <a:cubicBezTo>
                      <a:pt x="1534902" y="58870"/>
                      <a:pt x="1547812" y="90037"/>
                      <a:pt x="1547812" y="122535"/>
                    </a:cubicBezTo>
                    <a:lnTo>
                      <a:pt x="1547812" y="1102816"/>
                    </a:lnTo>
                    <a:cubicBezTo>
                      <a:pt x="1547812" y="1135314"/>
                      <a:pt x="1534902" y="1166482"/>
                      <a:pt x="1511922" y="1189461"/>
                    </a:cubicBezTo>
                    <a:cubicBezTo>
                      <a:pt x="1488942" y="1212441"/>
                      <a:pt x="1457775" y="1225351"/>
                      <a:pt x="1425277" y="1225351"/>
                    </a:cubicBezTo>
                    <a:lnTo>
                      <a:pt x="122535" y="1225351"/>
                    </a:lnTo>
                    <a:cubicBezTo>
                      <a:pt x="90037" y="1225351"/>
                      <a:pt x="58869" y="1212441"/>
                      <a:pt x="35890" y="1189461"/>
                    </a:cubicBezTo>
                    <a:cubicBezTo>
                      <a:pt x="12910" y="1166481"/>
                      <a:pt x="0" y="1135314"/>
                      <a:pt x="0" y="1102816"/>
                    </a:cubicBezTo>
                    <a:lnTo>
                      <a:pt x="0" y="122535"/>
                    </a:lnTo>
                    <a:close/>
                  </a:path>
                </a:pathLst>
              </a:custGeom>
              <a:solidFill>
                <a:sysClr val="window" lastClr="FFFFFF"/>
              </a:solidFill>
              <a:ln w="19050" cap="rnd" cmpd="sng" algn="ctr">
                <a:solidFill>
                  <a:srgbClr val="90C226"/>
                </a:solidFill>
                <a:prstDash val="solid"/>
              </a:ln>
            </p:spPr>
            <p:txBody>
              <a:bodyPr spcFirstLastPara="0" vert="horz" wrap="square" lIns="127329" tIns="104469" rIns="127329" bIns="104469" numCol="1" spcCol="1270" anchor="ctr" anchorCtr="0">
                <a:noAutofit/>
              </a:bodyPr>
              <a:lstStyle/>
              <a:p>
                <a:pPr>
                  <a:defRPr/>
                </a:pPr>
                <a:endParaRPr lang="en-GB" sz="1100" i="1">
                  <a:solidFill>
                    <a:prstClr val="black"/>
                  </a:solidFill>
                  <a:latin typeface="Calibri"/>
                </a:endParaRPr>
              </a:p>
            </p:txBody>
          </p:sp>
          <p:sp>
            <p:nvSpPr>
              <p:cNvPr id="11" name="Tekstvak 7" hidden="0"/>
              <p:cNvSpPr>
                <a:spLocks noAdjustHandles="0" noChangeArrowheads="0"/>
              </p:cNvSpPr>
              <p:nvPr isPhoto="0" userDrawn="0"/>
            </p:nvSpPr>
            <p:spPr bwMode="auto">
              <a:xfrm>
                <a:off x="345844" y="1566869"/>
                <a:ext cx="2217548" cy="360202"/>
              </a:xfrm>
              <a:prstGeom prst="rect">
                <a:avLst/>
              </a:prstGeom>
              <a:noFill/>
            </p:spPr>
            <p:txBody>
              <a:bodyPr wrap="square" rtlCol="0">
                <a:spAutoFit/>
              </a:bodyPr>
              <a:lstStyle/>
              <a:p>
                <a:pPr algn="ctr">
                  <a:defRPr/>
                </a:pPr>
                <a:r>
                  <a:rPr lang="en-GB" b="1">
                    <a:solidFill>
                      <a:prstClr val="black"/>
                    </a:solidFill>
                    <a:latin typeface="Calibri"/>
                  </a:rPr>
                  <a:t>Pearls</a:t>
                </a:r>
                <a:endParaRPr/>
              </a:p>
            </p:txBody>
          </p:sp>
          <p:sp>
            <p:nvSpPr>
              <p:cNvPr id="12" name="23 Forma libre" hidden="0"/>
              <p:cNvSpPr/>
              <p:nvPr isPhoto="0" userDrawn="0"/>
            </p:nvSpPr>
            <p:spPr bwMode="auto">
              <a:xfrm>
                <a:off x="3058805" y="1472400"/>
                <a:ext cx="2962648" cy="5192349"/>
              </a:xfrm>
              <a:custGeom>
                <a:avLst/>
                <a:gdLst>
                  <a:gd name="connsiteX0" fmla="*/ 0 w 1934765"/>
                  <a:gd name="connsiteY0" fmla="*/ 193477 h 4064000"/>
                  <a:gd name="connsiteX1" fmla="*/ 56668 w 1934765"/>
                  <a:gd name="connsiteY1" fmla="*/ 56668 h 4064000"/>
                  <a:gd name="connsiteX2" fmla="*/ 193477 w 1934765"/>
                  <a:gd name="connsiteY2" fmla="*/ 0 h 4064000"/>
                  <a:gd name="connsiteX3" fmla="*/ 1741288 w 1934765"/>
                  <a:gd name="connsiteY3" fmla="*/ 0 h 4064000"/>
                  <a:gd name="connsiteX4" fmla="*/ 1878097 w 1934765"/>
                  <a:gd name="connsiteY4" fmla="*/ 56668 h 4064000"/>
                  <a:gd name="connsiteX5" fmla="*/ 1934765 w 1934765"/>
                  <a:gd name="connsiteY5" fmla="*/ 193477 h 4064000"/>
                  <a:gd name="connsiteX6" fmla="*/ 1934765 w 1934765"/>
                  <a:gd name="connsiteY6" fmla="*/ 3870523 h 4064000"/>
                  <a:gd name="connsiteX7" fmla="*/ 1878097 w 1934765"/>
                  <a:gd name="connsiteY7" fmla="*/ 4007332 h 4064000"/>
                  <a:gd name="connsiteX8" fmla="*/ 1741288 w 1934765"/>
                  <a:gd name="connsiteY8" fmla="*/ 4064000 h 4064000"/>
                  <a:gd name="connsiteX9" fmla="*/ 193477 w 1934765"/>
                  <a:gd name="connsiteY9" fmla="*/ 4064000 h 4064000"/>
                  <a:gd name="connsiteX10" fmla="*/ 56668 w 1934765"/>
                  <a:gd name="connsiteY10" fmla="*/ 4007332 h 4064000"/>
                  <a:gd name="connsiteX11" fmla="*/ 0 w 1934765"/>
                  <a:gd name="connsiteY11" fmla="*/ 3870523 h 4064000"/>
                  <a:gd name="connsiteX12" fmla="*/ 0 w 1934765"/>
                  <a:gd name="connsiteY12" fmla="*/ 193477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765" h="4064000" fill="norm" stroke="1" extrusionOk="0">
                    <a:moveTo>
                      <a:pt x="0" y="193477"/>
                    </a:moveTo>
                    <a:cubicBezTo>
                      <a:pt x="0" y="142164"/>
                      <a:pt x="20384" y="92952"/>
                      <a:pt x="56668" y="56668"/>
                    </a:cubicBezTo>
                    <a:cubicBezTo>
                      <a:pt x="92952" y="20384"/>
                      <a:pt x="142164" y="0"/>
                      <a:pt x="193477" y="0"/>
                    </a:cubicBezTo>
                    <a:lnTo>
                      <a:pt x="1741288" y="0"/>
                    </a:lnTo>
                    <a:cubicBezTo>
                      <a:pt x="1792601" y="0"/>
                      <a:pt x="1841813" y="20384"/>
                      <a:pt x="1878097" y="56668"/>
                    </a:cubicBezTo>
                    <a:cubicBezTo>
                      <a:pt x="1914381" y="92952"/>
                      <a:pt x="1934765" y="142164"/>
                      <a:pt x="1934765" y="193477"/>
                    </a:cubicBezTo>
                    <a:lnTo>
                      <a:pt x="1934765" y="3870523"/>
                    </a:lnTo>
                    <a:cubicBezTo>
                      <a:pt x="1934765" y="3921836"/>
                      <a:pt x="1914381" y="3971048"/>
                      <a:pt x="1878097" y="4007332"/>
                    </a:cubicBezTo>
                    <a:cubicBezTo>
                      <a:pt x="1841813" y="4043616"/>
                      <a:pt x="1792601" y="4064000"/>
                      <a:pt x="1741288" y="4064000"/>
                    </a:cubicBezTo>
                    <a:lnTo>
                      <a:pt x="193477" y="4064000"/>
                    </a:lnTo>
                    <a:cubicBezTo>
                      <a:pt x="142164" y="4064000"/>
                      <a:pt x="92952" y="4043616"/>
                      <a:pt x="56668" y="4007332"/>
                    </a:cubicBezTo>
                    <a:cubicBezTo>
                      <a:pt x="20384" y="3971048"/>
                      <a:pt x="0" y="3921836"/>
                      <a:pt x="0" y="3870523"/>
                    </a:cubicBezTo>
                    <a:lnTo>
                      <a:pt x="0" y="193477"/>
                    </a:lnTo>
                    <a:close/>
                  </a:path>
                </a:pathLst>
              </a:custGeom>
              <a:solidFill>
                <a:srgbClr val="90C226">
                  <a:tint val="40000"/>
                  <a:hueOff val="0"/>
                  <a:satOff val="0"/>
                  <a:lumOff val="0"/>
                  <a:alphaOff val="0"/>
                </a:srgbClr>
              </a:solidFill>
              <a:ln>
                <a:noFill/>
              </a:ln>
            </p:spPr>
            <p:txBody>
              <a:bodyPr spcFirstLastPara="0" vert="horz" wrap="square" lIns="171450" tIns="171450" rIns="171450" bIns="3016250" numCol="1" spcCol="1270" anchor="ctr" anchorCtr="0">
                <a:noAutofit/>
              </a:bodyPr>
              <a:lstStyle/>
              <a:p>
                <a:pPr algn="ctr" defTabSz="2000250">
                  <a:lnSpc>
                    <a:spcPct val="90000"/>
                  </a:lnSpc>
                  <a:spcBef>
                    <a:spcPts val="0"/>
                  </a:spcBef>
                  <a:spcAft>
                    <a:spcPts val="0"/>
                  </a:spcAft>
                  <a:defRPr/>
                </a:pPr>
                <a:endParaRPr lang="es-ES" sz="1400" b="1">
                  <a:solidFill>
                    <a:prstClr val="black"/>
                  </a:solidFill>
                  <a:latin typeface="Trebuchet MS"/>
                </a:endParaRPr>
              </a:p>
            </p:txBody>
          </p:sp>
          <p:sp>
            <p:nvSpPr>
              <p:cNvPr id="13" name="24 Forma libre" hidden="0"/>
              <p:cNvSpPr/>
              <p:nvPr isPhoto="0" userDrawn="0"/>
            </p:nvSpPr>
            <p:spPr bwMode="auto">
              <a:xfrm>
                <a:off x="3386940" y="1588123"/>
                <a:ext cx="2370119" cy="424487"/>
              </a:xfrm>
              <a:custGeom>
                <a:avLst/>
                <a:gdLst>
                  <a:gd name="connsiteX0" fmla="*/ 0 w 1547812"/>
                  <a:gd name="connsiteY0" fmla="*/ 122535 h 1225351"/>
                  <a:gd name="connsiteX1" fmla="*/ 35890 w 1547812"/>
                  <a:gd name="connsiteY1" fmla="*/ 35890 h 1225351"/>
                  <a:gd name="connsiteX2" fmla="*/ 122535 w 1547812"/>
                  <a:gd name="connsiteY2" fmla="*/ 0 h 1225351"/>
                  <a:gd name="connsiteX3" fmla="*/ 1425277 w 1547812"/>
                  <a:gd name="connsiteY3" fmla="*/ 0 h 1225351"/>
                  <a:gd name="connsiteX4" fmla="*/ 1511922 w 1547812"/>
                  <a:gd name="connsiteY4" fmla="*/ 35890 h 1225351"/>
                  <a:gd name="connsiteX5" fmla="*/ 1547812 w 1547812"/>
                  <a:gd name="connsiteY5" fmla="*/ 122535 h 1225351"/>
                  <a:gd name="connsiteX6" fmla="*/ 1547812 w 1547812"/>
                  <a:gd name="connsiteY6" fmla="*/ 1102816 h 1225351"/>
                  <a:gd name="connsiteX7" fmla="*/ 1511922 w 1547812"/>
                  <a:gd name="connsiteY7" fmla="*/ 1189461 h 1225351"/>
                  <a:gd name="connsiteX8" fmla="*/ 1425277 w 1547812"/>
                  <a:gd name="connsiteY8" fmla="*/ 1225351 h 1225351"/>
                  <a:gd name="connsiteX9" fmla="*/ 122535 w 1547812"/>
                  <a:gd name="connsiteY9" fmla="*/ 1225351 h 1225351"/>
                  <a:gd name="connsiteX10" fmla="*/ 35890 w 1547812"/>
                  <a:gd name="connsiteY10" fmla="*/ 1189461 h 1225351"/>
                  <a:gd name="connsiteX11" fmla="*/ 0 w 1547812"/>
                  <a:gd name="connsiteY11" fmla="*/ 1102816 h 1225351"/>
                  <a:gd name="connsiteX12" fmla="*/ 0 w 1547812"/>
                  <a:gd name="connsiteY12" fmla="*/ 122535 h 12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812" h="1225351" fill="norm" stroke="1" extrusionOk="0">
                    <a:moveTo>
                      <a:pt x="0" y="122535"/>
                    </a:moveTo>
                    <a:cubicBezTo>
                      <a:pt x="0" y="90037"/>
                      <a:pt x="12910" y="58869"/>
                      <a:pt x="35890" y="35890"/>
                    </a:cubicBezTo>
                    <a:cubicBezTo>
                      <a:pt x="58870" y="12910"/>
                      <a:pt x="90037" y="0"/>
                      <a:pt x="122535" y="0"/>
                    </a:cubicBezTo>
                    <a:lnTo>
                      <a:pt x="1425277" y="0"/>
                    </a:lnTo>
                    <a:cubicBezTo>
                      <a:pt x="1457775" y="0"/>
                      <a:pt x="1488943" y="12910"/>
                      <a:pt x="1511922" y="35890"/>
                    </a:cubicBezTo>
                    <a:cubicBezTo>
                      <a:pt x="1534902" y="58870"/>
                      <a:pt x="1547812" y="90037"/>
                      <a:pt x="1547812" y="122535"/>
                    </a:cubicBezTo>
                    <a:lnTo>
                      <a:pt x="1547812" y="1102816"/>
                    </a:lnTo>
                    <a:cubicBezTo>
                      <a:pt x="1547812" y="1135314"/>
                      <a:pt x="1534902" y="1166482"/>
                      <a:pt x="1511922" y="1189461"/>
                    </a:cubicBezTo>
                    <a:cubicBezTo>
                      <a:pt x="1488942" y="1212441"/>
                      <a:pt x="1457775" y="1225351"/>
                      <a:pt x="1425277" y="1225351"/>
                    </a:cubicBezTo>
                    <a:lnTo>
                      <a:pt x="122535" y="1225351"/>
                    </a:lnTo>
                    <a:cubicBezTo>
                      <a:pt x="90037" y="1225351"/>
                      <a:pt x="58869" y="1212441"/>
                      <a:pt x="35890" y="1189461"/>
                    </a:cubicBezTo>
                    <a:cubicBezTo>
                      <a:pt x="12910" y="1166481"/>
                      <a:pt x="0" y="1135314"/>
                      <a:pt x="0" y="1102816"/>
                    </a:cubicBezTo>
                    <a:lnTo>
                      <a:pt x="0" y="122535"/>
                    </a:lnTo>
                    <a:close/>
                  </a:path>
                </a:pathLst>
              </a:custGeom>
              <a:solidFill>
                <a:sysClr val="window" lastClr="FFFFFF"/>
              </a:solidFill>
              <a:ln w="19050" cap="rnd" cmpd="sng" algn="ctr">
                <a:solidFill>
                  <a:srgbClr val="90C226"/>
                </a:solidFill>
                <a:prstDash val="solid"/>
              </a:ln>
            </p:spPr>
            <p:txBody>
              <a:bodyPr spcFirstLastPara="0" vert="horz" wrap="square" lIns="127329" tIns="104469" rIns="127329" bIns="104469" numCol="1" spcCol="1270" anchor="ctr" anchorCtr="0">
                <a:noAutofit/>
              </a:bodyPr>
              <a:lstStyle/>
              <a:p>
                <a:pPr algn="ctr" defTabSz="1600200">
                  <a:lnSpc>
                    <a:spcPct val="90000"/>
                  </a:lnSpc>
                  <a:spcBef>
                    <a:spcPts val="0"/>
                  </a:spcBef>
                  <a:spcAft>
                    <a:spcPts val="0"/>
                  </a:spcAft>
                  <a:defRPr/>
                </a:pPr>
                <a:endParaRPr lang="es-ES" sz="3600">
                  <a:solidFill>
                    <a:prstClr val="black"/>
                  </a:solidFill>
                  <a:latin typeface="Trebuchet MS"/>
                </a:endParaRPr>
              </a:p>
            </p:txBody>
          </p:sp>
          <p:sp>
            <p:nvSpPr>
              <p:cNvPr id="14" name="25 Forma libre" hidden="0"/>
              <p:cNvSpPr/>
              <p:nvPr isPhoto="0" userDrawn="0"/>
            </p:nvSpPr>
            <p:spPr bwMode="auto">
              <a:xfrm>
                <a:off x="3367817" y="2184217"/>
                <a:ext cx="2370119" cy="4212846"/>
              </a:xfrm>
              <a:custGeom>
                <a:avLst/>
                <a:gdLst>
                  <a:gd name="connsiteX0" fmla="*/ 0 w 1547812"/>
                  <a:gd name="connsiteY0" fmla="*/ 122535 h 1225351"/>
                  <a:gd name="connsiteX1" fmla="*/ 35890 w 1547812"/>
                  <a:gd name="connsiteY1" fmla="*/ 35890 h 1225351"/>
                  <a:gd name="connsiteX2" fmla="*/ 122535 w 1547812"/>
                  <a:gd name="connsiteY2" fmla="*/ 0 h 1225351"/>
                  <a:gd name="connsiteX3" fmla="*/ 1425277 w 1547812"/>
                  <a:gd name="connsiteY3" fmla="*/ 0 h 1225351"/>
                  <a:gd name="connsiteX4" fmla="*/ 1511922 w 1547812"/>
                  <a:gd name="connsiteY4" fmla="*/ 35890 h 1225351"/>
                  <a:gd name="connsiteX5" fmla="*/ 1547812 w 1547812"/>
                  <a:gd name="connsiteY5" fmla="*/ 122535 h 1225351"/>
                  <a:gd name="connsiteX6" fmla="*/ 1547812 w 1547812"/>
                  <a:gd name="connsiteY6" fmla="*/ 1102816 h 1225351"/>
                  <a:gd name="connsiteX7" fmla="*/ 1511922 w 1547812"/>
                  <a:gd name="connsiteY7" fmla="*/ 1189461 h 1225351"/>
                  <a:gd name="connsiteX8" fmla="*/ 1425277 w 1547812"/>
                  <a:gd name="connsiteY8" fmla="*/ 1225351 h 1225351"/>
                  <a:gd name="connsiteX9" fmla="*/ 122535 w 1547812"/>
                  <a:gd name="connsiteY9" fmla="*/ 1225351 h 1225351"/>
                  <a:gd name="connsiteX10" fmla="*/ 35890 w 1547812"/>
                  <a:gd name="connsiteY10" fmla="*/ 1189461 h 1225351"/>
                  <a:gd name="connsiteX11" fmla="*/ 0 w 1547812"/>
                  <a:gd name="connsiteY11" fmla="*/ 1102816 h 1225351"/>
                  <a:gd name="connsiteX12" fmla="*/ 0 w 1547812"/>
                  <a:gd name="connsiteY12" fmla="*/ 122535 h 12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812" h="1225351" fill="norm" stroke="1" extrusionOk="0">
                    <a:moveTo>
                      <a:pt x="0" y="122535"/>
                    </a:moveTo>
                    <a:cubicBezTo>
                      <a:pt x="0" y="90037"/>
                      <a:pt x="12910" y="58869"/>
                      <a:pt x="35890" y="35890"/>
                    </a:cubicBezTo>
                    <a:cubicBezTo>
                      <a:pt x="58870" y="12910"/>
                      <a:pt x="90037" y="0"/>
                      <a:pt x="122535" y="0"/>
                    </a:cubicBezTo>
                    <a:lnTo>
                      <a:pt x="1425277" y="0"/>
                    </a:lnTo>
                    <a:cubicBezTo>
                      <a:pt x="1457775" y="0"/>
                      <a:pt x="1488943" y="12910"/>
                      <a:pt x="1511922" y="35890"/>
                    </a:cubicBezTo>
                    <a:cubicBezTo>
                      <a:pt x="1534902" y="58870"/>
                      <a:pt x="1547812" y="90037"/>
                      <a:pt x="1547812" y="122535"/>
                    </a:cubicBezTo>
                    <a:lnTo>
                      <a:pt x="1547812" y="1102816"/>
                    </a:lnTo>
                    <a:cubicBezTo>
                      <a:pt x="1547812" y="1135314"/>
                      <a:pt x="1534902" y="1166482"/>
                      <a:pt x="1511922" y="1189461"/>
                    </a:cubicBezTo>
                    <a:cubicBezTo>
                      <a:pt x="1488942" y="1212441"/>
                      <a:pt x="1457775" y="1225351"/>
                      <a:pt x="1425277" y="1225351"/>
                    </a:cubicBezTo>
                    <a:lnTo>
                      <a:pt x="122535" y="1225351"/>
                    </a:lnTo>
                    <a:cubicBezTo>
                      <a:pt x="90037" y="1225351"/>
                      <a:pt x="58869" y="1212441"/>
                      <a:pt x="35890" y="1189461"/>
                    </a:cubicBezTo>
                    <a:cubicBezTo>
                      <a:pt x="12910" y="1166481"/>
                      <a:pt x="0" y="1135314"/>
                      <a:pt x="0" y="1102816"/>
                    </a:cubicBezTo>
                    <a:lnTo>
                      <a:pt x="0" y="122535"/>
                    </a:lnTo>
                    <a:close/>
                  </a:path>
                </a:pathLst>
              </a:custGeom>
              <a:solidFill>
                <a:sysClr val="window" lastClr="FFFFFF"/>
              </a:solidFill>
              <a:ln w="19050" cap="rnd" cmpd="sng" algn="ctr">
                <a:solidFill>
                  <a:srgbClr val="90C226"/>
                </a:solidFill>
                <a:prstDash val="solid"/>
              </a:ln>
            </p:spPr>
            <p:txBody>
              <a:bodyPr spcFirstLastPara="0" vert="horz" wrap="square" lIns="127329" tIns="104469" rIns="127329" bIns="104469" numCol="1" spcCol="1270" anchor="ctr" anchorCtr="0">
                <a:noAutofit/>
              </a:bodyPr>
              <a:lstStyle/>
              <a:p>
                <a:pPr>
                  <a:defRPr/>
                </a:pPr>
                <a:endParaRPr lang="en-GB" sz="1100" i="1">
                  <a:solidFill>
                    <a:prstClr val="black"/>
                  </a:solidFill>
                  <a:latin typeface="Calibri"/>
                </a:endParaRPr>
              </a:p>
            </p:txBody>
          </p:sp>
          <p:sp>
            <p:nvSpPr>
              <p:cNvPr id="15" name="23 Forma libre" hidden="0"/>
              <p:cNvSpPr/>
              <p:nvPr isPhoto="0" userDrawn="0"/>
            </p:nvSpPr>
            <p:spPr bwMode="auto">
              <a:xfrm>
                <a:off x="6145856" y="1473023"/>
                <a:ext cx="2962648" cy="5192349"/>
              </a:xfrm>
              <a:custGeom>
                <a:avLst/>
                <a:gdLst>
                  <a:gd name="connsiteX0" fmla="*/ 0 w 1934765"/>
                  <a:gd name="connsiteY0" fmla="*/ 193477 h 4064000"/>
                  <a:gd name="connsiteX1" fmla="*/ 56668 w 1934765"/>
                  <a:gd name="connsiteY1" fmla="*/ 56668 h 4064000"/>
                  <a:gd name="connsiteX2" fmla="*/ 193477 w 1934765"/>
                  <a:gd name="connsiteY2" fmla="*/ 0 h 4064000"/>
                  <a:gd name="connsiteX3" fmla="*/ 1741288 w 1934765"/>
                  <a:gd name="connsiteY3" fmla="*/ 0 h 4064000"/>
                  <a:gd name="connsiteX4" fmla="*/ 1878097 w 1934765"/>
                  <a:gd name="connsiteY4" fmla="*/ 56668 h 4064000"/>
                  <a:gd name="connsiteX5" fmla="*/ 1934765 w 1934765"/>
                  <a:gd name="connsiteY5" fmla="*/ 193477 h 4064000"/>
                  <a:gd name="connsiteX6" fmla="*/ 1934765 w 1934765"/>
                  <a:gd name="connsiteY6" fmla="*/ 3870523 h 4064000"/>
                  <a:gd name="connsiteX7" fmla="*/ 1878097 w 1934765"/>
                  <a:gd name="connsiteY7" fmla="*/ 4007332 h 4064000"/>
                  <a:gd name="connsiteX8" fmla="*/ 1741288 w 1934765"/>
                  <a:gd name="connsiteY8" fmla="*/ 4064000 h 4064000"/>
                  <a:gd name="connsiteX9" fmla="*/ 193477 w 1934765"/>
                  <a:gd name="connsiteY9" fmla="*/ 4064000 h 4064000"/>
                  <a:gd name="connsiteX10" fmla="*/ 56668 w 1934765"/>
                  <a:gd name="connsiteY10" fmla="*/ 4007332 h 4064000"/>
                  <a:gd name="connsiteX11" fmla="*/ 0 w 1934765"/>
                  <a:gd name="connsiteY11" fmla="*/ 3870523 h 4064000"/>
                  <a:gd name="connsiteX12" fmla="*/ 0 w 1934765"/>
                  <a:gd name="connsiteY12" fmla="*/ 193477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765" h="4064000" fill="norm" stroke="1" extrusionOk="0">
                    <a:moveTo>
                      <a:pt x="0" y="193477"/>
                    </a:moveTo>
                    <a:cubicBezTo>
                      <a:pt x="0" y="142164"/>
                      <a:pt x="20384" y="92952"/>
                      <a:pt x="56668" y="56668"/>
                    </a:cubicBezTo>
                    <a:cubicBezTo>
                      <a:pt x="92952" y="20384"/>
                      <a:pt x="142164" y="0"/>
                      <a:pt x="193477" y="0"/>
                    </a:cubicBezTo>
                    <a:lnTo>
                      <a:pt x="1741288" y="0"/>
                    </a:lnTo>
                    <a:cubicBezTo>
                      <a:pt x="1792601" y="0"/>
                      <a:pt x="1841813" y="20384"/>
                      <a:pt x="1878097" y="56668"/>
                    </a:cubicBezTo>
                    <a:cubicBezTo>
                      <a:pt x="1914381" y="92952"/>
                      <a:pt x="1934765" y="142164"/>
                      <a:pt x="1934765" y="193477"/>
                    </a:cubicBezTo>
                    <a:lnTo>
                      <a:pt x="1934765" y="3870523"/>
                    </a:lnTo>
                    <a:cubicBezTo>
                      <a:pt x="1934765" y="3921836"/>
                      <a:pt x="1914381" y="3971048"/>
                      <a:pt x="1878097" y="4007332"/>
                    </a:cubicBezTo>
                    <a:cubicBezTo>
                      <a:pt x="1841813" y="4043616"/>
                      <a:pt x="1792601" y="4064000"/>
                      <a:pt x="1741288" y="4064000"/>
                    </a:cubicBezTo>
                    <a:lnTo>
                      <a:pt x="193477" y="4064000"/>
                    </a:lnTo>
                    <a:cubicBezTo>
                      <a:pt x="142164" y="4064000"/>
                      <a:pt x="92952" y="4043616"/>
                      <a:pt x="56668" y="4007332"/>
                    </a:cubicBezTo>
                    <a:cubicBezTo>
                      <a:pt x="20384" y="3971048"/>
                      <a:pt x="0" y="3921836"/>
                      <a:pt x="0" y="3870523"/>
                    </a:cubicBezTo>
                    <a:lnTo>
                      <a:pt x="0" y="193477"/>
                    </a:lnTo>
                    <a:close/>
                  </a:path>
                </a:pathLst>
              </a:custGeom>
              <a:solidFill>
                <a:srgbClr val="90C226">
                  <a:tint val="40000"/>
                  <a:hueOff val="0"/>
                  <a:satOff val="0"/>
                  <a:lumOff val="0"/>
                  <a:alphaOff val="0"/>
                </a:srgbClr>
              </a:solidFill>
              <a:ln>
                <a:noFill/>
              </a:ln>
            </p:spPr>
            <p:txBody>
              <a:bodyPr spcFirstLastPara="0" vert="horz" wrap="square" lIns="171450" tIns="171450" rIns="171450" bIns="3016250" numCol="1" spcCol="1270" anchor="ctr" anchorCtr="0">
                <a:noAutofit/>
              </a:bodyPr>
              <a:lstStyle/>
              <a:p>
                <a:pPr algn="ctr" defTabSz="2000250">
                  <a:lnSpc>
                    <a:spcPct val="90000"/>
                  </a:lnSpc>
                  <a:spcBef>
                    <a:spcPts val="0"/>
                  </a:spcBef>
                  <a:spcAft>
                    <a:spcPts val="0"/>
                  </a:spcAft>
                  <a:defRPr/>
                </a:pPr>
                <a:endParaRPr lang="es-ES" sz="1400" b="1">
                  <a:solidFill>
                    <a:prstClr val="black"/>
                  </a:solidFill>
                  <a:latin typeface="Trebuchet MS"/>
                </a:endParaRPr>
              </a:p>
            </p:txBody>
          </p:sp>
          <p:sp>
            <p:nvSpPr>
              <p:cNvPr id="16" name="24 Forma libre" hidden="0"/>
              <p:cNvSpPr/>
              <p:nvPr isPhoto="0" userDrawn="0"/>
            </p:nvSpPr>
            <p:spPr bwMode="auto">
              <a:xfrm>
                <a:off x="6381501" y="1588123"/>
                <a:ext cx="2370119" cy="424487"/>
              </a:xfrm>
              <a:custGeom>
                <a:avLst/>
                <a:gdLst>
                  <a:gd name="connsiteX0" fmla="*/ 0 w 1547812"/>
                  <a:gd name="connsiteY0" fmla="*/ 122535 h 1225351"/>
                  <a:gd name="connsiteX1" fmla="*/ 35890 w 1547812"/>
                  <a:gd name="connsiteY1" fmla="*/ 35890 h 1225351"/>
                  <a:gd name="connsiteX2" fmla="*/ 122535 w 1547812"/>
                  <a:gd name="connsiteY2" fmla="*/ 0 h 1225351"/>
                  <a:gd name="connsiteX3" fmla="*/ 1425277 w 1547812"/>
                  <a:gd name="connsiteY3" fmla="*/ 0 h 1225351"/>
                  <a:gd name="connsiteX4" fmla="*/ 1511922 w 1547812"/>
                  <a:gd name="connsiteY4" fmla="*/ 35890 h 1225351"/>
                  <a:gd name="connsiteX5" fmla="*/ 1547812 w 1547812"/>
                  <a:gd name="connsiteY5" fmla="*/ 122535 h 1225351"/>
                  <a:gd name="connsiteX6" fmla="*/ 1547812 w 1547812"/>
                  <a:gd name="connsiteY6" fmla="*/ 1102816 h 1225351"/>
                  <a:gd name="connsiteX7" fmla="*/ 1511922 w 1547812"/>
                  <a:gd name="connsiteY7" fmla="*/ 1189461 h 1225351"/>
                  <a:gd name="connsiteX8" fmla="*/ 1425277 w 1547812"/>
                  <a:gd name="connsiteY8" fmla="*/ 1225351 h 1225351"/>
                  <a:gd name="connsiteX9" fmla="*/ 122535 w 1547812"/>
                  <a:gd name="connsiteY9" fmla="*/ 1225351 h 1225351"/>
                  <a:gd name="connsiteX10" fmla="*/ 35890 w 1547812"/>
                  <a:gd name="connsiteY10" fmla="*/ 1189461 h 1225351"/>
                  <a:gd name="connsiteX11" fmla="*/ 0 w 1547812"/>
                  <a:gd name="connsiteY11" fmla="*/ 1102816 h 1225351"/>
                  <a:gd name="connsiteX12" fmla="*/ 0 w 1547812"/>
                  <a:gd name="connsiteY12" fmla="*/ 122535 h 12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812" h="1225351" fill="norm" stroke="1" extrusionOk="0">
                    <a:moveTo>
                      <a:pt x="0" y="122535"/>
                    </a:moveTo>
                    <a:cubicBezTo>
                      <a:pt x="0" y="90037"/>
                      <a:pt x="12910" y="58869"/>
                      <a:pt x="35890" y="35890"/>
                    </a:cubicBezTo>
                    <a:cubicBezTo>
                      <a:pt x="58870" y="12910"/>
                      <a:pt x="90037" y="0"/>
                      <a:pt x="122535" y="0"/>
                    </a:cubicBezTo>
                    <a:lnTo>
                      <a:pt x="1425277" y="0"/>
                    </a:lnTo>
                    <a:cubicBezTo>
                      <a:pt x="1457775" y="0"/>
                      <a:pt x="1488943" y="12910"/>
                      <a:pt x="1511922" y="35890"/>
                    </a:cubicBezTo>
                    <a:cubicBezTo>
                      <a:pt x="1534902" y="58870"/>
                      <a:pt x="1547812" y="90037"/>
                      <a:pt x="1547812" y="122535"/>
                    </a:cubicBezTo>
                    <a:lnTo>
                      <a:pt x="1547812" y="1102816"/>
                    </a:lnTo>
                    <a:cubicBezTo>
                      <a:pt x="1547812" y="1135314"/>
                      <a:pt x="1534902" y="1166482"/>
                      <a:pt x="1511922" y="1189461"/>
                    </a:cubicBezTo>
                    <a:cubicBezTo>
                      <a:pt x="1488942" y="1212441"/>
                      <a:pt x="1457775" y="1225351"/>
                      <a:pt x="1425277" y="1225351"/>
                    </a:cubicBezTo>
                    <a:lnTo>
                      <a:pt x="122535" y="1225351"/>
                    </a:lnTo>
                    <a:cubicBezTo>
                      <a:pt x="90037" y="1225351"/>
                      <a:pt x="58869" y="1212441"/>
                      <a:pt x="35890" y="1189461"/>
                    </a:cubicBezTo>
                    <a:cubicBezTo>
                      <a:pt x="12910" y="1166481"/>
                      <a:pt x="0" y="1135314"/>
                      <a:pt x="0" y="1102816"/>
                    </a:cubicBezTo>
                    <a:lnTo>
                      <a:pt x="0" y="122535"/>
                    </a:lnTo>
                    <a:close/>
                  </a:path>
                </a:pathLst>
              </a:custGeom>
              <a:solidFill>
                <a:sysClr val="window" lastClr="FFFFFF"/>
              </a:solidFill>
              <a:ln w="19050" cap="rnd" cmpd="sng" algn="ctr">
                <a:solidFill>
                  <a:srgbClr val="90C226"/>
                </a:solidFill>
                <a:prstDash val="solid"/>
              </a:ln>
            </p:spPr>
            <p:txBody>
              <a:bodyPr spcFirstLastPara="0" vert="horz" wrap="square" lIns="127329" tIns="104469" rIns="127329" bIns="104469" numCol="1" spcCol="1270" anchor="ctr" anchorCtr="0">
                <a:noAutofit/>
              </a:bodyPr>
              <a:lstStyle/>
              <a:p>
                <a:pPr algn="ctr" defTabSz="1600200">
                  <a:lnSpc>
                    <a:spcPct val="90000"/>
                  </a:lnSpc>
                  <a:spcBef>
                    <a:spcPts val="0"/>
                  </a:spcBef>
                  <a:spcAft>
                    <a:spcPts val="0"/>
                  </a:spcAft>
                  <a:defRPr/>
                </a:pPr>
                <a:endParaRPr lang="es-ES" sz="3600">
                  <a:solidFill>
                    <a:prstClr val="black"/>
                  </a:solidFill>
                  <a:latin typeface="Trebuchet MS"/>
                </a:endParaRPr>
              </a:p>
            </p:txBody>
          </p:sp>
          <p:sp>
            <p:nvSpPr>
              <p:cNvPr id="17" name="25 Forma libre" hidden="0"/>
              <p:cNvSpPr/>
              <p:nvPr isPhoto="0" userDrawn="0"/>
            </p:nvSpPr>
            <p:spPr bwMode="auto">
              <a:xfrm>
                <a:off x="6379919" y="2192471"/>
                <a:ext cx="2370119" cy="4212846"/>
              </a:xfrm>
              <a:custGeom>
                <a:avLst/>
                <a:gdLst>
                  <a:gd name="connsiteX0" fmla="*/ 0 w 1547812"/>
                  <a:gd name="connsiteY0" fmla="*/ 122535 h 1225351"/>
                  <a:gd name="connsiteX1" fmla="*/ 35890 w 1547812"/>
                  <a:gd name="connsiteY1" fmla="*/ 35890 h 1225351"/>
                  <a:gd name="connsiteX2" fmla="*/ 122535 w 1547812"/>
                  <a:gd name="connsiteY2" fmla="*/ 0 h 1225351"/>
                  <a:gd name="connsiteX3" fmla="*/ 1425277 w 1547812"/>
                  <a:gd name="connsiteY3" fmla="*/ 0 h 1225351"/>
                  <a:gd name="connsiteX4" fmla="*/ 1511922 w 1547812"/>
                  <a:gd name="connsiteY4" fmla="*/ 35890 h 1225351"/>
                  <a:gd name="connsiteX5" fmla="*/ 1547812 w 1547812"/>
                  <a:gd name="connsiteY5" fmla="*/ 122535 h 1225351"/>
                  <a:gd name="connsiteX6" fmla="*/ 1547812 w 1547812"/>
                  <a:gd name="connsiteY6" fmla="*/ 1102816 h 1225351"/>
                  <a:gd name="connsiteX7" fmla="*/ 1511922 w 1547812"/>
                  <a:gd name="connsiteY7" fmla="*/ 1189461 h 1225351"/>
                  <a:gd name="connsiteX8" fmla="*/ 1425277 w 1547812"/>
                  <a:gd name="connsiteY8" fmla="*/ 1225351 h 1225351"/>
                  <a:gd name="connsiteX9" fmla="*/ 122535 w 1547812"/>
                  <a:gd name="connsiteY9" fmla="*/ 1225351 h 1225351"/>
                  <a:gd name="connsiteX10" fmla="*/ 35890 w 1547812"/>
                  <a:gd name="connsiteY10" fmla="*/ 1189461 h 1225351"/>
                  <a:gd name="connsiteX11" fmla="*/ 0 w 1547812"/>
                  <a:gd name="connsiteY11" fmla="*/ 1102816 h 1225351"/>
                  <a:gd name="connsiteX12" fmla="*/ 0 w 1547812"/>
                  <a:gd name="connsiteY12" fmla="*/ 122535 h 12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812" h="1225351" fill="norm" stroke="1" extrusionOk="0">
                    <a:moveTo>
                      <a:pt x="0" y="122535"/>
                    </a:moveTo>
                    <a:cubicBezTo>
                      <a:pt x="0" y="90037"/>
                      <a:pt x="12910" y="58869"/>
                      <a:pt x="35890" y="35890"/>
                    </a:cubicBezTo>
                    <a:cubicBezTo>
                      <a:pt x="58870" y="12910"/>
                      <a:pt x="90037" y="0"/>
                      <a:pt x="122535" y="0"/>
                    </a:cubicBezTo>
                    <a:lnTo>
                      <a:pt x="1425277" y="0"/>
                    </a:lnTo>
                    <a:cubicBezTo>
                      <a:pt x="1457775" y="0"/>
                      <a:pt x="1488943" y="12910"/>
                      <a:pt x="1511922" y="35890"/>
                    </a:cubicBezTo>
                    <a:cubicBezTo>
                      <a:pt x="1534902" y="58870"/>
                      <a:pt x="1547812" y="90037"/>
                      <a:pt x="1547812" y="122535"/>
                    </a:cubicBezTo>
                    <a:lnTo>
                      <a:pt x="1547812" y="1102816"/>
                    </a:lnTo>
                    <a:cubicBezTo>
                      <a:pt x="1547812" y="1135314"/>
                      <a:pt x="1534902" y="1166482"/>
                      <a:pt x="1511922" y="1189461"/>
                    </a:cubicBezTo>
                    <a:cubicBezTo>
                      <a:pt x="1488942" y="1212441"/>
                      <a:pt x="1457775" y="1225351"/>
                      <a:pt x="1425277" y="1225351"/>
                    </a:cubicBezTo>
                    <a:lnTo>
                      <a:pt x="122535" y="1225351"/>
                    </a:lnTo>
                    <a:cubicBezTo>
                      <a:pt x="90037" y="1225351"/>
                      <a:pt x="58869" y="1212441"/>
                      <a:pt x="35890" y="1189461"/>
                    </a:cubicBezTo>
                    <a:cubicBezTo>
                      <a:pt x="12910" y="1166481"/>
                      <a:pt x="0" y="1135314"/>
                      <a:pt x="0" y="1102816"/>
                    </a:cubicBezTo>
                    <a:lnTo>
                      <a:pt x="0" y="122535"/>
                    </a:lnTo>
                    <a:close/>
                  </a:path>
                </a:pathLst>
              </a:custGeom>
              <a:solidFill>
                <a:sysClr val="window" lastClr="FFFFFF"/>
              </a:solidFill>
              <a:ln w="19050" cap="rnd" cmpd="sng" algn="ctr">
                <a:solidFill>
                  <a:srgbClr val="90C226"/>
                </a:solidFill>
                <a:prstDash val="solid"/>
              </a:ln>
            </p:spPr>
            <p:txBody>
              <a:bodyPr spcFirstLastPara="0" vert="horz" wrap="square" lIns="127329" tIns="104469" rIns="127329" bIns="104469" numCol="1" spcCol="1270" anchor="ctr" anchorCtr="0">
                <a:noAutofit/>
              </a:bodyPr>
              <a:lstStyle/>
              <a:p>
                <a:pPr>
                  <a:defRPr/>
                </a:pPr>
                <a:endParaRPr lang="en-GB" sz="1100" i="1">
                  <a:solidFill>
                    <a:prstClr val="black"/>
                  </a:solidFill>
                  <a:latin typeface="Calibri"/>
                </a:endParaRPr>
              </a:p>
            </p:txBody>
          </p:sp>
          <p:sp>
            <p:nvSpPr>
              <p:cNvPr id="18" name="Tekstvak 14" hidden="0"/>
              <p:cNvSpPr>
                <a:spLocks noAdjustHandles="0" noChangeArrowheads="0"/>
              </p:cNvSpPr>
              <p:nvPr isPhoto="0" userDrawn="0"/>
            </p:nvSpPr>
            <p:spPr bwMode="auto">
              <a:xfrm>
                <a:off x="3450643" y="1542628"/>
                <a:ext cx="2217548" cy="360202"/>
              </a:xfrm>
              <a:prstGeom prst="rect">
                <a:avLst/>
              </a:prstGeom>
              <a:noFill/>
            </p:spPr>
            <p:txBody>
              <a:bodyPr wrap="square" rtlCol="0">
                <a:spAutoFit/>
              </a:bodyPr>
              <a:lstStyle/>
              <a:p>
                <a:pPr algn="ctr">
                  <a:defRPr/>
                </a:pPr>
                <a:r>
                  <a:rPr lang="en-GB" b="1">
                    <a:solidFill>
                      <a:prstClr val="black"/>
                    </a:solidFill>
                    <a:latin typeface="Calibri"/>
                  </a:rPr>
                  <a:t>Puzzles</a:t>
                </a:r>
                <a:endParaRPr/>
              </a:p>
            </p:txBody>
          </p:sp>
          <p:sp>
            <p:nvSpPr>
              <p:cNvPr id="19" name="Tekstvak 15" hidden="0"/>
              <p:cNvSpPr>
                <a:spLocks noAdjustHandles="0" noChangeArrowheads="0"/>
              </p:cNvSpPr>
              <p:nvPr isPhoto="0" userDrawn="0"/>
            </p:nvSpPr>
            <p:spPr bwMode="auto">
              <a:xfrm>
                <a:off x="6444960" y="1588123"/>
                <a:ext cx="2217548" cy="360202"/>
              </a:xfrm>
              <a:prstGeom prst="rect">
                <a:avLst/>
              </a:prstGeom>
              <a:noFill/>
            </p:spPr>
            <p:txBody>
              <a:bodyPr wrap="square" rtlCol="0">
                <a:spAutoFit/>
              </a:bodyPr>
              <a:lstStyle/>
              <a:p>
                <a:pPr algn="ctr">
                  <a:defRPr/>
                </a:pPr>
                <a:r>
                  <a:rPr lang="en-GB" b="1">
                    <a:solidFill>
                      <a:prstClr val="black"/>
                    </a:solidFill>
                    <a:latin typeface="Calibri"/>
                  </a:rPr>
                  <a:t>Proposals</a:t>
                </a:r>
                <a:endParaRPr/>
              </a:p>
            </p:txBody>
          </p:sp>
        </p:grpSp>
        <p:pic>
          <p:nvPicPr>
            <p:cNvPr id="20" name="Afbeelding 16" descr="... /_tLPpH-a_EEE/SuT4qJx4OKI/AAAAAAAAFqY/9ZmuVN1WUmA/s320/light-bulb.jpg" hidden="0"/>
            <p:cNvPicPr>
              <a:picLocks noChangeAspect="1"/>
            </p:cNvPicPr>
            <p:nvPr isPhoto="0" userDrawn="0"/>
          </p:nvPicPr>
          <p:blipFill>
            <a:blip r:embed="rId4"/>
            <a:stretch/>
          </p:blipFill>
          <p:spPr bwMode="auto">
            <a:xfrm>
              <a:off x="8573173" y="226289"/>
              <a:ext cx="907203" cy="1038226"/>
            </a:xfrm>
            <a:prstGeom prst="rect">
              <a:avLst/>
            </a:prstGeom>
          </p:spPr>
        </p:pic>
      </p:grpSp>
      <p:sp>
        <p:nvSpPr>
          <p:cNvPr id="21" name="Rechthoek 20" hidden="0"/>
          <p:cNvSpPr/>
          <p:nvPr isPhoto="0" userDrawn="0"/>
        </p:nvSpPr>
        <p:spPr bwMode="auto">
          <a:xfrm>
            <a:off x="7529" y="-8687"/>
            <a:ext cx="2649769" cy="6858000"/>
          </a:xfrm>
          <a:prstGeom prst="rect">
            <a:avLst/>
          </a:prstGeom>
          <a:solidFill>
            <a:sysClr val="window" lastClr="FFFFFF">
              <a:lumMod val="95000"/>
            </a:sysClr>
          </a:solidFill>
          <a:ln w="12700" cap="flat" cmpd="sng" algn="ctr">
            <a:noFill/>
            <a:prstDash val="solid"/>
            <a:miter lim="800000"/>
          </a:ln>
        </p:spPr>
        <p:txBody>
          <a:bodyPr rtlCol="0" anchor="ctr"/>
          <a:lstStyle/>
          <a:p>
            <a:pPr marL="0" marR="0" lvl="0" indent="0" algn="ctr" defTabSz="914400">
              <a:lnSpc>
                <a:spcPct val="100000"/>
              </a:lnSpc>
              <a:spcBef>
                <a:spcPts val="0"/>
              </a:spcBef>
              <a:spcAft>
                <a:spcPts val="0"/>
              </a:spcAft>
              <a:buClrTx/>
              <a:buSzTx/>
              <a:buFontTx/>
              <a:buNone/>
              <a:defRPr/>
            </a:pPr>
            <a:endParaRPr lang="en-GB" sz="1800" b="0" i="0" u="none" strike="noStrike" cap="none" spc="0">
              <a:ln>
                <a:noFill/>
              </a:ln>
              <a:solidFill>
                <a:prstClr val="white"/>
              </a:solidFill>
              <a:latin typeface="Calibri"/>
              <a:ea typeface="+mn-ea"/>
              <a:cs typeface="+mn-cs"/>
            </a:endParaRPr>
          </a:p>
        </p:txBody>
      </p:sp>
      <p:grpSp>
        <p:nvGrpSpPr>
          <p:cNvPr id="22" name="Groep 25" hidden="0"/>
          <p:cNvGrpSpPr/>
          <p:nvPr isPhoto="0" userDrawn="0"/>
        </p:nvGrpSpPr>
        <p:grpSpPr bwMode="auto">
          <a:xfrm>
            <a:off x="0" y="20697"/>
            <a:ext cx="1849276" cy="961435"/>
            <a:chOff x="0" y="20698"/>
            <a:chExt cx="1849276" cy="929728"/>
          </a:xfrm>
        </p:grpSpPr>
        <p:pic>
          <p:nvPicPr>
            <p:cNvPr id="23" name="Afbeelding 26" hidden="0"/>
            <p:cNvPicPr>
              <a:picLocks noChangeAspect="1"/>
            </p:cNvPicPr>
            <p:nvPr isPhoto="0" userDrawn="0"/>
          </p:nvPicPr>
          <p:blipFill>
            <a:blip r:embed="rId5"/>
            <a:stretch/>
          </p:blipFill>
          <p:spPr bwMode="auto">
            <a:xfrm>
              <a:off x="0" y="20698"/>
              <a:ext cx="1849276" cy="493396"/>
            </a:xfrm>
            <a:prstGeom prst="rect">
              <a:avLst/>
            </a:prstGeom>
          </p:spPr>
        </p:pic>
        <p:sp>
          <p:nvSpPr>
            <p:cNvPr id="24" name="Actieknop: Startpagina 27" hidden="0">
              <a:hlinkClick r:id="rId6" action="ppaction://hlinksldjump" highlightClick="1"/>
            </p:cNvPr>
            <p:cNvSpPr/>
            <p:nvPr isPhoto="0" userDrawn="0"/>
          </p:nvSpPr>
          <p:spPr bwMode="auto">
            <a:xfrm>
              <a:off x="247773" y="703779"/>
              <a:ext cx="320948" cy="246647"/>
            </a:xfrm>
            <a:prstGeom prst="actionButtonHome">
              <a:avLst/>
            </a:prstGeom>
            <a:solidFill>
              <a:srgbClr val="FFC000">
                <a:lumMod val="20000"/>
                <a:lumOff val="80000"/>
              </a:srgbClr>
            </a:solidFill>
            <a:ln w="12700" cap="flat" cmpd="sng" algn="ctr">
              <a:solidFill>
                <a:srgbClr val="FFC000"/>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marL="0" marR="0" lvl="0" indent="0" algn="ctr" defTabSz="914400">
                <a:lnSpc>
                  <a:spcPct val="100000"/>
                </a:lnSpc>
                <a:spcBef>
                  <a:spcPts val="0"/>
                </a:spcBef>
                <a:spcAft>
                  <a:spcPts val="0"/>
                </a:spcAft>
                <a:buClrTx/>
                <a:buSzTx/>
                <a:buFontTx/>
                <a:buNone/>
                <a:defRPr/>
              </a:pPr>
              <a:endParaRPr lang="en-GB" sz="1800" b="0" i="0" u="none" strike="noStrike" cap="none" spc="0">
                <a:ln>
                  <a:noFill/>
                </a:ln>
                <a:solidFill>
                  <a:prstClr val="white"/>
                </a:solidFill>
                <a:latin typeface="Calibri"/>
                <a:ea typeface="+mn-ea"/>
                <a:cs typeface="+mn-cs"/>
              </a:endParaRPr>
            </a:p>
          </p:txBody>
        </p:sp>
      </p:grpSp>
      <p:sp>
        <p:nvSpPr>
          <p:cNvPr id="25" name="Actieknop: Terug of Vorige 28" hidden="0">
            <a:hlinkClick r:id="" action="ppaction://hlinkshowjump?jump=firstslide" highlightClick="1"/>
          </p:cNvPr>
          <p:cNvSpPr/>
          <p:nvPr isPhoto="0" userDrawn="0"/>
        </p:nvSpPr>
        <p:spPr bwMode="auto">
          <a:xfrm>
            <a:off x="251836" y="1016786"/>
            <a:ext cx="312820" cy="255059"/>
          </a:xfrm>
          <a:prstGeom prst="actionButtonBackPrevious">
            <a:avLst/>
          </a:prstGeom>
          <a:solidFill>
            <a:srgbClr val="FFC000">
              <a:lumMod val="20000"/>
              <a:lumOff val="80000"/>
            </a:srgbClr>
          </a:solidFill>
          <a:ln w="12700" cap="flat" cmpd="sng" algn="ctr">
            <a:solidFill>
              <a:srgbClr val="FFC000"/>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marL="0" marR="0" lvl="0" indent="0" algn="ctr" defTabSz="914400">
              <a:lnSpc>
                <a:spcPct val="100000"/>
              </a:lnSpc>
              <a:spcBef>
                <a:spcPts val="0"/>
              </a:spcBef>
              <a:spcAft>
                <a:spcPts val="0"/>
              </a:spcAft>
              <a:buClrTx/>
              <a:buSzTx/>
              <a:buFontTx/>
              <a:buNone/>
              <a:defRPr/>
            </a:pPr>
            <a:endParaRPr lang="en-GB" sz="1800" b="0" i="0" u="none" strike="noStrike" cap="none" spc="0">
              <a:ln>
                <a:noFill/>
              </a:ln>
              <a:solidFill>
                <a:prstClr val="white"/>
              </a:solidFill>
              <a:latin typeface="Calibri"/>
              <a:ea typeface="+mn-ea"/>
              <a:cs typeface="+mn-cs"/>
            </a:endParaRPr>
          </a:p>
        </p:txBody>
      </p:sp>
      <p:sp>
        <p:nvSpPr>
          <p:cNvPr id="26" name="Tekstvak 30" hidden="0"/>
          <p:cNvSpPr>
            <a:spLocks noAdjustHandles="0" noChangeArrowheads="0"/>
          </p:cNvSpPr>
          <p:nvPr isPhoto="0" userDrawn="0"/>
        </p:nvSpPr>
        <p:spPr bwMode="auto">
          <a:xfrm>
            <a:off x="675465" y="765383"/>
            <a:ext cx="1800468" cy="461665"/>
          </a:xfrm>
          <a:prstGeom prst="rect">
            <a:avLst/>
          </a:prstGeom>
          <a:solidFill>
            <a:srgbClr val="70AD47">
              <a:lumMod val="20000"/>
              <a:lumOff val="80000"/>
            </a:srgbClr>
          </a:solid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en-GB" sz="2400" b="1" i="0" u="none" strike="noStrike" cap="none" spc="0">
                <a:ln>
                  <a:noFill/>
                </a:ln>
                <a:solidFill>
                  <a:srgbClr val="70AD47">
                    <a:lumMod val="75000"/>
                  </a:srgbClr>
                </a:solidFill>
              </a:rPr>
              <a:t>Feedback</a:t>
            </a:r>
            <a:endParaRPr/>
          </a:p>
        </p:txBody>
      </p:sp>
      <p:sp>
        <p:nvSpPr>
          <p:cNvPr id="27" name="Tekstvak 32" hidden="0"/>
          <p:cNvSpPr>
            <a:spLocks noAdjustHandles="0" noChangeArrowheads="0"/>
          </p:cNvSpPr>
          <p:nvPr isPhoto="0" userDrawn="0"/>
        </p:nvSpPr>
        <p:spPr bwMode="auto">
          <a:xfrm>
            <a:off x="158052" y="1552282"/>
            <a:ext cx="2193284" cy="600164"/>
          </a:xfrm>
          <a:prstGeom prst="rect">
            <a:avLst/>
          </a:prstGeom>
          <a:noFill/>
        </p:spPr>
        <p:txBody>
          <a:bodyPr wrap="square" rtlCol="0">
            <a:spAutoFit/>
          </a:bodyPr>
          <a:lstStyle/>
          <a:p>
            <a:pPr marL="0" marR="0" lvl="0" indent="0" defTabSz="914400">
              <a:lnSpc>
                <a:spcPct val="100000"/>
              </a:lnSpc>
              <a:spcBef>
                <a:spcPts val="0"/>
              </a:spcBef>
              <a:spcAft>
                <a:spcPts val="0"/>
              </a:spcAft>
              <a:buClrTx/>
              <a:buSzTx/>
              <a:buFontTx/>
              <a:buNone/>
              <a:defRPr/>
            </a:pPr>
            <a:r>
              <a:rPr lang="en-GB" sz="1100" b="0" i="0" u="none" strike="noStrike" cap="none" spc="0">
                <a:ln>
                  <a:noFill/>
                </a:ln>
                <a:solidFill>
                  <a:prstClr val="black"/>
                </a:solidFill>
              </a:rPr>
              <a:t>If you give feedback to actors after having studied their case, here are some tips to keep in mind: </a:t>
            </a:r>
            <a:endParaRPr/>
          </a:p>
        </p:txBody>
      </p:sp>
      <p:sp>
        <p:nvSpPr>
          <p:cNvPr id="28" name="Tekstvak 33" hidden="0"/>
          <p:cNvSpPr>
            <a:spLocks noAdjustHandles="0" noChangeArrowheads="0"/>
          </p:cNvSpPr>
          <p:nvPr isPhoto="0" userDrawn="0"/>
        </p:nvSpPr>
        <p:spPr bwMode="auto">
          <a:xfrm>
            <a:off x="166840" y="2234325"/>
            <a:ext cx="2193284" cy="1107996"/>
          </a:xfrm>
          <a:prstGeom prst="rect">
            <a:avLst/>
          </a:prstGeom>
          <a:noFill/>
        </p:spPr>
        <p:txBody>
          <a:bodyPr wrap="square" rtlCol="0">
            <a:spAutoFit/>
          </a:bodyPr>
          <a:lstStyle/>
          <a:p>
            <a:pPr marL="0" marR="0" lvl="0" indent="0" defTabSz="914400">
              <a:lnSpc>
                <a:spcPct val="100000"/>
              </a:lnSpc>
              <a:spcBef>
                <a:spcPts val="0"/>
              </a:spcBef>
              <a:spcAft>
                <a:spcPts val="0"/>
              </a:spcAft>
              <a:buClrTx/>
              <a:buSzTx/>
              <a:buFontTx/>
              <a:buNone/>
              <a:defRPr/>
            </a:pPr>
            <a:r>
              <a:rPr lang="en-GB" sz="1100" b="1" i="0" u="none" strike="noStrike" cap="none" spc="0">
                <a:ln>
                  <a:noFill/>
                </a:ln>
                <a:solidFill>
                  <a:srgbClr val="C00000"/>
                </a:solidFill>
              </a:rPr>
              <a:t>1. Avoid judgements</a:t>
            </a:r>
            <a:endParaRPr/>
          </a:p>
          <a:p>
            <a:pPr marL="0" marR="0" lvl="0" indent="0" defTabSz="914400">
              <a:lnSpc>
                <a:spcPct val="100000"/>
              </a:lnSpc>
              <a:spcBef>
                <a:spcPts val="0"/>
              </a:spcBef>
              <a:spcAft>
                <a:spcPts val="0"/>
              </a:spcAft>
              <a:buClrTx/>
              <a:buSzTx/>
              <a:buFontTx/>
              <a:buNone/>
              <a:defRPr/>
            </a:pPr>
            <a:r>
              <a:rPr lang="en-GB" sz="1100" b="0" i="0" u="none" strike="noStrike" cap="none" spc="0">
                <a:ln>
                  <a:noFill/>
                </a:ln>
                <a:solidFill>
                  <a:prstClr val="black"/>
                </a:solidFill>
              </a:rPr>
              <a:t>You have been around for a very short time only. Your analysis is based on a limited number of observations. Who</a:t>
            </a:r>
            <a:r>
              <a:rPr lang="en-GB" sz="1100">
                <a:solidFill>
                  <a:prstClr val="black"/>
                </a:solidFill>
              </a:rPr>
              <a:t> are you to know better? </a:t>
            </a:r>
            <a:endParaRPr lang="en-GB" sz="1100" b="0" i="0" u="none" strike="noStrike" cap="none" spc="0">
              <a:ln>
                <a:noFill/>
              </a:ln>
              <a:solidFill>
                <a:prstClr val="black"/>
              </a:solidFill>
            </a:endParaRPr>
          </a:p>
        </p:txBody>
      </p:sp>
      <p:sp>
        <p:nvSpPr>
          <p:cNvPr id="29" name="Tekstvak 34" hidden="0"/>
          <p:cNvSpPr>
            <a:spLocks noAdjustHandles="0" noChangeArrowheads="0"/>
          </p:cNvSpPr>
          <p:nvPr isPhoto="0" userDrawn="0"/>
        </p:nvSpPr>
        <p:spPr bwMode="auto">
          <a:xfrm>
            <a:off x="158051" y="3362867"/>
            <a:ext cx="2317881" cy="769441"/>
          </a:xfrm>
          <a:prstGeom prst="rect">
            <a:avLst/>
          </a:prstGeom>
          <a:noFill/>
        </p:spPr>
        <p:txBody>
          <a:bodyPr wrap="square" rtlCol="0">
            <a:spAutoFit/>
          </a:bodyPr>
          <a:lstStyle/>
          <a:p>
            <a:pPr marL="0" marR="0" lvl="0" indent="0" defTabSz="914400">
              <a:lnSpc>
                <a:spcPct val="100000"/>
              </a:lnSpc>
              <a:spcBef>
                <a:spcPts val="0"/>
              </a:spcBef>
              <a:spcAft>
                <a:spcPts val="0"/>
              </a:spcAft>
              <a:buClrTx/>
              <a:buSzTx/>
              <a:buFontTx/>
              <a:buNone/>
              <a:defRPr/>
            </a:pPr>
            <a:r>
              <a:rPr lang="en-GB" sz="1100" b="1">
                <a:solidFill>
                  <a:srgbClr val="C00000"/>
                </a:solidFill>
              </a:rPr>
              <a:t>2</a:t>
            </a:r>
            <a:r>
              <a:rPr lang="en-GB" sz="1100" b="1" i="0" u="none" strike="noStrike" cap="none" spc="0">
                <a:ln>
                  <a:noFill/>
                </a:ln>
                <a:solidFill>
                  <a:srgbClr val="C00000"/>
                </a:solidFill>
              </a:rPr>
              <a:t>. </a:t>
            </a:r>
            <a:r>
              <a:rPr lang="en-GB" sz="1100" b="1">
                <a:solidFill>
                  <a:srgbClr val="C00000"/>
                </a:solidFill>
              </a:rPr>
              <a:t>Seek balance</a:t>
            </a:r>
            <a:r>
              <a:rPr lang="en-GB" sz="1100" b="1" i="0" u="none" strike="noStrike" cap="none" spc="0">
                <a:ln>
                  <a:noFill/>
                </a:ln>
                <a:solidFill>
                  <a:srgbClr val="C00000"/>
                </a:solidFill>
              </a:rPr>
              <a:t> in your observations</a:t>
            </a:r>
            <a:endParaRPr/>
          </a:p>
          <a:p>
            <a:pPr marL="0" marR="0" lvl="0" indent="0" defTabSz="914400">
              <a:lnSpc>
                <a:spcPct val="100000"/>
              </a:lnSpc>
              <a:spcBef>
                <a:spcPts val="0"/>
              </a:spcBef>
              <a:spcAft>
                <a:spcPts val="0"/>
              </a:spcAft>
              <a:buClrTx/>
              <a:buSzTx/>
              <a:buFontTx/>
              <a:buNone/>
              <a:defRPr/>
            </a:pPr>
            <a:r>
              <a:rPr lang="en-GB" sz="1100" b="0" i="0" u="none" strike="noStrike" cap="none" spc="0">
                <a:ln>
                  <a:noFill/>
                </a:ln>
                <a:solidFill>
                  <a:prstClr val="black"/>
                </a:solidFill>
              </a:rPr>
              <a:t>List things you appreciate (pearls) and things you are questioning (puzzles). </a:t>
            </a:r>
            <a:endParaRPr/>
          </a:p>
        </p:txBody>
      </p:sp>
      <p:sp>
        <p:nvSpPr>
          <p:cNvPr id="30" name="Tekstvak 35" hidden="0"/>
          <p:cNvSpPr>
            <a:spLocks noAdjustHandles="0" noChangeArrowheads="0"/>
          </p:cNvSpPr>
          <p:nvPr isPhoto="0" userDrawn="0"/>
        </p:nvSpPr>
        <p:spPr bwMode="auto">
          <a:xfrm>
            <a:off x="166840" y="4132308"/>
            <a:ext cx="2317881" cy="1107996"/>
          </a:xfrm>
          <a:prstGeom prst="rect">
            <a:avLst/>
          </a:prstGeom>
          <a:noFill/>
        </p:spPr>
        <p:txBody>
          <a:bodyPr wrap="square" rtlCol="0">
            <a:spAutoFit/>
          </a:bodyPr>
          <a:lstStyle/>
          <a:p>
            <a:pPr marL="0" marR="0" lvl="0" indent="0" defTabSz="914400">
              <a:lnSpc>
                <a:spcPct val="100000"/>
              </a:lnSpc>
              <a:spcBef>
                <a:spcPts val="0"/>
              </a:spcBef>
              <a:spcAft>
                <a:spcPts val="0"/>
              </a:spcAft>
              <a:buClrTx/>
              <a:buSzTx/>
              <a:buFontTx/>
              <a:buNone/>
              <a:defRPr/>
            </a:pPr>
            <a:r>
              <a:rPr lang="en-GB" sz="1100" b="1" i="0" u="none" strike="noStrike" cap="none" spc="0">
                <a:ln>
                  <a:noFill/>
                </a:ln>
                <a:solidFill>
                  <a:srgbClr val="C00000"/>
                </a:solidFill>
              </a:rPr>
              <a:t>3. Wrap critics into puzzles</a:t>
            </a:r>
            <a:endParaRPr/>
          </a:p>
          <a:p>
            <a:pPr marL="0" marR="0" lvl="0" indent="0" defTabSz="914400">
              <a:lnSpc>
                <a:spcPct val="100000"/>
              </a:lnSpc>
              <a:spcBef>
                <a:spcPts val="0"/>
              </a:spcBef>
              <a:spcAft>
                <a:spcPts val="0"/>
              </a:spcAft>
              <a:buClrTx/>
              <a:buSzTx/>
              <a:buFontTx/>
              <a:buNone/>
              <a:defRPr/>
            </a:pPr>
            <a:r>
              <a:rPr lang="en-GB" sz="1100" b="0" i="0" u="none" strike="noStrike" cap="none" spc="0">
                <a:ln>
                  <a:noFill/>
                </a:ln>
                <a:solidFill>
                  <a:prstClr val="black"/>
                </a:solidFill>
              </a:rPr>
              <a:t>By doing so you might make people aware of things they did not see so far. But you also leave an opening for them to explain what you have not seen.</a:t>
            </a:r>
            <a:endParaRPr/>
          </a:p>
        </p:txBody>
      </p:sp>
      <p:sp>
        <p:nvSpPr>
          <p:cNvPr id="31" name="Tekstvak 36" hidden="0"/>
          <p:cNvSpPr>
            <a:spLocks noAdjustHandles="0" noChangeArrowheads="0"/>
          </p:cNvSpPr>
          <p:nvPr isPhoto="0" userDrawn="0"/>
        </p:nvSpPr>
        <p:spPr bwMode="auto">
          <a:xfrm>
            <a:off x="166840" y="5215937"/>
            <a:ext cx="2317881" cy="938719"/>
          </a:xfrm>
          <a:prstGeom prst="rect">
            <a:avLst/>
          </a:prstGeom>
          <a:noFill/>
        </p:spPr>
        <p:txBody>
          <a:bodyPr wrap="square" rtlCol="0">
            <a:spAutoFit/>
          </a:bodyPr>
          <a:lstStyle/>
          <a:p>
            <a:pPr marL="0" marR="0" lvl="0" indent="0" defTabSz="914400">
              <a:lnSpc>
                <a:spcPct val="100000"/>
              </a:lnSpc>
              <a:spcBef>
                <a:spcPts val="0"/>
              </a:spcBef>
              <a:spcAft>
                <a:spcPts val="0"/>
              </a:spcAft>
              <a:buClrTx/>
              <a:buSzTx/>
              <a:buFontTx/>
              <a:buNone/>
              <a:defRPr/>
            </a:pPr>
            <a:r>
              <a:rPr lang="en-GB" sz="1100" b="1">
                <a:solidFill>
                  <a:srgbClr val="C00000"/>
                </a:solidFill>
              </a:rPr>
              <a:t>4</a:t>
            </a:r>
            <a:r>
              <a:rPr lang="en-GB" sz="1100" b="1" i="0" u="none" strike="noStrike" cap="none" spc="0">
                <a:ln>
                  <a:noFill/>
                </a:ln>
                <a:solidFill>
                  <a:srgbClr val="C00000"/>
                </a:solidFill>
              </a:rPr>
              <a:t>. End up with proposals</a:t>
            </a:r>
            <a:endParaRPr/>
          </a:p>
          <a:p>
            <a:pPr marL="0" marR="0" lvl="0" indent="0" defTabSz="914400">
              <a:lnSpc>
                <a:spcPct val="100000"/>
              </a:lnSpc>
              <a:spcBef>
                <a:spcPts val="0"/>
              </a:spcBef>
              <a:spcAft>
                <a:spcPts val="0"/>
              </a:spcAft>
              <a:buClrTx/>
              <a:buSzTx/>
              <a:buFontTx/>
              <a:buNone/>
              <a:defRPr/>
            </a:pPr>
            <a:r>
              <a:rPr lang="en-GB" sz="1100" b="0" i="0" u="none" strike="noStrike" cap="none" spc="0">
                <a:ln>
                  <a:noFill/>
                </a:ln>
                <a:solidFill>
                  <a:prstClr val="black"/>
                </a:solidFill>
              </a:rPr>
              <a:t>If you were them, you would ….. </a:t>
            </a:r>
            <a:endParaRPr/>
          </a:p>
          <a:p>
            <a:pPr marL="0" marR="0" lvl="0" indent="0" defTabSz="914400">
              <a:lnSpc>
                <a:spcPct val="100000"/>
              </a:lnSpc>
              <a:spcBef>
                <a:spcPts val="0"/>
              </a:spcBef>
              <a:spcAft>
                <a:spcPts val="0"/>
              </a:spcAft>
              <a:buClrTx/>
              <a:buSzTx/>
              <a:buFontTx/>
              <a:buNone/>
              <a:defRPr/>
            </a:pPr>
            <a:r>
              <a:rPr lang="en-GB" sz="1100" b="0" i="0" u="none" strike="noStrike" cap="none" spc="0">
                <a:ln>
                  <a:noFill/>
                </a:ln>
                <a:solidFill>
                  <a:prstClr val="black"/>
                </a:solidFill>
              </a:rPr>
              <a:t>You might also have proposals to take back home, for your colleagues or for yourself.</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tx1"/>
        </a:solidFill>
      </p:bgPr>
    </p:bg>
    <p:spTree>
      <p:nvGrpSpPr>
        <p:cNvPr id="1" name="" hidden="0"/>
        <p:cNvGrpSpPr/>
        <p:nvPr isPhoto="0" userDrawn="0"/>
      </p:nvGrpSpPr>
      <p:grpSpPr bwMode="auto">
        <a:xfrm>
          <a:off x="0" y="0"/>
          <a:ext cx="0" cy="0"/>
          <a:chOff x="0" y="0"/>
          <a:chExt cx="0" cy="0"/>
        </a:xfrm>
      </p:grpSpPr>
      <p:sp>
        <p:nvSpPr>
          <p:cNvPr id="4" name="Rechthoek 20" hidden="0"/>
          <p:cNvSpPr/>
          <p:nvPr isPhoto="0" userDrawn="0"/>
        </p:nvSpPr>
        <p:spPr bwMode="auto">
          <a:xfrm>
            <a:off x="7529" y="-8687"/>
            <a:ext cx="2649769" cy="6858000"/>
          </a:xfrm>
          <a:prstGeom prst="rect">
            <a:avLst/>
          </a:prstGeom>
          <a:solidFill>
            <a:sysClr val="window" lastClr="FFFFFF">
              <a:lumMod val="95000"/>
            </a:sysClr>
          </a:solidFill>
          <a:ln w="12700" cap="flat" cmpd="sng" algn="ctr">
            <a:noFill/>
            <a:prstDash val="solid"/>
            <a:miter lim="800000"/>
          </a:ln>
        </p:spPr>
        <p:txBody>
          <a:bodyPr rtlCol="0" anchor="ctr"/>
          <a:lstStyle/>
          <a:p>
            <a:pPr marL="0" marR="0" lvl="0" indent="0" algn="ctr" defTabSz="914400">
              <a:lnSpc>
                <a:spcPct val="100000"/>
              </a:lnSpc>
              <a:spcBef>
                <a:spcPts val="0"/>
              </a:spcBef>
              <a:spcAft>
                <a:spcPts val="0"/>
              </a:spcAft>
              <a:buClrTx/>
              <a:buSzTx/>
              <a:buFontTx/>
              <a:buNone/>
              <a:defRPr/>
            </a:pPr>
            <a:endParaRPr lang="en-GB" sz="1800" b="0" i="0" u="none" strike="noStrike" cap="none" spc="0">
              <a:ln>
                <a:noFill/>
              </a:ln>
              <a:solidFill>
                <a:prstClr val="white"/>
              </a:solidFill>
              <a:latin typeface="Calibri"/>
              <a:ea typeface="+mn-ea"/>
              <a:cs typeface="+mn-cs"/>
            </a:endParaRPr>
          </a:p>
        </p:txBody>
      </p:sp>
      <p:grpSp>
        <p:nvGrpSpPr>
          <p:cNvPr id="5" name="Groep 25" hidden="0"/>
          <p:cNvGrpSpPr/>
          <p:nvPr isPhoto="0" userDrawn="0"/>
        </p:nvGrpSpPr>
        <p:grpSpPr bwMode="auto">
          <a:xfrm>
            <a:off x="0" y="20697"/>
            <a:ext cx="1849276" cy="961435"/>
            <a:chOff x="0" y="20698"/>
            <a:chExt cx="1849276" cy="929728"/>
          </a:xfrm>
        </p:grpSpPr>
        <p:pic>
          <p:nvPicPr>
            <p:cNvPr id="6" name="Afbeelding 26" hidden="0"/>
            <p:cNvPicPr>
              <a:picLocks noChangeAspect="1"/>
            </p:cNvPicPr>
            <p:nvPr isPhoto="0" userDrawn="0"/>
          </p:nvPicPr>
          <p:blipFill>
            <a:blip r:embed="rId2"/>
            <a:stretch/>
          </p:blipFill>
          <p:spPr bwMode="auto">
            <a:xfrm>
              <a:off x="0" y="20698"/>
              <a:ext cx="1849276" cy="493396"/>
            </a:xfrm>
            <a:prstGeom prst="rect">
              <a:avLst/>
            </a:prstGeom>
          </p:spPr>
        </p:pic>
        <p:sp>
          <p:nvSpPr>
            <p:cNvPr id="7" name="Actieknop: Startpagina 27" hidden="0">
              <a:hlinkClick r:id="rId3" action="ppaction://hlinksldjump" highlightClick="1"/>
            </p:cNvPr>
            <p:cNvSpPr/>
            <p:nvPr isPhoto="0" userDrawn="0"/>
          </p:nvSpPr>
          <p:spPr bwMode="auto">
            <a:xfrm>
              <a:off x="247773" y="703779"/>
              <a:ext cx="320948" cy="246647"/>
            </a:xfrm>
            <a:prstGeom prst="actionButtonHome">
              <a:avLst/>
            </a:prstGeom>
            <a:solidFill>
              <a:srgbClr val="FFC000">
                <a:lumMod val="20000"/>
                <a:lumOff val="80000"/>
              </a:srgbClr>
            </a:solidFill>
            <a:ln w="12700" cap="flat" cmpd="sng" algn="ctr">
              <a:solidFill>
                <a:srgbClr val="FFC000"/>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marL="0" marR="0" lvl="0" indent="0" algn="ctr" defTabSz="914400">
                <a:lnSpc>
                  <a:spcPct val="100000"/>
                </a:lnSpc>
                <a:spcBef>
                  <a:spcPts val="0"/>
                </a:spcBef>
                <a:spcAft>
                  <a:spcPts val="0"/>
                </a:spcAft>
                <a:buClrTx/>
                <a:buSzTx/>
                <a:buFontTx/>
                <a:buNone/>
                <a:defRPr/>
              </a:pPr>
              <a:endParaRPr lang="en-GB" sz="1800" b="0" i="0" u="none" strike="noStrike" cap="none" spc="0">
                <a:ln>
                  <a:noFill/>
                </a:ln>
                <a:solidFill>
                  <a:prstClr val="white"/>
                </a:solidFill>
                <a:latin typeface="Calibri"/>
                <a:ea typeface="+mn-ea"/>
                <a:cs typeface="+mn-cs"/>
              </a:endParaRPr>
            </a:p>
          </p:txBody>
        </p:sp>
      </p:grpSp>
      <p:sp>
        <p:nvSpPr>
          <p:cNvPr id="8" name="Actieknop: Terug of Vorige 28" hidden="0">
            <a:hlinkClick r:id="" action="ppaction://hlinkshowjump?jump=firstslide" highlightClick="1"/>
          </p:cNvPr>
          <p:cNvSpPr/>
          <p:nvPr isPhoto="0" userDrawn="0"/>
        </p:nvSpPr>
        <p:spPr bwMode="auto">
          <a:xfrm>
            <a:off x="251836" y="1016786"/>
            <a:ext cx="312820" cy="255059"/>
          </a:xfrm>
          <a:prstGeom prst="actionButtonBackPrevious">
            <a:avLst/>
          </a:prstGeom>
          <a:solidFill>
            <a:srgbClr val="FFC000">
              <a:lumMod val="20000"/>
              <a:lumOff val="80000"/>
            </a:srgbClr>
          </a:solidFill>
          <a:ln w="12700" cap="flat" cmpd="sng" algn="ctr">
            <a:solidFill>
              <a:srgbClr val="FFC000"/>
            </a:solidFill>
            <a:prstDash val="solid"/>
            <a:miter lim="800000"/>
          </a:ln>
        </p:spPr>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marL="0" marR="0" lvl="0" indent="0" algn="ctr" defTabSz="914400">
              <a:lnSpc>
                <a:spcPct val="100000"/>
              </a:lnSpc>
              <a:spcBef>
                <a:spcPts val="0"/>
              </a:spcBef>
              <a:spcAft>
                <a:spcPts val="0"/>
              </a:spcAft>
              <a:buClrTx/>
              <a:buSzTx/>
              <a:buFontTx/>
              <a:buNone/>
              <a:defRPr/>
            </a:pPr>
            <a:endParaRPr lang="en-GB" sz="1800" b="0" i="0" u="none" strike="noStrike" cap="none" spc="0">
              <a:ln>
                <a:noFill/>
              </a:ln>
              <a:solidFill>
                <a:prstClr val="white"/>
              </a:solidFill>
              <a:latin typeface="Calibri"/>
              <a:ea typeface="+mn-ea"/>
              <a:cs typeface="+mn-cs"/>
            </a:endParaRPr>
          </a:p>
        </p:txBody>
      </p:sp>
      <p:sp>
        <p:nvSpPr>
          <p:cNvPr id="9" name="Tekstvak 30" hidden="0"/>
          <p:cNvSpPr>
            <a:spLocks noAdjustHandles="0" noChangeArrowheads="0"/>
          </p:cNvSpPr>
          <p:nvPr isPhoto="0" userDrawn="0"/>
        </p:nvSpPr>
        <p:spPr bwMode="auto">
          <a:xfrm>
            <a:off x="675465" y="765383"/>
            <a:ext cx="1800468" cy="461665"/>
          </a:xfrm>
          <a:prstGeom prst="rect">
            <a:avLst/>
          </a:prstGeom>
          <a:solidFill>
            <a:srgbClr val="70AD47">
              <a:lumMod val="20000"/>
              <a:lumOff val="80000"/>
            </a:srgbClr>
          </a:solid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en-GB" sz="2400" b="1" i="0" u="none" strike="noStrike" cap="none" spc="0">
                <a:ln>
                  <a:noFill/>
                </a:ln>
                <a:solidFill>
                  <a:srgbClr val="70AD47">
                    <a:lumMod val="75000"/>
                  </a:srgbClr>
                </a:solidFill>
              </a:rPr>
              <a:t>Feedback</a:t>
            </a:r>
            <a:endParaRPr/>
          </a:p>
        </p:txBody>
      </p:sp>
      <p:sp>
        <p:nvSpPr>
          <p:cNvPr id="10" name="Tekstvak 33" hidden="0"/>
          <p:cNvSpPr>
            <a:spLocks noAdjustHandles="0" noChangeArrowheads="0"/>
          </p:cNvSpPr>
          <p:nvPr isPhoto="0" userDrawn="0"/>
        </p:nvSpPr>
        <p:spPr bwMode="auto">
          <a:xfrm>
            <a:off x="141440" y="1461509"/>
            <a:ext cx="2193284" cy="5339923"/>
          </a:xfrm>
          <a:prstGeom prst="rect">
            <a:avLst/>
          </a:prstGeom>
          <a:noFill/>
        </p:spPr>
        <p:txBody>
          <a:bodyPr wrap="square" rtlCol="0">
            <a:spAutoFit/>
          </a:bodyPr>
          <a:lstStyle/>
          <a:p>
            <a:pPr marL="0" marR="0" lvl="0" indent="0" defTabSz="914400">
              <a:lnSpc>
                <a:spcPct val="100000"/>
              </a:lnSpc>
              <a:spcBef>
                <a:spcPts val="0"/>
              </a:spcBef>
              <a:spcAft>
                <a:spcPts val="0"/>
              </a:spcAft>
              <a:buClrTx/>
              <a:buSzTx/>
              <a:buFontTx/>
              <a:buNone/>
              <a:defRPr/>
            </a:pPr>
            <a:r>
              <a:rPr lang="en-GB" sz="1100" b="1" i="0" u="none" strike="noStrike" cap="none" spc="0">
                <a:ln>
                  <a:noFill/>
                </a:ln>
                <a:solidFill>
                  <a:srgbClr val="C00000"/>
                </a:solidFill>
              </a:rPr>
              <a:t>Why avoiding judgements?</a:t>
            </a:r>
            <a:endParaRPr/>
          </a:p>
          <a:p>
            <a:pPr marL="0" marR="0" lvl="0" indent="0" defTabSz="914400">
              <a:lnSpc>
                <a:spcPct val="100000"/>
              </a:lnSpc>
              <a:spcBef>
                <a:spcPts val="0"/>
              </a:spcBef>
              <a:spcAft>
                <a:spcPts val="0"/>
              </a:spcAft>
              <a:buClrTx/>
              <a:buSzTx/>
              <a:buFontTx/>
              <a:buNone/>
              <a:defRPr/>
            </a:pPr>
            <a:r>
              <a:rPr lang="en-GB" sz="1100" b="0" i="0" u="none" strike="noStrike" cap="none" spc="0">
                <a:ln>
                  <a:noFill/>
                </a:ln>
                <a:solidFill>
                  <a:prstClr val="black"/>
                </a:solidFill>
              </a:rPr>
              <a:t>Interactive Innovation Processes require a different way of monitoring progress. </a:t>
            </a:r>
            <a:endParaRPr/>
          </a:p>
          <a:p>
            <a:pPr marL="0" marR="0" lvl="0" indent="0" defTabSz="914400">
              <a:lnSpc>
                <a:spcPct val="100000"/>
              </a:lnSpc>
              <a:spcBef>
                <a:spcPts val="0"/>
              </a:spcBef>
              <a:spcAft>
                <a:spcPts val="0"/>
              </a:spcAft>
              <a:buClrTx/>
              <a:buSzTx/>
              <a:buFontTx/>
              <a:buNone/>
              <a:defRPr/>
            </a:pPr>
            <a:endParaRPr lang="en-GB" sz="1100">
              <a:solidFill>
                <a:prstClr val="black"/>
              </a:solidFill>
            </a:endParaRPr>
          </a:p>
          <a:p>
            <a:pPr marL="0" marR="0" lvl="0" indent="0" defTabSz="914400">
              <a:lnSpc>
                <a:spcPct val="100000"/>
              </a:lnSpc>
              <a:spcBef>
                <a:spcPts val="0"/>
              </a:spcBef>
              <a:spcAft>
                <a:spcPts val="0"/>
              </a:spcAft>
              <a:buClrTx/>
              <a:buSzTx/>
              <a:buFontTx/>
              <a:buNone/>
              <a:defRPr/>
            </a:pPr>
            <a:r>
              <a:rPr lang="en-GB" sz="1100" b="0" i="0" u="none" strike="noStrike" cap="none" spc="0">
                <a:ln>
                  <a:noFill/>
                </a:ln>
                <a:solidFill>
                  <a:prstClr val="black"/>
                </a:solidFill>
              </a:rPr>
              <a:t>Consider this difference:</a:t>
            </a:r>
            <a:endParaRPr/>
          </a:p>
          <a:p>
            <a:pPr marL="0" marR="0" lvl="0" indent="0" defTabSz="914400">
              <a:lnSpc>
                <a:spcPct val="100000"/>
              </a:lnSpc>
              <a:spcBef>
                <a:spcPts val="0"/>
              </a:spcBef>
              <a:spcAft>
                <a:spcPts val="0"/>
              </a:spcAft>
              <a:buClrTx/>
              <a:buSzTx/>
              <a:buFontTx/>
              <a:buNone/>
              <a:defRPr/>
            </a:pPr>
            <a:endParaRPr lang="en-GB" sz="1100">
              <a:solidFill>
                <a:prstClr val="black"/>
              </a:solidFill>
            </a:endParaRPr>
          </a:p>
          <a:p>
            <a:pPr marL="0" marR="0" lvl="0" indent="0" defTabSz="914400">
              <a:lnSpc>
                <a:spcPct val="100000"/>
              </a:lnSpc>
              <a:spcBef>
                <a:spcPts val="0"/>
              </a:spcBef>
              <a:spcAft>
                <a:spcPts val="0"/>
              </a:spcAft>
              <a:buClrTx/>
              <a:buSzTx/>
              <a:buFontTx/>
              <a:buNone/>
              <a:defRPr/>
            </a:pPr>
            <a:r>
              <a:rPr lang="en-GB" sz="1100" b="1" i="1" u="none" strike="noStrike" cap="none" spc="0">
                <a:ln>
                  <a:noFill/>
                </a:ln>
                <a:solidFill>
                  <a:srgbClr val="0000FF"/>
                </a:solidFill>
              </a:rPr>
              <a:t>Transfer</a:t>
            </a:r>
            <a:r>
              <a:rPr lang="en-GB" sz="1100" b="0" i="0" u="none" strike="noStrike" cap="none" spc="0">
                <a:ln>
                  <a:noFill/>
                </a:ln>
                <a:solidFill>
                  <a:prstClr val="black"/>
                </a:solidFill>
              </a:rPr>
              <a:t>: The expert knows what the result should be.</a:t>
            </a:r>
            <a:endParaRPr/>
          </a:p>
          <a:p>
            <a:pPr marL="0" marR="0" lvl="0" indent="0" defTabSz="914400">
              <a:lnSpc>
                <a:spcPct val="100000"/>
              </a:lnSpc>
              <a:spcBef>
                <a:spcPts val="0"/>
              </a:spcBef>
              <a:spcAft>
                <a:spcPts val="0"/>
              </a:spcAft>
              <a:buClrTx/>
              <a:buSzTx/>
              <a:buFontTx/>
              <a:buNone/>
              <a:defRPr/>
            </a:pPr>
            <a:endParaRPr lang="en-GB" sz="1100">
              <a:solidFill>
                <a:prstClr val="black"/>
              </a:solidFill>
            </a:endParaRPr>
          </a:p>
          <a:p>
            <a:pPr marL="0" marR="0" lvl="0" indent="0" defTabSz="914400">
              <a:lnSpc>
                <a:spcPct val="100000"/>
              </a:lnSpc>
              <a:spcBef>
                <a:spcPts val="0"/>
              </a:spcBef>
              <a:spcAft>
                <a:spcPts val="0"/>
              </a:spcAft>
              <a:buClrTx/>
              <a:buSzTx/>
              <a:buFontTx/>
              <a:buNone/>
              <a:defRPr/>
            </a:pPr>
            <a:r>
              <a:rPr lang="en-GB" sz="1100" b="1" i="1">
                <a:solidFill>
                  <a:srgbClr val="0000FF"/>
                </a:solidFill>
              </a:rPr>
              <a:t>Delivery</a:t>
            </a:r>
            <a:r>
              <a:rPr lang="en-GB" sz="1100" b="0" i="0" u="none" strike="noStrike" cap="none" spc="0">
                <a:ln>
                  <a:noFill/>
                </a:ln>
                <a:solidFill>
                  <a:prstClr val="black"/>
                </a:solidFill>
              </a:rPr>
              <a:t>: The client knows what product (s)he wants to get.</a:t>
            </a:r>
            <a:endParaRPr/>
          </a:p>
          <a:p>
            <a:pPr marL="0" marR="0" lvl="0" indent="0" defTabSz="914400">
              <a:lnSpc>
                <a:spcPct val="100000"/>
              </a:lnSpc>
              <a:spcBef>
                <a:spcPts val="0"/>
              </a:spcBef>
              <a:spcAft>
                <a:spcPts val="0"/>
              </a:spcAft>
              <a:buClrTx/>
              <a:buSzTx/>
              <a:buFontTx/>
              <a:buNone/>
              <a:defRPr/>
            </a:pPr>
            <a:endParaRPr lang="en-GB" sz="1100">
              <a:solidFill>
                <a:prstClr val="black"/>
              </a:solidFill>
            </a:endParaRPr>
          </a:p>
          <a:p>
            <a:pPr marL="0" marR="0" lvl="0" indent="0" defTabSz="914400">
              <a:lnSpc>
                <a:spcPct val="100000"/>
              </a:lnSpc>
              <a:spcBef>
                <a:spcPts val="0"/>
              </a:spcBef>
              <a:spcAft>
                <a:spcPts val="0"/>
              </a:spcAft>
              <a:buClrTx/>
              <a:buSzTx/>
              <a:buFontTx/>
              <a:buNone/>
              <a:defRPr/>
            </a:pPr>
            <a:r>
              <a:rPr lang="en-GB" sz="1100" b="1" i="1">
                <a:solidFill>
                  <a:srgbClr val="0000FF"/>
                </a:solidFill>
              </a:rPr>
              <a:t>Co-creation</a:t>
            </a:r>
            <a:r>
              <a:rPr lang="en-GB" sz="1100" b="0" i="0" u="none" strike="noStrike" cap="none" spc="0">
                <a:ln>
                  <a:noFill/>
                </a:ln>
                <a:solidFill>
                  <a:prstClr val="black"/>
                </a:solidFill>
              </a:rPr>
              <a:t>: The result is not known beforehand, but the initiators had an ambition: the reason why they embarked on the journey.</a:t>
            </a:r>
            <a:endParaRPr/>
          </a:p>
          <a:p>
            <a:pPr marL="0" marR="0" lvl="0" indent="0" defTabSz="914400">
              <a:lnSpc>
                <a:spcPct val="100000"/>
              </a:lnSpc>
              <a:spcBef>
                <a:spcPts val="0"/>
              </a:spcBef>
              <a:spcAft>
                <a:spcPts val="0"/>
              </a:spcAft>
              <a:buClrTx/>
              <a:buSzTx/>
              <a:buFontTx/>
              <a:buNone/>
              <a:defRPr/>
            </a:pPr>
            <a:endParaRPr lang="en-GB" sz="1100">
              <a:solidFill>
                <a:prstClr val="black"/>
              </a:solidFill>
            </a:endParaRPr>
          </a:p>
          <a:p>
            <a:pPr marL="0" marR="0" lvl="0" indent="0" defTabSz="914400">
              <a:lnSpc>
                <a:spcPct val="100000"/>
              </a:lnSpc>
              <a:spcBef>
                <a:spcPts val="0"/>
              </a:spcBef>
              <a:spcAft>
                <a:spcPts val="0"/>
              </a:spcAft>
              <a:buClrTx/>
              <a:buSzTx/>
              <a:buFontTx/>
              <a:buNone/>
              <a:defRPr/>
            </a:pPr>
            <a:r>
              <a:rPr lang="en-GB" sz="1100" b="0" i="0" u="none" strike="noStrike" cap="none" spc="0">
                <a:ln>
                  <a:noFill/>
                </a:ln>
                <a:solidFill>
                  <a:prstClr val="black"/>
                </a:solidFill>
              </a:rPr>
              <a:t>A </a:t>
            </a:r>
            <a:r>
              <a:rPr lang="en-GB" sz="1100" b="1" i="0" u="none" strike="noStrike" cap="none" spc="0">
                <a:ln>
                  <a:noFill/>
                </a:ln>
                <a:solidFill>
                  <a:srgbClr val="C00000"/>
                </a:solidFill>
              </a:rPr>
              <a:t>judgement</a:t>
            </a:r>
            <a:r>
              <a:rPr lang="en-GB" sz="1100" b="0" i="0" u="none" strike="noStrike" cap="none" spc="0">
                <a:ln>
                  <a:noFill/>
                </a:ln>
                <a:solidFill>
                  <a:prstClr val="black"/>
                </a:solidFill>
              </a:rPr>
              <a:t> is a comparison between what it should be and what it is in reality. </a:t>
            </a:r>
            <a:endParaRPr/>
          </a:p>
          <a:p>
            <a:pPr marL="0" marR="0" lvl="0" indent="0" defTabSz="914400">
              <a:lnSpc>
                <a:spcPct val="100000"/>
              </a:lnSpc>
              <a:spcBef>
                <a:spcPts val="0"/>
              </a:spcBef>
              <a:spcAft>
                <a:spcPts val="0"/>
              </a:spcAft>
              <a:buClrTx/>
              <a:buSzTx/>
              <a:buFontTx/>
              <a:buNone/>
              <a:defRPr/>
            </a:pPr>
            <a:endParaRPr lang="en-GB" sz="1100">
              <a:solidFill>
                <a:prstClr val="black"/>
              </a:solidFill>
            </a:endParaRPr>
          </a:p>
          <a:p>
            <a:pPr marL="0" marR="0" lvl="0" indent="0" defTabSz="914400">
              <a:lnSpc>
                <a:spcPct val="100000"/>
              </a:lnSpc>
              <a:spcBef>
                <a:spcPts val="0"/>
              </a:spcBef>
              <a:spcAft>
                <a:spcPts val="0"/>
              </a:spcAft>
              <a:buClrTx/>
              <a:buSzTx/>
              <a:buFontTx/>
              <a:buNone/>
              <a:defRPr/>
            </a:pPr>
            <a:r>
              <a:rPr lang="en-GB" sz="1100">
                <a:solidFill>
                  <a:prstClr val="black"/>
                </a:solidFill>
              </a:rPr>
              <a:t>In transfer or delivery, what it should be is defined by the expert (transfer) or client (delivery). But in co-creation such a comparison is impossible. Instead, everything that takes energy is material to learn from. </a:t>
            </a:r>
            <a:endParaRPr lang="en-GB" sz="1100" b="0" i="0" u="none" strike="noStrike" cap="none" spc="0">
              <a:ln>
                <a:noFill/>
              </a:ln>
              <a:solidFill>
                <a:prstClr val="black"/>
              </a:solidFill>
            </a:endParaRPr>
          </a:p>
        </p:txBody>
      </p:sp>
      <p:pic>
        <p:nvPicPr>
          <p:cNvPr id="11" name="Afbeelding 19" descr="Afbeelding met tekst&#10;&#10;Automatisch gegenereerde beschrijving" hidden="0"/>
          <p:cNvPicPr>
            <a:picLocks noChangeAspect="1"/>
          </p:cNvPicPr>
          <p:nvPr isPhoto="0" userDrawn="0"/>
        </p:nvPicPr>
        <p:blipFill>
          <a:blip r:embed="rId4"/>
          <a:stretch/>
        </p:blipFill>
        <p:spPr bwMode="auto">
          <a:xfrm>
            <a:off x="3386836" y="436601"/>
            <a:ext cx="4366514" cy="5984797"/>
          </a:xfrm>
          <a:prstGeom prst="rect">
            <a:avLst/>
          </a:prstGeom>
        </p:spPr>
      </p:pic>
      <p:grpSp>
        <p:nvGrpSpPr>
          <p:cNvPr id="12" name="Groep 24" hidden="0"/>
          <p:cNvGrpSpPr/>
          <p:nvPr isPhoto="0" userDrawn="0"/>
        </p:nvGrpSpPr>
        <p:grpSpPr bwMode="auto">
          <a:xfrm>
            <a:off x="8260249" y="1079500"/>
            <a:ext cx="1417151" cy="463550"/>
            <a:chOff x="7771299" y="4986751"/>
            <a:chExt cx="1865298" cy="587958"/>
          </a:xfrm>
        </p:grpSpPr>
        <p:sp>
          <p:nvSpPr>
            <p:cNvPr id="13" name="Tekstballon: ovaal 29" hidden="0"/>
            <p:cNvSpPr/>
            <p:nvPr isPhoto="0" userDrawn="0"/>
          </p:nvSpPr>
          <p:spPr bwMode="auto">
            <a:xfrm>
              <a:off x="7771299" y="4986751"/>
              <a:ext cx="1865298" cy="587958"/>
            </a:xfrm>
            <a:prstGeom prst="wedgeEllipseCallout">
              <a:avLst>
                <a:gd name="adj1" fmla="val -105159"/>
                <a:gd name="adj2" fmla="val 143279"/>
              </a:avLst>
            </a:prstGeom>
            <a:solidFill>
              <a:srgbClr val="FFC000">
                <a:lumMod val="20000"/>
                <a:lumOff val="80000"/>
              </a:srgbClr>
            </a:solidFill>
            <a:ln w="3175" cap="flat" cmpd="sng" algn="ctr">
              <a:solidFill>
                <a:srgbClr val="C00000"/>
              </a:solidFill>
              <a:prstDash val="solid"/>
              <a:miter lim="800000"/>
            </a:ln>
          </p:spPr>
          <p:txBody>
            <a:bodyPr rtlCol="0" anchor="ctr"/>
            <a:lstStyle/>
            <a:p>
              <a:pPr marL="0" marR="0" lvl="0" indent="0" algn="ctr" defTabSz="914400">
                <a:lnSpc>
                  <a:spcPct val="100000"/>
                </a:lnSpc>
                <a:spcBef>
                  <a:spcPts val="0"/>
                </a:spcBef>
                <a:spcAft>
                  <a:spcPts val="0"/>
                </a:spcAft>
                <a:buClrTx/>
                <a:buSzTx/>
                <a:buFontTx/>
                <a:buNone/>
                <a:defRPr/>
              </a:pPr>
              <a:endParaRPr lang="en-GB" sz="1800" b="0" i="0" u="none" strike="noStrike" cap="none" spc="0">
                <a:ln>
                  <a:noFill/>
                </a:ln>
                <a:solidFill>
                  <a:prstClr val="white"/>
                </a:solidFill>
                <a:latin typeface="Calibri"/>
                <a:ea typeface="+mn-ea"/>
                <a:cs typeface="+mn-cs"/>
              </a:endParaRPr>
            </a:p>
          </p:txBody>
        </p:sp>
        <p:sp>
          <p:nvSpPr>
            <p:cNvPr id="14" name="Tekstvak 31" hidden="0"/>
            <p:cNvSpPr>
              <a:spLocks noAdjustHandles="0" noChangeArrowheads="0"/>
            </p:cNvSpPr>
            <p:nvPr isPhoto="0" userDrawn="0"/>
          </p:nvSpPr>
          <p:spPr bwMode="auto">
            <a:xfrm>
              <a:off x="7792631" y="5120943"/>
              <a:ext cx="1822633" cy="276999"/>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en-GB" sz="1200" b="0" i="0" u="none" strike="noStrike" cap="none" spc="0">
                  <a:ln>
                    <a:noFill/>
                  </a:ln>
                  <a:solidFill>
                    <a:prstClr val="black"/>
                  </a:solidFill>
                </a:rPr>
                <a:t>Testing</a:t>
              </a:r>
              <a:endParaRPr/>
            </a:p>
          </p:txBody>
        </p:sp>
      </p:grpSp>
      <p:grpSp>
        <p:nvGrpSpPr>
          <p:cNvPr id="15" name="Groep 37" hidden="0"/>
          <p:cNvGrpSpPr/>
          <p:nvPr isPhoto="0" userDrawn="0"/>
        </p:nvGrpSpPr>
        <p:grpSpPr bwMode="auto">
          <a:xfrm>
            <a:off x="8647599" y="1619250"/>
            <a:ext cx="1417151" cy="463550"/>
            <a:chOff x="7771299" y="4986751"/>
            <a:chExt cx="1865298" cy="587958"/>
          </a:xfrm>
        </p:grpSpPr>
        <p:sp>
          <p:nvSpPr>
            <p:cNvPr id="16" name="Tekstballon: ovaal 38" hidden="0"/>
            <p:cNvSpPr/>
            <p:nvPr isPhoto="0" userDrawn="0"/>
          </p:nvSpPr>
          <p:spPr bwMode="auto">
            <a:xfrm>
              <a:off x="7771299" y="4986751"/>
              <a:ext cx="1865298" cy="587958"/>
            </a:xfrm>
            <a:prstGeom prst="wedgeEllipseCallout">
              <a:avLst>
                <a:gd name="adj1" fmla="val -128907"/>
                <a:gd name="adj2" fmla="val 73416"/>
              </a:avLst>
            </a:prstGeom>
            <a:solidFill>
              <a:srgbClr val="FFC000">
                <a:lumMod val="20000"/>
                <a:lumOff val="80000"/>
              </a:srgbClr>
            </a:solidFill>
            <a:ln w="3175" cap="flat" cmpd="sng" algn="ctr">
              <a:solidFill>
                <a:srgbClr val="C00000"/>
              </a:solidFill>
              <a:prstDash val="solid"/>
              <a:miter lim="800000"/>
            </a:ln>
          </p:spPr>
          <p:txBody>
            <a:bodyPr rtlCol="0" anchor="ctr"/>
            <a:lstStyle/>
            <a:p>
              <a:pPr marL="0" marR="0" lvl="0" indent="0" algn="ctr" defTabSz="914400">
                <a:lnSpc>
                  <a:spcPct val="100000"/>
                </a:lnSpc>
                <a:spcBef>
                  <a:spcPts val="0"/>
                </a:spcBef>
                <a:spcAft>
                  <a:spcPts val="0"/>
                </a:spcAft>
                <a:buClrTx/>
                <a:buSzTx/>
                <a:buFontTx/>
                <a:buNone/>
                <a:defRPr/>
              </a:pPr>
              <a:endParaRPr lang="en-GB" sz="1800" b="0" i="0" u="none" strike="noStrike" cap="none" spc="0">
                <a:ln>
                  <a:noFill/>
                </a:ln>
                <a:solidFill>
                  <a:prstClr val="white"/>
                </a:solidFill>
                <a:latin typeface="Calibri"/>
                <a:ea typeface="+mn-ea"/>
                <a:cs typeface="+mn-cs"/>
              </a:endParaRPr>
            </a:p>
          </p:txBody>
        </p:sp>
        <p:sp>
          <p:nvSpPr>
            <p:cNvPr id="17" name="Tekstvak 39" hidden="0"/>
            <p:cNvSpPr>
              <a:spLocks noAdjustHandles="0" noChangeArrowheads="0"/>
            </p:cNvSpPr>
            <p:nvPr isPhoto="0" userDrawn="0"/>
          </p:nvSpPr>
          <p:spPr bwMode="auto">
            <a:xfrm>
              <a:off x="7792631" y="5120943"/>
              <a:ext cx="1822632" cy="35134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en-GB" sz="1200" b="0" i="0" u="none" strike="noStrike" cap="none" spc="0">
                  <a:ln>
                    <a:noFill/>
                  </a:ln>
                  <a:solidFill>
                    <a:prstClr val="black"/>
                  </a:solidFill>
                </a:rPr>
                <a:t>Examination</a:t>
              </a:r>
              <a:endParaRPr/>
            </a:p>
          </p:txBody>
        </p:sp>
      </p:grpSp>
      <p:grpSp>
        <p:nvGrpSpPr>
          <p:cNvPr id="18" name="Groep 40" hidden="0"/>
          <p:cNvGrpSpPr/>
          <p:nvPr isPhoto="0" userDrawn="0"/>
        </p:nvGrpSpPr>
        <p:grpSpPr bwMode="auto">
          <a:xfrm>
            <a:off x="8342799" y="2393950"/>
            <a:ext cx="1417151" cy="463550"/>
            <a:chOff x="7771299" y="4986751"/>
            <a:chExt cx="1865298" cy="587958"/>
          </a:xfrm>
        </p:grpSpPr>
        <p:sp>
          <p:nvSpPr>
            <p:cNvPr id="19" name="Tekstballon: ovaal 41" hidden="0"/>
            <p:cNvSpPr/>
            <p:nvPr isPhoto="0" userDrawn="0"/>
          </p:nvSpPr>
          <p:spPr bwMode="auto">
            <a:xfrm>
              <a:off x="7771299" y="4986751"/>
              <a:ext cx="1865298" cy="587958"/>
            </a:xfrm>
            <a:prstGeom prst="wedgeEllipseCallout">
              <a:avLst>
                <a:gd name="adj1" fmla="val -108295"/>
                <a:gd name="adj2" fmla="val 92594"/>
              </a:avLst>
            </a:prstGeom>
            <a:solidFill>
              <a:srgbClr val="FFC000">
                <a:lumMod val="20000"/>
                <a:lumOff val="80000"/>
              </a:srgbClr>
            </a:solidFill>
            <a:ln w="3175" cap="flat" cmpd="sng" algn="ctr">
              <a:solidFill>
                <a:srgbClr val="C00000"/>
              </a:solidFill>
              <a:prstDash val="solid"/>
              <a:miter lim="800000"/>
            </a:ln>
          </p:spPr>
          <p:txBody>
            <a:bodyPr rtlCol="0" anchor="ctr"/>
            <a:lstStyle/>
            <a:p>
              <a:pPr marL="0" marR="0" lvl="0" indent="0" algn="ctr" defTabSz="914400">
                <a:lnSpc>
                  <a:spcPct val="100000"/>
                </a:lnSpc>
                <a:spcBef>
                  <a:spcPts val="0"/>
                </a:spcBef>
                <a:spcAft>
                  <a:spcPts val="0"/>
                </a:spcAft>
                <a:buClrTx/>
                <a:buSzTx/>
                <a:buFontTx/>
                <a:buNone/>
                <a:defRPr/>
              </a:pPr>
              <a:endParaRPr lang="en-GB" sz="1800" b="0" i="0" u="none" strike="noStrike" cap="none" spc="0">
                <a:ln>
                  <a:noFill/>
                </a:ln>
                <a:solidFill>
                  <a:prstClr val="white"/>
                </a:solidFill>
                <a:latin typeface="Calibri"/>
                <a:ea typeface="+mn-ea"/>
                <a:cs typeface="+mn-cs"/>
              </a:endParaRPr>
            </a:p>
          </p:txBody>
        </p:sp>
        <p:sp>
          <p:nvSpPr>
            <p:cNvPr id="20" name="Tekstvak 42" hidden="0"/>
            <p:cNvSpPr>
              <a:spLocks noAdjustHandles="0" noChangeArrowheads="0"/>
            </p:cNvSpPr>
            <p:nvPr isPhoto="0" userDrawn="0"/>
          </p:nvSpPr>
          <p:spPr bwMode="auto">
            <a:xfrm>
              <a:off x="7792631" y="5120943"/>
              <a:ext cx="1822632" cy="35134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en-GB" sz="1200" b="0" i="0" u="none" strike="noStrike" cap="none" spc="0">
                  <a:ln>
                    <a:noFill/>
                  </a:ln>
                  <a:solidFill>
                    <a:prstClr val="black"/>
                  </a:solidFill>
                </a:rPr>
                <a:t>Rating</a:t>
              </a:r>
              <a:endParaRPr/>
            </a:p>
          </p:txBody>
        </p:sp>
      </p:grpSp>
      <p:grpSp>
        <p:nvGrpSpPr>
          <p:cNvPr id="21" name="Groep 43" hidden="0"/>
          <p:cNvGrpSpPr/>
          <p:nvPr isPhoto="0" userDrawn="0"/>
        </p:nvGrpSpPr>
        <p:grpSpPr bwMode="auto">
          <a:xfrm>
            <a:off x="8956124" y="2713199"/>
            <a:ext cx="1417151" cy="606902"/>
            <a:chOff x="7746225" y="4982761"/>
            <a:chExt cx="1865298" cy="587958"/>
          </a:xfrm>
        </p:grpSpPr>
        <p:sp>
          <p:nvSpPr>
            <p:cNvPr id="22" name="Tekstballon: ovaal 44" hidden="0"/>
            <p:cNvSpPr/>
            <p:nvPr isPhoto="0" userDrawn="0"/>
          </p:nvSpPr>
          <p:spPr bwMode="auto">
            <a:xfrm>
              <a:off x="7746225" y="4982761"/>
              <a:ext cx="1865298" cy="587958"/>
            </a:xfrm>
            <a:prstGeom prst="wedgeEllipseCallout">
              <a:avLst>
                <a:gd name="adj1" fmla="val -151760"/>
                <a:gd name="adj2" fmla="val 29601"/>
              </a:avLst>
            </a:prstGeom>
            <a:solidFill>
              <a:srgbClr val="FFC000">
                <a:lumMod val="20000"/>
                <a:lumOff val="80000"/>
              </a:srgbClr>
            </a:solidFill>
            <a:ln w="3175" cap="flat" cmpd="sng" algn="ctr">
              <a:solidFill>
                <a:srgbClr val="C00000"/>
              </a:solidFill>
              <a:prstDash val="solid"/>
              <a:miter lim="800000"/>
            </a:ln>
          </p:spPr>
          <p:txBody>
            <a:bodyPr rtlCol="0" anchor="ctr"/>
            <a:lstStyle/>
            <a:p>
              <a:pPr marL="0" marR="0" lvl="0" indent="0" algn="ctr" defTabSz="914400">
                <a:lnSpc>
                  <a:spcPct val="100000"/>
                </a:lnSpc>
                <a:spcBef>
                  <a:spcPts val="0"/>
                </a:spcBef>
                <a:spcAft>
                  <a:spcPts val="0"/>
                </a:spcAft>
                <a:buClrTx/>
                <a:buSzTx/>
                <a:buFontTx/>
                <a:buNone/>
                <a:defRPr/>
              </a:pPr>
              <a:endParaRPr lang="en-GB" sz="1800" b="0" i="0" u="none" strike="noStrike" cap="none" spc="0">
                <a:ln>
                  <a:noFill/>
                </a:ln>
                <a:solidFill>
                  <a:prstClr val="white"/>
                </a:solidFill>
                <a:latin typeface="Calibri"/>
                <a:ea typeface="+mn-ea"/>
                <a:cs typeface="+mn-cs"/>
              </a:endParaRPr>
            </a:p>
          </p:txBody>
        </p:sp>
        <p:sp>
          <p:nvSpPr>
            <p:cNvPr id="23" name="Tekstvak 45" hidden="0"/>
            <p:cNvSpPr>
              <a:spLocks noAdjustHandles="0" noChangeArrowheads="0"/>
            </p:cNvSpPr>
            <p:nvPr isPhoto="0" userDrawn="0"/>
          </p:nvSpPr>
          <p:spPr bwMode="auto">
            <a:xfrm>
              <a:off x="7788890" y="5073470"/>
              <a:ext cx="1822632" cy="447254"/>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en-GB" sz="1200" b="0" i="0" u="none" strike="noStrike" cap="none" spc="0">
                  <a:ln>
                    <a:noFill/>
                  </a:ln>
                  <a:solidFill>
                    <a:prstClr val="black"/>
                  </a:solidFill>
                </a:rPr>
                <a:t>Feedback on Satisfaction</a:t>
              </a:r>
              <a:endParaRPr/>
            </a:p>
          </p:txBody>
        </p:sp>
      </p:grpSp>
      <p:grpSp>
        <p:nvGrpSpPr>
          <p:cNvPr id="24" name="Groep 46" hidden="0"/>
          <p:cNvGrpSpPr/>
          <p:nvPr isPhoto="0" userDrawn="0"/>
        </p:nvGrpSpPr>
        <p:grpSpPr bwMode="auto">
          <a:xfrm>
            <a:off x="8631391" y="3898897"/>
            <a:ext cx="1417151" cy="606902"/>
            <a:chOff x="7771299" y="4986751"/>
            <a:chExt cx="1865298" cy="587958"/>
          </a:xfrm>
        </p:grpSpPr>
        <p:sp>
          <p:nvSpPr>
            <p:cNvPr id="25" name="Tekstballon: ovaal 47" hidden="0"/>
            <p:cNvSpPr/>
            <p:nvPr isPhoto="0" userDrawn="0"/>
          </p:nvSpPr>
          <p:spPr bwMode="auto">
            <a:xfrm>
              <a:off x="7771299" y="4986751"/>
              <a:ext cx="1865298" cy="587958"/>
            </a:xfrm>
            <a:prstGeom prst="wedgeEllipseCallout">
              <a:avLst>
                <a:gd name="adj1" fmla="val -129804"/>
                <a:gd name="adj2" fmla="val 20184"/>
              </a:avLst>
            </a:prstGeom>
            <a:solidFill>
              <a:srgbClr val="FFC000">
                <a:lumMod val="20000"/>
                <a:lumOff val="80000"/>
              </a:srgbClr>
            </a:solidFill>
            <a:ln w="3175" cap="flat" cmpd="sng" algn="ctr">
              <a:solidFill>
                <a:srgbClr val="C00000"/>
              </a:solidFill>
              <a:prstDash val="solid"/>
              <a:miter lim="800000"/>
            </a:ln>
          </p:spPr>
          <p:txBody>
            <a:bodyPr rtlCol="0" anchor="ctr"/>
            <a:lstStyle/>
            <a:p>
              <a:pPr marL="0" marR="0" lvl="0" indent="0" algn="ctr" defTabSz="914400">
                <a:lnSpc>
                  <a:spcPct val="100000"/>
                </a:lnSpc>
                <a:spcBef>
                  <a:spcPts val="0"/>
                </a:spcBef>
                <a:spcAft>
                  <a:spcPts val="0"/>
                </a:spcAft>
                <a:buClrTx/>
                <a:buSzTx/>
                <a:buFontTx/>
                <a:buNone/>
                <a:defRPr/>
              </a:pPr>
              <a:endParaRPr lang="en-GB" sz="1800" b="0" i="0" u="none" strike="noStrike" cap="none" spc="0">
                <a:ln>
                  <a:noFill/>
                </a:ln>
                <a:solidFill>
                  <a:prstClr val="white"/>
                </a:solidFill>
                <a:latin typeface="Calibri"/>
                <a:ea typeface="+mn-ea"/>
                <a:cs typeface="+mn-cs"/>
              </a:endParaRPr>
            </a:p>
          </p:txBody>
        </p:sp>
        <p:sp>
          <p:nvSpPr>
            <p:cNvPr id="26" name="Tekstvak 48" hidden="0"/>
            <p:cNvSpPr>
              <a:spLocks noAdjustHandles="0" noChangeArrowheads="0"/>
            </p:cNvSpPr>
            <p:nvPr isPhoto="0" userDrawn="0"/>
          </p:nvSpPr>
          <p:spPr bwMode="auto">
            <a:xfrm>
              <a:off x="7788890" y="5073470"/>
              <a:ext cx="1822632" cy="447254"/>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en-GB" sz="1200" b="0" i="0" u="none" strike="noStrike" cap="none" spc="0">
                  <a:ln>
                    <a:noFill/>
                  </a:ln>
                  <a:solidFill>
                    <a:prstClr val="black"/>
                  </a:solidFill>
                </a:rPr>
                <a:t>Reflexive Monitoring</a:t>
              </a:r>
              <a:endParaRPr/>
            </a:p>
          </p:txBody>
        </p:sp>
      </p:grpSp>
      <p:grpSp>
        <p:nvGrpSpPr>
          <p:cNvPr id="27" name="Groep 49" hidden="0"/>
          <p:cNvGrpSpPr/>
          <p:nvPr isPhoto="0" userDrawn="0"/>
        </p:nvGrpSpPr>
        <p:grpSpPr bwMode="auto">
          <a:xfrm>
            <a:off x="8482888" y="4578347"/>
            <a:ext cx="1417151" cy="606902"/>
            <a:chOff x="7771299" y="4986751"/>
            <a:chExt cx="1865298" cy="587958"/>
          </a:xfrm>
        </p:grpSpPr>
        <p:sp>
          <p:nvSpPr>
            <p:cNvPr id="28" name="Tekstballon: ovaal 50" hidden="0"/>
            <p:cNvSpPr/>
            <p:nvPr isPhoto="0" userDrawn="0"/>
          </p:nvSpPr>
          <p:spPr bwMode="auto">
            <a:xfrm>
              <a:off x="7771299" y="4986751"/>
              <a:ext cx="1865298" cy="587958"/>
            </a:xfrm>
            <a:prstGeom prst="wedgeEllipseCallout">
              <a:avLst>
                <a:gd name="adj1" fmla="val -117706"/>
                <a:gd name="adj2" fmla="val -49918"/>
              </a:avLst>
            </a:prstGeom>
            <a:solidFill>
              <a:srgbClr val="FFC000">
                <a:lumMod val="20000"/>
                <a:lumOff val="80000"/>
              </a:srgbClr>
            </a:solidFill>
            <a:ln w="3175" cap="flat" cmpd="sng" algn="ctr">
              <a:solidFill>
                <a:srgbClr val="C00000"/>
              </a:solidFill>
              <a:prstDash val="solid"/>
              <a:miter lim="800000"/>
            </a:ln>
          </p:spPr>
          <p:txBody>
            <a:bodyPr rtlCol="0" anchor="ctr"/>
            <a:lstStyle/>
            <a:p>
              <a:pPr marL="0" marR="0" lvl="0" indent="0" algn="ctr" defTabSz="914400">
                <a:lnSpc>
                  <a:spcPct val="100000"/>
                </a:lnSpc>
                <a:spcBef>
                  <a:spcPts val="0"/>
                </a:spcBef>
                <a:spcAft>
                  <a:spcPts val="0"/>
                </a:spcAft>
                <a:buClrTx/>
                <a:buSzTx/>
                <a:buFontTx/>
                <a:buNone/>
                <a:defRPr/>
              </a:pPr>
              <a:endParaRPr lang="en-GB" sz="1800" b="0" i="0" u="none" strike="noStrike" cap="none" spc="0">
                <a:ln>
                  <a:noFill/>
                </a:ln>
                <a:solidFill>
                  <a:prstClr val="white"/>
                </a:solidFill>
                <a:latin typeface="Calibri"/>
                <a:ea typeface="+mn-ea"/>
                <a:cs typeface="+mn-cs"/>
              </a:endParaRPr>
            </a:p>
          </p:txBody>
        </p:sp>
        <p:sp>
          <p:nvSpPr>
            <p:cNvPr id="29" name="Tekstvak 51" hidden="0"/>
            <p:cNvSpPr>
              <a:spLocks noAdjustHandles="0" noChangeArrowheads="0"/>
            </p:cNvSpPr>
            <p:nvPr isPhoto="0" userDrawn="0"/>
          </p:nvSpPr>
          <p:spPr bwMode="auto">
            <a:xfrm>
              <a:off x="7788890" y="5073470"/>
              <a:ext cx="1822632" cy="447254"/>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en-GB" sz="1200" b="0" i="0" u="none" strike="noStrike" cap="none" spc="0">
                  <a:ln>
                    <a:noFill/>
                  </a:ln>
                  <a:solidFill>
                    <a:prstClr val="black"/>
                  </a:solidFill>
                </a:rPr>
                <a:t>Energy Timeline</a:t>
              </a:r>
              <a:endParaRPr/>
            </a:p>
            <a:p>
              <a:pPr marL="0" marR="0" lvl="0" indent="0" algn="ctr" defTabSz="914400">
                <a:lnSpc>
                  <a:spcPct val="100000"/>
                </a:lnSpc>
                <a:spcBef>
                  <a:spcPts val="0"/>
                </a:spcBef>
                <a:spcAft>
                  <a:spcPts val="0"/>
                </a:spcAft>
                <a:buClrTx/>
                <a:buSzTx/>
                <a:buFontTx/>
                <a:buNone/>
                <a:defRPr/>
              </a:pPr>
              <a:r>
                <a:rPr lang="en-GB" sz="1200">
                  <a:solidFill>
                    <a:prstClr val="black"/>
                  </a:solidFill>
                </a:rPr>
                <a:t>Learning History</a:t>
              </a:r>
              <a:endParaRPr lang="en-GB" sz="1200" b="0" i="0" u="none" strike="noStrike" cap="none" spc="0">
                <a:ln>
                  <a:noFill/>
                </a:ln>
                <a:solidFill>
                  <a:prstClr val="black"/>
                </a:solidFill>
              </a:endParaRPr>
            </a:p>
          </p:txBody>
        </p:sp>
      </p:grpSp>
      <p:grpSp>
        <p:nvGrpSpPr>
          <p:cNvPr id="30" name="Groep 52" hidden="0"/>
          <p:cNvGrpSpPr/>
          <p:nvPr isPhoto="0" userDrawn="0"/>
        </p:nvGrpSpPr>
        <p:grpSpPr bwMode="auto">
          <a:xfrm>
            <a:off x="8711488" y="5243748"/>
            <a:ext cx="1600912" cy="821384"/>
            <a:chOff x="7771299" y="4986751"/>
            <a:chExt cx="1865298" cy="622300"/>
          </a:xfrm>
        </p:grpSpPr>
        <p:sp>
          <p:nvSpPr>
            <p:cNvPr id="31" name="Tekstballon: ovaal 53" hidden="0"/>
            <p:cNvSpPr/>
            <p:nvPr isPhoto="0" userDrawn="0"/>
          </p:nvSpPr>
          <p:spPr bwMode="auto">
            <a:xfrm>
              <a:off x="7771299" y="4986751"/>
              <a:ext cx="1865298" cy="587958"/>
            </a:xfrm>
            <a:prstGeom prst="wedgeEllipseCallout">
              <a:avLst>
                <a:gd name="adj1" fmla="val -137422"/>
                <a:gd name="adj2" fmla="val -126298"/>
              </a:avLst>
            </a:prstGeom>
            <a:solidFill>
              <a:srgbClr val="FFC000">
                <a:lumMod val="20000"/>
                <a:lumOff val="80000"/>
              </a:srgbClr>
            </a:solidFill>
            <a:ln w="3175" cap="flat" cmpd="sng" algn="ctr">
              <a:solidFill>
                <a:srgbClr val="C00000"/>
              </a:solidFill>
              <a:prstDash val="solid"/>
              <a:miter lim="800000"/>
            </a:ln>
          </p:spPr>
          <p:txBody>
            <a:bodyPr rtlCol="0" anchor="ctr"/>
            <a:lstStyle/>
            <a:p>
              <a:pPr marL="0" marR="0" lvl="0" indent="0" algn="ctr" defTabSz="914400">
                <a:lnSpc>
                  <a:spcPct val="100000"/>
                </a:lnSpc>
                <a:spcBef>
                  <a:spcPts val="0"/>
                </a:spcBef>
                <a:spcAft>
                  <a:spcPts val="0"/>
                </a:spcAft>
                <a:buClrTx/>
                <a:buSzTx/>
                <a:buFontTx/>
                <a:buNone/>
                <a:defRPr/>
              </a:pPr>
              <a:endParaRPr lang="en-GB" sz="1800" b="0" i="0" u="none" strike="noStrike" cap="none" spc="0">
                <a:ln>
                  <a:noFill/>
                </a:ln>
                <a:solidFill>
                  <a:prstClr val="white"/>
                </a:solidFill>
                <a:latin typeface="Calibri"/>
                <a:ea typeface="+mn-ea"/>
                <a:cs typeface="+mn-cs"/>
              </a:endParaRPr>
            </a:p>
          </p:txBody>
        </p:sp>
        <p:sp>
          <p:nvSpPr>
            <p:cNvPr id="32" name="Tekstvak 54" hidden="0"/>
            <p:cNvSpPr>
              <a:spLocks noAdjustHandles="0" noChangeArrowheads="0"/>
            </p:cNvSpPr>
            <p:nvPr isPhoto="0" userDrawn="0"/>
          </p:nvSpPr>
          <p:spPr bwMode="auto">
            <a:xfrm>
              <a:off x="7813966" y="5161797"/>
              <a:ext cx="1822631" cy="447254"/>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en-GB" sz="1200" b="0" i="0" u="none" strike="noStrike" cap="none" spc="0">
                  <a:ln>
                    <a:noFill/>
                  </a:ln>
                  <a:solidFill>
                    <a:prstClr val="black"/>
                  </a:solidFill>
                </a:rPr>
                <a:t>Vitality Measurement Tool</a:t>
              </a:r>
              <a:endParaRPr/>
            </a:p>
          </p:txBody>
        </p:sp>
      </p:grpSp>
      <p:grpSp>
        <p:nvGrpSpPr>
          <p:cNvPr id="33" name="Groep 55" hidden="0"/>
          <p:cNvGrpSpPr/>
          <p:nvPr isPhoto="0" userDrawn="0"/>
        </p:nvGrpSpPr>
        <p:grpSpPr bwMode="auto">
          <a:xfrm>
            <a:off x="8387249" y="3234918"/>
            <a:ext cx="1417151" cy="463550"/>
            <a:chOff x="7771299" y="4986751"/>
            <a:chExt cx="1865298" cy="587958"/>
          </a:xfrm>
        </p:grpSpPr>
        <p:sp>
          <p:nvSpPr>
            <p:cNvPr id="34" name="Tekstballon: ovaal 56" hidden="0"/>
            <p:cNvSpPr/>
            <p:nvPr isPhoto="0" userDrawn="0"/>
          </p:nvSpPr>
          <p:spPr bwMode="auto">
            <a:xfrm>
              <a:off x="7771299" y="4986751"/>
              <a:ext cx="1865298" cy="587958"/>
            </a:xfrm>
            <a:prstGeom prst="wedgeEllipseCallout">
              <a:avLst>
                <a:gd name="adj1" fmla="val -113224"/>
                <a:gd name="adj2" fmla="val -10146"/>
              </a:avLst>
            </a:prstGeom>
            <a:solidFill>
              <a:srgbClr val="FFC000">
                <a:lumMod val="20000"/>
                <a:lumOff val="80000"/>
              </a:srgbClr>
            </a:solidFill>
            <a:ln w="3175" cap="flat" cmpd="sng" algn="ctr">
              <a:solidFill>
                <a:srgbClr val="C00000"/>
              </a:solidFill>
              <a:prstDash val="solid"/>
              <a:miter lim="800000"/>
            </a:ln>
          </p:spPr>
          <p:txBody>
            <a:bodyPr rtlCol="0" anchor="ctr"/>
            <a:lstStyle/>
            <a:p>
              <a:pPr marL="0" marR="0" lvl="0" indent="0" algn="ctr" defTabSz="914400">
                <a:lnSpc>
                  <a:spcPct val="100000"/>
                </a:lnSpc>
                <a:spcBef>
                  <a:spcPts val="0"/>
                </a:spcBef>
                <a:spcAft>
                  <a:spcPts val="0"/>
                </a:spcAft>
                <a:buClrTx/>
                <a:buSzTx/>
                <a:buFontTx/>
                <a:buNone/>
                <a:defRPr/>
              </a:pPr>
              <a:endParaRPr lang="en-GB" sz="1800" b="0" i="0" u="none" strike="noStrike" cap="none" spc="0">
                <a:ln>
                  <a:noFill/>
                </a:ln>
                <a:solidFill>
                  <a:prstClr val="white"/>
                </a:solidFill>
                <a:latin typeface="Calibri"/>
                <a:ea typeface="+mn-ea"/>
                <a:cs typeface="+mn-cs"/>
              </a:endParaRPr>
            </a:p>
          </p:txBody>
        </p:sp>
        <p:sp>
          <p:nvSpPr>
            <p:cNvPr id="35" name="Tekstvak 57" hidden="0"/>
            <p:cNvSpPr>
              <a:spLocks noAdjustHandles="0" noChangeArrowheads="0"/>
            </p:cNvSpPr>
            <p:nvPr isPhoto="0" userDrawn="0"/>
          </p:nvSpPr>
          <p:spPr bwMode="auto">
            <a:xfrm>
              <a:off x="7792631" y="5120943"/>
              <a:ext cx="1822632" cy="35134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en-GB" sz="1200" b="0" i="0" u="none" strike="noStrike" cap="none" spc="0">
                  <a:ln>
                    <a:noFill/>
                  </a:ln>
                  <a:solidFill>
                    <a:prstClr val="black"/>
                  </a:solidFill>
                </a:rPr>
                <a:t>Quality Control</a:t>
              </a:r>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grpSp>
        <p:nvGrpSpPr>
          <p:cNvPr id="4" name="Groep 1" hidden="0"/>
          <p:cNvGrpSpPr/>
          <p:nvPr isPhoto="0" userDrawn="0"/>
        </p:nvGrpSpPr>
        <p:grpSpPr bwMode="auto">
          <a:xfrm>
            <a:off x="0" y="20698"/>
            <a:ext cx="1849276" cy="929728"/>
            <a:chOff x="0" y="20698"/>
            <a:chExt cx="1849276" cy="929728"/>
          </a:xfrm>
        </p:grpSpPr>
        <p:pic>
          <p:nvPicPr>
            <p:cNvPr id="5" name="Afbeelding 2" hidden="0"/>
            <p:cNvPicPr>
              <a:picLocks noChangeAspect="1"/>
            </p:cNvPicPr>
            <p:nvPr isPhoto="0" userDrawn="0"/>
          </p:nvPicPr>
          <p:blipFill>
            <a:blip r:embed="rId2"/>
            <a:stretch/>
          </p:blipFill>
          <p:spPr bwMode="auto">
            <a:xfrm>
              <a:off x="0" y="20698"/>
              <a:ext cx="1849276" cy="493396"/>
            </a:xfrm>
            <a:prstGeom prst="rect">
              <a:avLst/>
            </a:prstGeom>
          </p:spPr>
        </p:pic>
        <p:sp>
          <p:nvSpPr>
            <p:cNvPr id="6" name="Actieknop: Startpagina 3"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grpSp>
      <p:pic>
        <p:nvPicPr>
          <p:cNvPr id="7" name="Afbeelding 5" descr="Afbeelding met tekst, kaart&#10;&#10;Automatisch gegenereerde beschrijving" hidden="0"/>
          <p:cNvPicPr>
            <a:picLocks noChangeAspect="1"/>
          </p:cNvPicPr>
          <p:nvPr isPhoto="0" userDrawn="0"/>
        </p:nvPicPr>
        <p:blipFill>
          <a:blip r:embed="rId4"/>
          <a:stretch/>
        </p:blipFill>
        <p:spPr bwMode="auto">
          <a:xfrm>
            <a:off x="2170641" y="1440456"/>
            <a:ext cx="7115598" cy="440789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ekstvak 60" hidden="0"/>
          <p:cNvSpPr>
            <a:spLocks noAdjustHandles="0" noChangeArrowheads="0"/>
          </p:cNvSpPr>
          <p:nvPr isPhoto="0" userDrawn="0"/>
        </p:nvSpPr>
        <p:spPr bwMode="auto">
          <a:xfrm>
            <a:off x="2408261" y="497123"/>
            <a:ext cx="3820027" cy="413311"/>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defRPr/>
            </a:pPr>
            <a:endParaRPr lang="en-GB" sz="1000">
              <a:solidFill>
                <a:schemeClr val="tx1"/>
              </a:solidFill>
            </a:endParaRPr>
          </a:p>
        </p:txBody>
      </p:sp>
      <p:pic>
        <p:nvPicPr>
          <p:cNvPr id="5"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6"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grpSp>
        <p:nvGrpSpPr>
          <p:cNvPr id="7" name="Groep 12" hidden="0"/>
          <p:cNvGrpSpPr/>
          <p:nvPr isPhoto="0" userDrawn="0"/>
        </p:nvGrpSpPr>
        <p:grpSpPr bwMode="auto">
          <a:xfrm>
            <a:off x="4784936" y="2665554"/>
            <a:ext cx="2622128" cy="1526891"/>
            <a:chOff x="8773056" y="2159600"/>
            <a:chExt cx="2622128" cy="1526891"/>
          </a:xfrm>
        </p:grpSpPr>
        <p:sp>
          <p:nvSpPr>
            <p:cNvPr id="8" name="Ovaal 14" hidden="0"/>
            <p:cNvSpPr/>
            <p:nvPr isPhoto="0" userDrawn="0"/>
          </p:nvSpPr>
          <p:spPr bwMode="auto">
            <a:xfrm>
              <a:off x="8773056" y="2159600"/>
              <a:ext cx="2622128" cy="152689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p>
          </p:txBody>
        </p:sp>
        <p:sp>
          <p:nvSpPr>
            <p:cNvPr id="9" name="Tekstvak 15" hidden="0"/>
            <p:cNvSpPr>
              <a:spLocks noAdjustHandles="0" noChangeArrowheads="0"/>
            </p:cNvSpPr>
            <p:nvPr isPhoto="0" userDrawn="0"/>
          </p:nvSpPr>
          <p:spPr bwMode="auto">
            <a:xfrm>
              <a:off x="9591709" y="2348270"/>
              <a:ext cx="985397" cy="369332"/>
            </a:xfrm>
            <a:prstGeom prst="rect">
              <a:avLst/>
            </a:prstGeom>
            <a:noFill/>
          </p:spPr>
          <p:txBody>
            <a:bodyPr wrap="none" rtlCol="0">
              <a:spAutoFit/>
            </a:bodyPr>
            <a:lstStyle/>
            <a:p>
              <a:pPr>
                <a:defRPr/>
              </a:pPr>
              <a:r>
                <a:rPr lang="en-GB">
                  <a:solidFill>
                    <a:srgbClr val="C00000"/>
                  </a:solidFill>
                </a:rPr>
                <a:t>Enablers</a:t>
              </a:r>
              <a:endParaRPr/>
            </a:p>
          </p:txBody>
        </p:sp>
        <p:sp>
          <p:nvSpPr>
            <p:cNvPr id="10" name="Tekstvak 16" hidden="0"/>
            <p:cNvSpPr>
              <a:spLocks noAdjustHandles="0" noChangeArrowheads="0"/>
            </p:cNvSpPr>
            <p:nvPr isPhoto="0" userDrawn="0"/>
          </p:nvSpPr>
          <p:spPr bwMode="auto">
            <a:xfrm>
              <a:off x="9044821" y="2717602"/>
              <a:ext cx="2074586" cy="738664"/>
            </a:xfrm>
            <a:prstGeom prst="rect">
              <a:avLst/>
            </a:prstGeom>
            <a:noFill/>
          </p:spPr>
          <p:txBody>
            <a:bodyPr wrap="square" rtlCol="0">
              <a:spAutoFit/>
            </a:bodyPr>
            <a:lstStyle/>
            <a:p>
              <a:pPr algn="ctr">
                <a:defRPr/>
              </a:pPr>
              <a:r>
                <a:rPr lang="en-GB" sz="1400"/>
                <a:t>Managers</a:t>
              </a:r>
              <a:endParaRPr/>
            </a:p>
            <a:p>
              <a:pPr algn="ctr">
                <a:defRPr/>
              </a:pPr>
              <a:r>
                <a:rPr lang="en-GB" sz="1400"/>
                <a:t>Project officers</a:t>
              </a:r>
              <a:endParaRPr/>
            </a:p>
            <a:p>
              <a:pPr algn="ctr">
                <a:defRPr/>
              </a:pPr>
              <a:r>
                <a:rPr lang="en-GB" sz="1400"/>
                <a:t>Policy makers</a:t>
              </a:r>
              <a:endParaRPr/>
            </a:p>
          </p:txBody>
        </p:sp>
      </p:grpSp>
      <p:sp>
        <p:nvSpPr>
          <p:cNvPr id="11" name="Actieknop: Terug of Vorige 9"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12" name="Tekstvak 17" hidden="0"/>
          <p:cNvSpPr>
            <a:spLocks noAdjustHandles="0" noChangeArrowheads="0"/>
          </p:cNvSpPr>
          <p:nvPr isPhoto="0" userDrawn="0"/>
        </p:nvSpPr>
        <p:spPr bwMode="auto">
          <a:xfrm>
            <a:off x="1394864" y="1352250"/>
            <a:ext cx="3820027" cy="786071"/>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defRPr/>
            </a:pPr>
            <a:r>
              <a:rPr lang="en-GB" sz="1000">
                <a:solidFill>
                  <a:schemeClr val="tx1"/>
                </a:solidFill>
              </a:rPr>
              <a:t>What is an interactive innovation process?</a:t>
            </a:r>
            <a:endParaRPr/>
          </a:p>
          <a:p>
            <a:pPr algn="l">
              <a:defRPr/>
            </a:pPr>
            <a:endParaRPr lang="en-GB" sz="1000">
              <a:solidFill>
                <a:schemeClr val="tx1"/>
              </a:solidFill>
            </a:endParaRPr>
          </a:p>
          <a:p>
            <a:pPr algn="l">
              <a:defRPr/>
            </a:pPr>
            <a:r>
              <a:rPr lang="en-GB" sz="1000">
                <a:solidFill>
                  <a:schemeClr val="tx1"/>
                </a:solidFill>
              </a:rPr>
              <a:t>For what cases is a multi actor innovation process preferable?</a:t>
            </a:r>
            <a:endParaRPr/>
          </a:p>
          <a:p>
            <a:pPr algn="l">
              <a:defRPr/>
            </a:pPr>
            <a:r>
              <a:rPr lang="en-GB" sz="1000">
                <a:solidFill>
                  <a:schemeClr val="tx1"/>
                </a:solidFill>
              </a:rPr>
              <a:t>And when is it better to apply different approaches? </a:t>
            </a:r>
            <a:endParaRPr/>
          </a:p>
        </p:txBody>
      </p:sp>
      <p:grpSp>
        <p:nvGrpSpPr>
          <p:cNvPr id="13" name="Groep 2" hidden="0"/>
          <p:cNvGrpSpPr/>
          <p:nvPr isPhoto="0" userDrawn="0"/>
        </p:nvGrpSpPr>
        <p:grpSpPr bwMode="auto">
          <a:xfrm>
            <a:off x="7866319" y="2063390"/>
            <a:ext cx="3633536" cy="952525"/>
            <a:chOff x="544657" y="2143456"/>
            <a:chExt cx="3633536" cy="952525"/>
          </a:xfrm>
        </p:grpSpPr>
        <p:sp>
          <p:nvSpPr>
            <p:cNvPr id="14" name="Tekstvak 19" hidden="0"/>
            <p:cNvSpPr>
              <a:spLocks noAdjustHandles="0" noChangeArrowheads="0"/>
            </p:cNvSpPr>
            <p:nvPr isPhoto="0" userDrawn="0"/>
          </p:nvSpPr>
          <p:spPr bwMode="auto">
            <a:xfrm>
              <a:off x="544657" y="2143456"/>
              <a:ext cx="3633536" cy="95252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defRPr/>
              </a:pPr>
              <a:r>
                <a:rPr lang="en-GB" sz="1000">
                  <a:solidFill>
                    <a:schemeClr val="tx1"/>
                  </a:solidFill>
                </a:rPr>
                <a:t>What aspects appear to be important for managers?</a:t>
              </a:r>
              <a:endParaRPr/>
            </a:p>
            <a:p>
              <a:pPr algn="l">
                <a:defRPr/>
              </a:pPr>
              <a:endParaRPr lang="en-GB" sz="1000">
                <a:solidFill>
                  <a:schemeClr val="tx1"/>
                </a:solidFill>
              </a:endParaRPr>
            </a:p>
            <a:p>
              <a:pPr algn="l">
                <a:defRPr/>
              </a:pPr>
              <a:r>
                <a:rPr lang="en-GB" sz="1000">
                  <a:solidFill>
                    <a:schemeClr val="tx1"/>
                  </a:solidFill>
                </a:rPr>
                <a:t>What support do my agents need for this job?</a:t>
              </a:r>
              <a:endParaRPr/>
            </a:p>
            <a:p>
              <a:pPr algn="l">
                <a:defRPr/>
              </a:pPr>
              <a:endParaRPr lang="en-GB" sz="1000">
                <a:solidFill>
                  <a:schemeClr val="tx1"/>
                </a:solidFill>
              </a:endParaRPr>
            </a:p>
            <a:p>
              <a:pPr algn="l">
                <a:defRPr/>
              </a:pPr>
              <a:r>
                <a:rPr lang="en-GB" sz="1000">
                  <a:solidFill>
                    <a:schemeClr val="tx1"/>
                  </a:solidFill>
                </a:rPr>
                <a:t>How can I keep my agents accountable for their efforts?</a:t>
              </a:r>
              <a:endParaRPr/>
            </a:p>
          </p:txBody>
        </p:sp>
        <p:sp>
          <p:nvSpPr>
            <p:cNvPr id="15" name="Actieknop: Vooruit of Volgende 20" hidden="0">
              <a:hlinkClick r:id="rId4" action="ppaction://hlinksldjump" highlightClick="1"/>
            </p:cNvPr>
            <p:cNvSpPr/>
            <p:nvPr isPhoto="0" userDrawn="0"/>
          </p:nvSpPr>
          <p:spPr bwMode="auto">
            <a:xfrm>
              <a:off x="3817691" y="2207776"/>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6" name="Actieknop: Vooruit of Volgende 21" hidden="0">
              <a:hlinkClick r:id="rId5" action="ppaction://hlinksldjump" highlightClick="1"/>
            </p:cNvPr>
            <p:cNvSpPr/>
            <p:nvPr isPhoto="0" userDrawn="0"/>
          </p:nvSpPr>
          <p:spPr bwMode="auto">
            <a:xfrm>
              <a:off x="3817691" y="2502412"/>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7" name="Actieknop: Vooruit of Volgende 22" hidden="0">
              <a:hlinkClick r:id="rId5" action="ppaction://hlinksldjump" highlightClick="1"/>
            </p:cNvPr>
            <p:cNvSpPr/>
            <p:nvPr isPhoto="0" userDrawn="0"/>
          </p:nvSpPr>
          <p:spPr bwMode="auto">
            <a:xfrm>
              <a:off x="3817691" y="2797048"/>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nvGrpSpPr>
          <p:cNvPr id="18" name="Groep 3" hidden="0"/>
          <p:cNvGrpSpPr/>
          <p:nvPr isPhoto="0" userDrawn="0"/>
        </p:nvGrpSpPr>
        <p:grpSpPr bwMode="auto">
          <a:xfrm>
            <a:off x="7855537" y="3580296"/>
            <a:ext cx="3633536" cy="952525"/>
            <a:chOff x="546354" y="3214262"/>
            <a:chExt cx="3633536" cy="952525"/>
          </a:xfrm>
        </p:grpSpPr>
        <p:sp>
          <p:nvSpPr>
            <p:cNvPr id="19" name="Tekstvak 23" hidden="0"/>
            <p:cNvSpPr>
              <a:spLocks noAdjustHandles="0" noChangeArrowheads="0"/>
            </p:cNvSpPr>
            <p:nvPr isPhoto="0" userDrawn="0"/>
          </p:nvSpPr>
          <p:spPr bwMode="auto">
            <a:xfrm>
              <a:off x="546354" y="3214262"/>
              <a:ext cx="3633536" cy="95252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defRPr/>
              </a:pPr>
              <a:r>
                <a:rPr lang="en-GB" sz="1000">
                  <a:solidFill>
                    <a:schemeClr val="tx1"/>
                  </a:solidFill>
                </a:rPr>
                <a:t>What makes such processes so different?</a:t>
              </a:r>
              <a:endParaRPr/>
            </a:p>
            <a:p>
              <a:pPr algn="l">
                <a:defRPr/>
              </a:pPr>
              <a:endParaRPr lang="en-GB" sz="1000">
                <a:solidFill>
                  <a:schemeClr val="tx1"/>
                </a:solidFill>
              </a:endParaRPr>
            </a:p>
            <a:p>
              <a:pPr algn="l">
                <a:defRPr/>
              </a:pPr>
              <a:r>
                <a:rPr lang="en-GB" sz="1000">
                  <a:solidFill>
                    <a:schemeClr val="tx1"/>
                  </a:solidFill>
                </a:rPr>
                <a:t>What support do projects need to perform best?</a:t>
              </a:r>
              <a:endParaRPr/>
            </a:p>
            <a:p>
              <a:pPr algn="l">
                <a:defRPr/>
              </a:pPr>
              <a:endParaRPr lang="en-GB" sz="1000">
                <a:solidFill>
                  <a:schemeClr val="tx1"/>
                </a:solidFill>
              </a:endParaRPr>
            </a:p>
            <a:p>
              <a:pPr algn="l">
                <a:defRPr/>
              </a:pPr>
              <a:r>
                <a:rPr lang="en-GB" sz="1000">
                  <a:solidFill>
                    <a:schemeClr val="tx1"/>
                  </a:solidFill>
                </a:rPr>
                <a:t>How can we keep projects accountable for their expenses?</a:t>
              </a:r>
              <a:endParaRPr/>
            </a:p>
          </p:txBody>
        </p:sp>
        <p:sp>
          <p:nvSpPr>
            <p:cNvPr id="20" name="Actieknop: Vooruit of Volgende 24" hidden="0">
              <a:hlinkClick r:id="rId6" action="ppaction://hlinksldjump" highlightClick="1"/>
            </p:cNvPr>
            <p:cNvSpPr/>
            <p:nvPr isPhoto="0" userDrawn="0"/>
          </p:nvSpPr>
          <p:spPr bwMode="auto">
            <a:xfrm>
              <a:off x="3817691" y="3265013"/>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1" name="Actieknop: Vooruit of Volgende 25" hidden="0">
              <a:hlinkClick r:id="rId5" action="ppaction://hlinksldjump" highlightClick="1"/>
            </p:cNvPr>
            <p:cNvSpPr/>
            <p:nvPr isPhoto="0" userDrawn="0"/>
          </p:nvSpPr>
          <p:spPr bwMode="auto">
            <a:xfrm>
              <a:off x="3817691" y="3559649"/>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2" name="Actieknop: Vooruit of Volgende 26" hidden="0">
              <a:hlinkClick r:id="rId5" action="ppaction://hlinksldjump" highlightClick="1"/>
            </p:cNvPr>
            <p:cNvSpPr/>
            <p:nvPr isPhoto="0" userDrawn="0"/>
          </p:nvSpPr>
          <p:spPr bwMode="auto">
            <a:xfrm>
              <a:off x="3817691" y="3854285"/>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nvGrpSpPr>
          <p:cNvPr id="23" name="Groep 4" hidden="0"/>
          <p:cNvGrpSpPr/>
          <p:nvPr isPhoto="0" userDrawn="0"/>
        </p:nvGrpSpPr>
        <p:grpSpPr bwMode="auto">
          <a:xfrm>
            <a:off x="7855537" y="5097202"/>
            <a:ext cx="3633536" cy="952525"/>
            <a:chOff x="546354" y="4321164"/>
            <a:chExt cx="3633536" cy="952525"/>
          </a:xfrm>
        </p:grpSpPr>
        <p:sp>
          <p:nvSpPr>
            <p:cNvPr id="24" name="Tekstvak 27" hidden="0"/>
            <p:cNvSpPr>
              <a:spLocks noAdjustHandles="0" noChangeArrowheads="0"/>
            </p:cNvSpPr>
            <p:nvPr isPhoto="0" userDrawn="0"/>
          </p:nvSpPr>
          <p:spPr bwMode="auto">
            <a:xfrm>
              <a:off x="546354" y="4321164"/>
              <a:ext cx="3633536" cy="952525"/>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defRPr/>
              </a:pPr>
              <a:r>
                <a:rPr lang="en-GB" sz="1000">
                  <a:solidFill>
                    <a:schemeClr val="tx1"/>
                  </a:solidFill>
                </a:rPr>
                <a:t>Why are such processes so different?</a:t>
              </a:r>
              <a:endParaRPr/>
            </a:p>
            <a:p>
              <a:pPr algn="l">
                <a:defRPr/>
              </a:pPr>
              <a:endParaRPr lang="en-GB" sz="1000">
                <a:solidFill>
                  <a:schemeClr val="tx1"/>
                </a:solidFill>
              </a:endParaRPr>
            </a:p>
            <a:p>
              <a:pPr algn="l">
                <a:defRPr/>
              </a:pPr>
              <a:r>
                <a:rPr lang="en-GB" sz="1000">
                  <a:solidFill>
                    <a:schemeClr val="tx1"/>
                  </a:solidFill>
                </a:rPr>
                <a:t>What are common limitations in an AKIS ?</a:t>
              </a:r>
              <a:endParaRPr/>
            </a:p>
            <a:p>
              <a:pPr algn="l">
                <a:defRPr/>
              </a:pPr>
              <a:endParaRPr lang="en-GB" sz="1000">
                <a:solidFill>
                  <a:schemeClr val="tx1"/>
                </a:solidFill>
              </a:endParaRPr>
            </a:p>
            <a:p>
              <a:pPr algn="l">
                <a:defRPr/>
              </a:pPr>
              <a:r>
                <a:rPr lang="en-GB" sz="1000">
                  <a:solidFill>
                    <a:schemeClr val="tx1"/>
                  </a:solidFill>
                </a:rPr>
                <a:t>What measures are helpful?  </a:t>
              </a:r>
              <a:r>
                <a:rPr lang="en-GB" sz="1000" i="1">
                  <a:solidFill>
                    <a:schemeClr val="tx1"/>
                  </a:solidFill>
                </a:rPr>
                <a:t>Examples.</a:t>
              </a:r>
              <a:endParaRPr lang="en-GB" sz="1000">
                <a:solidFill>
                  <a:schemeClr val="tx1"/>
                </a:solidFill>
              </a:endParaRPr>
            </a:p>
          </p:txBody>
        </p:sp>
        <p:sp>
          <p:nvSpPr>
            <p:cNvPr id="25" name="Actieknop: Vooruit of Volgende 28" hidden="0">
              <a:hlinkClick r:id="rId6" action="ppaction://hlinksldjump" highlightClick="1"/>
            </p:cNvPr>
            <p:cNvSpPr/>
            <p:nvPr isPhoto="0" userDrawn="0"/>
          </p:nvSpPr>
          <p:spPr bwMode="auto">
            <a:xfrm>
              <a:off x="3817691" y="4375170"/>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6" name="Actieknop: Vooruit of Volgende 29" hidden="0">
              <a:hlinkClick r:id="rId5" action="ppaction://hlinksldjump" highlightClick="1"/>
            </p:cNvPr>
            <p:cNvSpPr/>
            <p:nvPr isPhoto="0" userDrawn="0"/>
          </p:nvSpPr>
          <p:spPr bwMode="auto">
            <a:xfrm>
              <a:off x="3817691" y="4669806"/>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7" name="Actieknop: Vooruit of Volgende 30" hidden="0">
              <a:hlinkClick r:id="rId5" action="ppaction://hlinksldjump" highlightClick="1"/>
            </p:cNvPr>
            <p:cNvSpPr/>
            <p:nvPr isPhoto="0" userDrawn="0"/>
          </p:nvSpPr>
          <p:spPr bwMode="auto">
            <a:xfrm>
              <a:off x="3817691" y="4964442"/>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
        <p:nvSpPr>
          <p:cNvPr id="28" name="Tekstvak 31" hidden="0"/>
          <p:cNvSpPr>
            <a:spLocks noAdjustHandles="0" noChangeArrowheads="0"/>
          </p:cNvSpPr>
          <p:nvPr isPhoto="0" userDrawn="0"/>
        </p:nvSpPr>
        <p:spPr bwMode="auto">
          <a:xfrm>
            <a:off x="7855537" y="6049727"/>
            <a:ext cx="2390604" cy="338554"/>
          </a:xfrm>
          <a:prstGeom prst="rect">
            <a:avLst/>
          </a:prstGeom>
          <a:noFill/>
        </p:spPr>
        <p:txBody>
          <a:bodyPr wrap="square">
            <a:spAutoFit/>
          </a:bodyPr>
          <a:lstStyle/>
          <a:p>
            <a:pPr>
              <a:defRPr/>
            </a:pPr>
            <a:r>
              <a:rPr lang="en-GB" sz="1600" b="1">
                <a:solidFill>
                  <a:srgbClr val="C00000"/>
                </a:solidFill>
              </a:rPr>
              <a:t>Policy makers</a:t>
            </a:r>
            <a:endParaRPr/>
          </a:p>
        </p:txBody>
      </p:sp>
      <p:sp>
        <p:nvSpPr>
          <p:cNvPr id="29" name="Tekstvak 32" hidden="0"/>
          <p:cNvSpPr>
            <a:spLocks noAdjustHandles="0" noChangeArrowheads="0"/>
          </p:cNvSpPr>
          <p:nvPr isPhoto="0" userDrawn="0"/>
        </p:nvSpPr>
        <p:spPr bwMode="auto">
          <a:xfrm>
            <a:off x="7855537" y="4532821"/>
            <a:ext cx="2390604" cy="338554"/>
          </a:xfrm>
          <a:prstGeom prst="rect">
            <a:avLst/>
          </a:prstGeom>
          <a:noFill/>
        </p:spPr>
        <p:txBody>
          <a:bodyPr wrap="square">
            <a:spAutoFit/>
          </a:bodyPr>
          <a:lstStyle/>
          <a:p>
            <a:pPr>
              <a:defRPr/>
            </a:pPr>
            <a:r>
              <a:rPr lang="en-GB" sz="1600" b="1">
                <a:solidFill>
                  <a:srgbClr val="C00000"/>
                </a:solidFill>
              </a:rPr>
              <a:t>Project officers</a:t>
            </a:r>
            <a:endParaRPr/>
          </a:p>
        </p:txBody>
      </p:sp>
      <p:sp>
        <p:nvSpPr>
          <p:cNvPr id="30" name="Tekstvak 33" hidden="0"/>
          <p:cNvSpPr>
            <a:spLocks noAdjustHandles="0" noChangeArrowheads="0"/>
          </p:cNvSpPr>
          <p:nvPr isPhoto="0" userDrawn="0"/>
        </p:nvSpPr>
        <p:spPr bwMode="auto">
          <a:xfrm>
            <a:off x="7841861" y="2990175"/>
            <a:ext cx="2390604" cy="338554"/>
          </a:xfrm>
          <a:prstGeom prst="rect">
            <a:avLst/>
          </a:prstGeom>
          <a:noFill/>
        </p:spPr>
        <p:txBody>
          <a:bodyPr wrap="square">
            <a:spAutoFit/>
          </a:bodyPr>
          <a:lstStyle/>
          <a:p>
            <a:pPr>
              <a:defRPr/>
            </a:pPr>
            <a:r>
              <a:rPr lang="en-GB" sz="1600" b="1">
                <a:solidFill>
                  <a:srgbClr val="C00000"/>
                </a:solidFill>
              </a:rPr>
              <a:t>Managers</a:t>
            </a:r>
            <a:endParaRPr/>
          </a:p>
        </p:txBody>
      </p:sp>
      <p:grpSp>
        <p:nvGrpSpPr>
          <p:cNvPr id="31" name="Groep 34" hidden="0"/>
          <p:cNvGrpSpPr/>
          <p:nvPr isPhoto="0" userDrawn="0"/>
        </p:nvGrpSpPr>
        <p:grpSpPr bwMode="auto">
          <a:xfrm>
            <a:off x="198794" y="2840305"/>
            <a:ext cx="4071980" cy="1216147"/>
            <a:chOff x="1770527" y="446252"/>
            <a:chExt cx="3691582" cy="1216147"/>
          </a:xfrm>
        </p:grpSpPr>
        <p:sp>
          <p:nvSpPr>
            <p:cNvPr id="32" name="Rechthoek 35" hidden="0"/>
            <p:cNvSpPr/>
            <p:nvPr isPhoto="0" userDrawn="0"/>
          </p:nvSpPr>
          <p:spPr bwMode="auto">
            <a:xfrm>
              <a:off x="1808640" y="446252"/>
              <a:ext cx="3519132" cy="853390"/>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3" name="Actieknop: Vooruit of Volgende 36" hidden="0">
              <a:hlinkClick r:id="" action="ppaction://hlinkshowjump?jump=lastslide" highlightClick="1"/>
            </p:cNvPr>
            <p:cNvSpPr/>
            <p:nvPr isPhoto="0" userDrawn="0"/>
          </p:nvSpPr>
          <p:spPr bwMode="auto">
            <a:xfrm>
              <a:off x="4983081" y="465423"/>
              <a:ext cx="312820" cy="246647"/>
            </a:xfrm>
            <a:prstGeom prst="actionButtonForwardNex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4" name="Tekstvak 37" hidden="0"/>
            <p:cNvSpPr>
              <a:spLocks noAdjustHandles="0" noChangeArrowheads="0"/>
            </p:cNvSpPr>
            <p:nvPr isPhoto="0" userDrawn="0"/>
          </p:nvSpPr>
          <p:spPr bwMode="auto">
            <a:xfrm>
              <a:off x="1808640" y="466490"/>
              <a:ext cx="3092140" cy="261610"/>
            </a:xfrm>
            <a:prstGeom prst="rect">
              <a:avLst/>
            </a:prstGeom>
            <a:noFill/>
          </p:spPr>
          <p:txBody>
            <a:bodyPr wrap="square" rtlCol="0">
              <a:spAutoFit/>
            </a:bodyPr>
            <a:lstStyle/>
            <a:p>
              <a:pPr>
                <a:defRPr/>
              </a:pPr>
              <a:r>
                <a:rPr lang="en-GB" sz="1100"/>
                <a:t>Why is the European Commission promoting this? </a:t>
              </a:r>
              <a:endParaRPr lang="en-GB" sz="1100"/>
            </a:p>
          </p:txBody>
        </p:sp>
        <p:sp>
          <p:nvSpPr>
            <p:cNvPr id="35" name="Actieknop: Vooruit of Volgende 38" hidden="0">
              <a:hlinkClick r:id="rId7" action="ppaction://hlinksldjump" highlightClick="1"/>
            </p:cNvPr>
            <p:cNvSpPr/>
            <p:nvPr isPhoto="0" userDrawn="0"/>
          </p:nvSpPr>
          <p:spPr bwMode="auto">
            <a:xfrm>
              <a:off x="4979934" y="749676"/>
              <a:ext cx="312820" cy="246647"/>
            </a:xfrm>
            <a:prstGeom prst="actionButtonForwardNex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6" name="Tekstvak 39" hidden="0"/>
            <p:cNvSpPr>
              <a:spLocks noAdjustHandles="0" noChangeArrowheads="0"/>
            </p:cNvSpPr>
            <p:nvPr isPhoto="0" userDrawn="0"/>
          </p:nvSpPr>
          <p:spPr bwMode="auto">
            <a:xfrm>
              <a:off x="1810357" y="734664"/>
              <a:ext cx="2971800" cy="261610"/>
            </a:xfrm>
            <a:prstGeom prst="rect">
              <a:avLst/>
            </a:prstGeom>
            <a:noFill/>
          </p:spPr>
          <p:txBody>
            <a:bodyPr wrap="square" rtlCol="0">
              <a:spAutoFit/>
            </a:bodyPr>
            <a:lstStyle/>
            <a:p>
              <a:pPr>
                <a:defRPr/>
              </a:pPr>
              <a:r>
                <a:rPr lang="en-GB" sz="1100"/>
                <a:t>What is AKIS?</a:t>
              </a:r>
              <a:endParaRPr lang="en-GB" sz="1100"/>
            </a:p>
          </p:txBody>
        </p:sp>
        <p:sp>
          <p:nvSpPr>
            <p:cNvPr id="37" name="Actieknop: Vooruit of Volgende 40" hidden="0">
              <a:hlinkClick r:id="" action="ppaction://hlinkshowjump?jump=lastslide" highlightClick="1"/>
            </p:cNvPr>
            <p:cNvSpPr/>
            <p:nvPr isPhoto="0" userDrawn="0"/>
          </p:nvSpPr>
          <p:spPr bwMode="auto">
            <a:xfrm>
              <a:off x="4979828" y="1029177"/>
              <a:ext cx="312820" cy="246647"/>
            </a:xfrm>
            <a:prstGeom prst="actionButtonForwardNex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8" name="Tekstvak 41" hidden="0"/>
            <p:cNvSpPr>
              <a:spLocks noAdjustHandles="0" noChangeArrowheads="0"/>
            </p:cNvSpPr>
            <p:nvPr isPhoto="0" userDrawn="0"/>
          </p:nvSpPr>
          <p:spPr bwMode="auto">
            <a:xfrm>
              <a:off x="1813989" y="993072"/>
              <a:ext cx="3081441" cy="261610"/>
            </a:xfrm>
            <a:prstGeom prst="rect">
              <a:avLst/>
            </a:prstGeom>
            <a:noFill/>
          </p:spPr>
          <p:txBody>
            <a:bodyPr wrap="square" rtlCol="0">
              <a:spAutoFit/>
            </a:bodyPr>
            <a:lstStyle/>
            <a:p>
              <a:pPr>
                <a:defRPr/>
              </a:pPr>
              <a:r>
                <a:rPr lang="en-GB" sz="1100"/>
                <a:t>Why is it often so hard to create space for co-creation?</a:t>
              </a:r>
              <a:endParaRPr lang="en-GB" sz="1100"/>
            </a:p>
          </p:txBody>
        </p:sp>
        <p:sp>
          <p:nvSpPr>
            <p:cNvPr id="39" name="Tekstvak 42" hidden="0"/>
            <p:cNvSpPr>
              <a:spLocks noAdjustHandles="0" noChangeArrowheads="0"/>
            </p:cNvSpPr>
            <p:nvPr isPhoto="0" userDrawn="0"/>
          </p:nvSpPr>
          <p:spPr bwMode="auto">
            <a:xfrm>
              <a:off x="1770527" y="1323845"/>
              <a:ext cx="3691582" cy="338554"/>
            </a:xfrm>
            <a:prstGeom prst="rect">
              <a:avLst/>
            </a:prstGeom>
            <a:noFill/>
          </p:spPr>
          <p:txBody>
            <a:bodyPr wrap="square" rtlCol="0">
              <a:spAutoFit/>
            </a:bodyPr>
            <a:lstStyle/>
            <a:p>
              <a:pPr>
                <a:defRPr/>
              </a:pPr>
              <a:r>
                <a:rPr lang="en-GB" sz="1600" b="1">
                  <a:solidFill>
                    <a:srgbClr val="C00000"/>
                  </a:solidFill>
                </a:rPr>
                <a:t>Understand the context of AKIS and EIP</a:t>
              </a:r>
              <a:endParaRPr lang="en-GB" sz="1600" b="1">
                <a:solidFill>
                  <a:srgbClr val="C00000"/>
                </a:solidFill>
              </a:endParaRPr>
            </a:p>
          </p:txBody>
        </p:sp>
      </p:grpSp>
      <p:sp>
        <p:nvSpPr>
          <p:cNvPr id="40" name="Tekstvak 43" hidden="0"/>
          <p:cNvSpPr>
            <a:spLocks noAdjustHandles="0" noChangeArrowheads="0"/>
          </p:cNvSpPr>
          <p:nvPr isPhoto="0" userDrawn="0"/>
        </p:nvSpPr>
        <p:spPr bwMode="auto">
          <a:xfrm>
            <a:off x="1477708" y="2182950"/>
            <a:ext cx="3578993" cy="338554"/>
          </a:xfrm>
          <a:prstGeom prst="rect">
            <a:avLst/>
          </a:prstGeom>
          <a:noFill/>
        </p:spPr>
        <p:txBody>
          <a:bodyPr wrap="square" rtlCol="0">
            <a:spAutoFit/>
          </a:bodyPr>
          <a:lstStyle/>
          <a:p>
            <a:pPr>
              <a:defRPr/>
            </a:pPr>
            <a:r>
              <a:rPr lang="en-GB" sz="1600" b="1">
                <a:solidFill>
                  <a:srgbClr val="C00000"/>
                </a:solidFill>
              </a:rPr>
              <a:t>Why and when interactive innovation?</a:t>
            </a:r>
            <a:endParaRPr/>
          </a:p>
        </p:txBody>
      </p:sp>
      <p:sp>
        <p:nvSpPr>
          <p:cNvPr id="41" name="Actieknop: Vooruit of Volgende 44" hidden="0">
            <a:hlinkClick r:id="rId8" action="ppaction://hlinksldjump" highlightClick="1"/>
          </p:cNvPr>
          <p:cNvSpPr/>
          <p:nvPr isPhoto="0" userDrawn="0"/>
        </p:nvSpPr>
        <p:spPr bwMode="auto">
          <a:xfrm>
            <a:off x="4832347" y="1464246"/>
            <a:ext cx="345056"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2" name="Actieknop: Vooruit of Volgende 45" hidden="0">
            <a:hlinkClick r:id="rId9" action="ppaction://hlinksldjump" highlightClick="1"/>
          </p:cNvPr>
          <p:cNvSpPr/>
          <p:nvPr isPhoto="0" userDrawn="0"/>
        </p:nvSpPr>
        <p:spPr bwMode="auto">
          <a:xfrm>
            <a:off x="4832347" y="1816128"/>
            <a:ext cx="345056"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43" name="Groep 46" hidden="0"/>
          <p:cNvGrpSpPr/>
          <p:nvPr isPhoto="0" userDrawn="0"/>
        </p:nvGrpSpPr>
        <p:grpSpPr bwMode="auto">
          <a:xfrm>
            <a:off x="3019170" y="4797131"/>
            <a:ext cx="3569817" cy="1449139"/>
            <a:chOff x="2031745" y="446252"/>
            <a:chExt cx="3279442" cy="1449139"/>
          </a:xfrm>
        </p:grpSpPr>
        <p:sp>
          <p:nvSpPr>
            <p:cNvPr id="44" name="Rechthoek 47" hidden="0"/>
            <p:cNvSpPr/>
            <p:nvPr isPhoto="0" userDrawn="0"/>
          </p:nvSpPr>
          <p:spPr bwMode="auto">
            <a:xfrm>
              <a:off x="2075448" y="446252"/>
              <a:ext cx="3235739" cy="110225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5" name="Actieknop: Vooruit of Volgende 48" hidden="0">
              <a:hlinkClick r:id="rId10" action="ppaction://hlinksldjump" highlightClick="1"/>
            </p:cNvPr>
            <p:cNvSpPr/>
            <p:nvPr isPhoto="0" userDrawn="0"/>
          </p:nvSpPr>
          <p:spPr bwMode="auto">
            <a:xfrm>
              <a:off x="4983081" y="465423"/>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6" name="Tekstvak 49" hidden="0"/>
            <p:cNvSpPr>
              <a:spLocks noAdjustHandles="0" noChangeArrowheads="0"/>
            </p:cNvSpPr>
            <p:nvPr isPhoto="0" userDrawn="0"/>
          </p:nvSpPr>
          <p:spPr bwMode="auto">
            <a:xfrm>
              <a:off x="2049961" y="457877"/>
              <a:ext cx="2971800" cy="261610"/>
            </a:xfrm>
            <a:prstGeom prst="rect">
              <a:avLst/>
            </a:prstGeom>
            <a:noFill/>
          </p:spPr>
          <p:txBody>
            <a:bodyPr wrap="square" rtlCol="0">
              <a:spAutoFit/>
            </a:bodyPr>
            <a:lstStyle/>
            <a:p>
              <a:pPr>
                <a:defRPr/>
              </a:pPr>
              <a:r>
                <a:rPr lang="en-GB" sz="1100"/>
                <a:t>How do I reflect on what I am experiencing?</a:t>
              </a:r>
              <a:endParaRPr/>
            </a:p>
          </p:txBody>
        </p:sp>
        <p:sp>
          <p:nvSpPr>
            <p:cNvPr id="47" name="Actieknop: Vooruit of Volgende 50" hidden="0">
              <a:hlinkClick r:id="rId11" action="ppaction://hlinksldjump" highlightClick="1"/>
            </p:cNvPr>
            <p:cNvSpPr/>
            <p:nvPr isPhoto="0" userDrawn="0"/>
          </p:nvSpPr>
          <p:spPr bwMode="auto">
            <a:xfrm>
              <a:off x="4979934" y="736130"/>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8" name="Tekstvak 51" hidden="0"/>
            <p:cNvSpPr>
              <a:spLocks noAdjustHandles="0" noChangeArrowheads="0"/>
            </p:cNvSpPr>
            <p:nvPr isPhoto="0" userDrawn="0"/>
          </p:nvSpPr>
          <p:spPr bwMode="auto">
            <a:xfrm>
              <a:off x="2033215" y="728540"/>
              <a:ext cx="2971800" cy="261610"/>
            </a:xfrm>
            <a:prstGeom prst="rect">
              <a:avLst/>
            </a:prstGeom>
            <a:noFill/>
          </p:spPr>
          <p:txBody>
            <a:bodyPr wrap="square" rtlCol="0">
              <a:spAutoFit/>
            </a:bodyPr>
            <a:lstStyle/>
            <a:p>
              <a:pPr>
                <a:defRPr/>
              </a:pPr>
              <a:r>
                <a:rPr lang="en-GB" sz="1100"/>
                <a:t>How do I guide collaborators in reflection? </a:t>
              </a:r>
              <a:endParaRPr/>
            </a:p>
          </p:txBody>
        </p:sp>
        <p:sp>
          <p:nvSpPr>
            <p:cNvPr id="49" name="Actieknop: Vooruit of Volgende 52" hidden="0">
              <a:hlinkClick r:id="rId12" action="ppaction://hlinksldjump" highlightClick="1"/>
            </p:cNvPr>
            <p:cNvSpPr/>
            <p:nvPr isPhoto="0" userDrawn="0"/>
          </p:nvSpPr>
          <p:spPr bwMode="auto">
            <a:xfrm>
              <a:off x="4979828" y="1002085"/>
              <a:ext cx="312820" cy="246647"/>
            </a:xfrm>
            <a:prstGeom prst="actionButtonForwardNex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0" name="Tekstvak 53" hidden="0"/>
            <p:cNvSpPr>
              <a:spLocks noAdjustHandles="0" noChangeArrowheads="0"/>
            </p:cNvSpPr>
            <p:nvPr isPhoto="0" userDrawn="0"/>
          </p:nvSpPr>
          <p:spPr bwMode="auto">
            <a:xfrm>
              <a:off x="2031745" y="1005740"/>
              <a:ext cx="2971800" cy="261610"/>
            </a:xfrm>
            <a:prstGeom prst="rect">
              <a:avLst/>
            </a:prstGeom>
            <a:noFill/>
          </p:spPr>
          <p:txBody>
            <a:bodyPr wrap="square" rtlCol="0">
              <a:spAutoFit/>
            </a:bodyPr>
            <a:lstStyle/>
            <a:p>
              <a:pPr>
                <a:defRPr/>
              </a:pPr>
              <a:r>
                <a:rPr lang="en-GB" sz="1100"/>
                <a:t>What reflection is required in i2connect? </a:t>
              </a:r>
              <a:endParaRPr/>
            </a:p>
          </p:txBody>
        </p:sp>
        <p:sp>
          <p:nvSpPr>
            <p:cNvPr id="51" name="Tekstvak 54" hidden="0"/>
            <p:cNvSpPr>
              <a:spLocks noAdjustHandles="0" noChangeArrowheads="0"/>
            </p:cNvSpPr>
            <p:nvPr isPhoto="0" userDrawn="0"/>
          </p:nvSpPr>
          <p:spPr bwMode="auto">
            <a:xfrm>
              <a:off x="2043163" y="1556836"/>
              <a:ext cx="2922907" cy="338554"/>
            </a:xfrm>
            <a:prstGeom prst="rect">
              <a:avLst/>
            </a:prstGeom>
            <a:noFill/>
          </p:spPr>
          <p:txBody>
            <a:bodyPr wrap="square" rtlCol="0">
              <a:spAutoFit/>
            </a:bodyPr>
            <a:lstStyle/>
            <a:p>
              <a:pPr>
                <a:defRPr/>
              </a:pPr>
              <a:r>
                <a:rPr lang="en-GB" sz="1600" b="1">
                  <a:solidFill>
                    <a:srgbClr val="C00000"/>
                  </a:solidFill>
                </a:rPr>
                <a:t>Reflection and monitoring</a:t>
              </a:r>
              <a:endParaRPr/>
            </a:p>
          </p:txBody>
        </p:sp>
        <p:sp>
          <p:nvSpPr>
            <p:cNvPr id="52" name="Actieknop: Vooruit of Volgende 55" hidden="0">
              <a:hlinkClick r:id="rId12" action="ppaction://hlinksldjump" highlightClick="1"/>
            </p:cNvPr>
            <p:cNvSpPr/>
            <p:nvPr isPhoto="0" userDrawn="0"/>
          </p:nvSpPr>
          <p:spPr bwMode="auto">
            <a:xfrm>
              <a:off x="4979934" y="1266713"/>
              <a:ext cx="312820" cy="246647"/>
            </a:xfrm>
            <a:prstGeom prst="actionButtonForwardNex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3" name="Tekstvak 56" hidden="0"/>
            <p:cNvSpPr>
              <a:spLocks noAdjustHandles="0" noChangeArrowheads="0"/>
            </p:cNvSpPr>
            <p:nvPr isPhoto="0" userDrawn="0"/>
          </p:nvSpPr>
          <p:spPr bwMode="auto">
            <a:xfrm>
              <a:off x="2043163" y="1257061"/>
              <a:ext cx="2971800" cy="261610"/>
            </a:xfrm>
            <a:prstGeom prst="rect">
              <a:avLst/>
            </a:prstGeom>
            <a:noFill/>
          </p:spPr>
          <p:txBody>
            <a:bodyPr wrap="square" rtlCol="0">
              <a:spAutoFit/>
            </a:bodyPr>
            <a:lstStyle/>
            <a:p>
              <a:pPr>
                <a:defRPr/>
              </a:pPr>
              <a:r>
                <a:rPr lang="en-GB" sz="1100"/>
                <a:t>What is special in reflection methods in i2connect? </a:t>
              </a:r>
              <a:endParaRPr/>
            </a:p>
          </p:txBody>
        </p:sp>
      </p:grpSp>
      <p:sp>
        <p:nvSpPr>
          <p:cNvPr id="54" name="Actieknop: Vooruit of Volgende 57" hidden="0">
            <a:hlinkClick r:id="rId10" action="ppaction://hlinksldjump" highlightClick="1"/>
          </p:cNvPr>
          <p:cNvSpPr/>
          <p:nvPr isPhoto="0" userDrawn="0"/>
        </p:nvSpPr>
        <p:spPr bwMode="auto">
          <a:xfrm>
            <a:off x="6228288" y="5969649"/>
            <a:ext cx="340518"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5" name="Actieknop: Vooruit of Volgende 58" hidden="0">
            <a:hlinkClick r:id="rId13" action="ppaction://hlinksldjump" highlightClick="1"/>
          </p:cNvPr>
          <p:cNvSpPr/>
          <p:nvPr isPhoto="0" userDrawn="0"/>
        </p:nvSpPr>
        <p:spPr bwMode="auto">
          <a:xfrm>
            <a:off x="5839425" y="569280"/>
            <a:ext cx="312820" cy="236908"/>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6" name="Tekstvak 59" hidden="0"/>
          <p:cNvSpPr>
            <a:spLocks noAdjustHandles="0" noChangeArrowheads="0"/>
          </p:cNvSpPr>
          <p:nvPr isPhoto="0" userDrawn="0"/>
        </p:nvSpPr>
        <p:spPr bwMode="auto">
          <a:xfrm>
            <a:off x="2408261" y="572705"/>
            <a:ext cx="2971800" cy="261610"/>
          </a:xfrm>
          <a:prstGeom prst="rect">
            <a:avLst/>
          </a:prstGeom>
          <a:noFill/>
        </p:spPr>
        <p:txBody>
          <a:bodyPr wrap="square" rtlCol="0">
            <a:spAutoFit/>
          </a:bodyPr>
          <a:lstStyle/>
          <a:p>
            <a:pPr>
              <a:defRPr/>
            </a:pPr>
            <a:r>
              <a:rPr lang="en-GB" sz="1100"/>
              <a:t>What is the i2connect project all about?</a:t>
            </a:r>
            <a:endParaRPr/>
          </a:p>
        </p:txBody>
      </p:sp>
      <p:sp>
        <p:nvSpPr>
          <p:cNvPr id="57" name="Tekstvak 61" hidden="0"/>
          <p:cNvSpPr>
            <a:spLocks noAdjustHandles="0" noChangeArrowheads="0"/>
          </p:cNvSpPr>
          <p:nvPr isPhoto="0" userDrawn="0"/>
        </p:nvSpPr>
        <p:spPr bwMode="auto">
          <a:xfrm>
            <a:off x="2543494" y="909897"/>
            <a:ext cx="2390604" cy="338554"/>
          </a:xfrm>
          <a:prstGeom prst="rect">
            <a:avLst/>
          </a:prstGeom>
          <a:noFill/>
        </p:spPr>
        <p:txBody>
          <a:bodyPr wrap="square">
            <a:spAutoFit/>
          </a:bodyPr>
          <a:lstStyle/>
          <a:p>
            <a:pPr>
              <a:defRPr/>
            </a:pPr>
            <a:r>
              <a:rPr lang="en-GB" sz="1600" b="1">
                <a:solidFill>
                  <a:srgbClr val="C00000"/>
                </a:solidFill>
              </a:rPr>
              <a:t>Innovate to connect</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hoek 9" hidden="0"/>
          <p:cNvSpPr/>
          <p:nvPr isPhoto="0" userDrawn="0"/>
        </p:nvSpPr>
        <p:spPr bwMode="auto">
          <a:xfrm>
            <a:off x="-18365" y="0"/>
            <a:ext cx="4108281"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5"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6"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7"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Tekstvak 11" hidden="0"/>
          <p:cNvSpPr>
            <a:spLocks noAdjustHandles="0" noChangeArrowheads="0"/>
          </p:cNvSpPr>
          <p:nvPr isPhoto="0" userDrawn="0"/>
        </p:nvSpPr>
        <p:spPr bwMode="auto">
          <a:xfrm>
            <a:off x="680739" y="812285"/>
            <a:ext cx="3046934" cy="523220"/>
          </a:xfrm>
          <a:prstGeom prst="rect">
            <a:avLst/>
          </a:prstGeom>
          <a:noFill/>
        </p:spPr>
        <p:txBody>
          <a:bodyPr wrap="square" rtlCol="0">
            <a:spAutoFit/>
          </a:bodyPr>
          <a:lstStyle/>
          <a:p>
            <a:pPr algn="ctr">
              <a:defRPr/>
            </a:pPr>
            <a:r>
              <a:rPr lang="en-GB" sz="1400" i="1">
                <a:solidFill>
                  <a:schemeClr val="accent6">
                    <a:lumMod val="50000"/>
                  </a:schemeClr>
                </a:solidFill>
              </a:rPr>
              <a:t>Fuelling competences of advisors in Multi-Actor innovation processes</a:t>
            </a:r>
            <a:endParaRPr/>
          </a:p>
        </p:txBody>
      </p:sp>
      <p:sp>
        <p:nvSpPr>
          <p:cNvPr id="9" name="Tekstvak 2" hidden="0"/>
          <p:cNvSpPr>
            <a:spLocks noAdjustHandles="0" noChangeArrowheads="0"/>
          </p:cNvSpPr>
          <p:nvPr isPhoto="0" userDrawn="0"/>
        </p:nvSpPr>
        <p:spPr bwMode="auto">
          <a:xfrm>
            <a:off x="180473" y="1743424"/>
            <a:ext cx="3046934" cy="1323439"/>
          </a:xfrm>
          <a:prstGeom prst="rect">
            <a:avLst/>
          </a:prstGeom>
          <a:noFill/>
        </p:spPr>
        <p:txBody>
          <a:bodyPr wrap="square" rtlCol="0">
            <a:spAutoFit/>
          </a:bodyPr>
          <a:lstStyle/>
          <a:p>
            <a:pPr>
              <a:defRPr/>
            </a:pPr>
            <a:r>
              <a:rPr lang="en-GB" sz="1400">
                <a:solidFill>
                  <a:srgbClr val="C00000"/>
                </a:solidFill>
              </a:rPr>
              <a:t>Multi actor innovation processes</a:t>
            </a:r>
            <a:endParaRPr/>
          </a:p>
          <a:p>
            <a:pPr>
              <a:defRPr/>
            </a:pPr>
            <a:endParaRPr lang="en-GB" sz="1100"/>
          </a:p>
          <a:p>
            <a:pPr>
              <a:defRPr/>
            </a:pPr>
            <a:r>
              <a:rPr lang="en-GB" sz="1100"/>
              <a:t>In such processes innovations emerge as a result of the efforts of a variety of actors. </a:t>
            </a:r>
            <a:endParaRPr/>
          </a:p>
          <a:p>
            <a:pPr>
              <a:defRPr/>
            </a:pPr>
            <a:r>
              <a:rPr lang="en-GB" sz="1100" i="1"/>
              <a:t>For example: farmers, researchers and other knowledge workers, active citizens, people from commercial enterprises, policy makers, etc..</a:t>
            </a:r>
            <a:endParaRPr/>
          </a:p>
        </p:txBody>
      </p:sp>
      <p:sp>
        <p:nvSpPr>
          <p:cNvPr id="10" name="Tekstvak 13" hidden="0"/>
          <p:cNvSpPr>
            <a:spLocks noAdjustHandles="0" noChangeArrowheads="0"/>
          </p:cNvSpPr>
          <p:nvPr isPhoto="0" userDrawn="0"/>
        </p:nvSpPr>
        <p:spPr bwMode="auto">
          <a:xfrm>
            <a:off x="180473" y="3172326"/>
            <a:ext cx="3046934" cy="1661993"/>
          </a:xfrm>
          <a:prstGeom prst="rect">
            <a:avLst/>
          </a:prstGeom>
          <a:noFill/>
        </p:spPr>
        <p:txBody>
          <a:bodyPr wrap="square" rtlCol="0">
            <a:spAutoFit/>
          </a:bodyPr>
          <a:lstStyle/>
          <a:p>
            <a:pPr>
              <a:defRPr/>
            </a:pPr>
            <a:r>
              <a:rPr lang="en-GB" sz="1400">
                <a:solidFill>
                  <a:srgbClr val="C00000"/>
                </a:solidFill>
              </a:rPr>
              <a:t>Competences of advisors</a:t>
            </a:r>
            <a:endParaRPr/>
          </a:p>
          <a:p>
            <a:pPr>
              <a:defRPr/>
            </a:pPr>
            <a:endParaRPr lang="en-GB" sz="1100"/>
          </a:p>
          <a:p>
            <a:pPr>
              <a:defRPr/>
            </a:pPr>
            <a:r>
              <a:rPr lang="en-GB" sz="1100"/>
              <a:t>For guiding such processes only technical know-how is not enough. It requires insights in multi actor innovation processes and the dynamics of co-creation in networks. </a:t>
            </a:r>
            <a:endParaRPr/>
          </a:p>
          <a:p>
            <a:pPr>
              <a:defRPr/>
            </a:pPr>
            <a:r>
              <a:rPr lang="en-GB" sz="1100"/>
              <a:t>This includes competences to recognise patterns, and skills to act in accordance with what the actual situation requires. </a:t>
            </a:r>
            <a:endParaRPr/>
          </a:p>
        </p:txBody>
      </p:sp>
      <p:sp>
        <p:nvSpPr>
          <p:cNvPr id="11" name="Tekstvak 3" hidden="0"/>
          <p:cNvSpPr>
            <a:spLocks noAdjustHandles="0" noChangeArrowheads="0"/>
          </p:cNvSpPr>
          <p:nvPr isPhoto="0" userDrawn="0"/>
        </p:nvSpPr>
        <p:spPr bwMode="auto">
          <a:xfrm>
            <a:off x="4432634" y="1888955"/>
            <a:ext cx="3326732" cy="1046440"/>
          </a:xfrm>
          <a:prstGeom prst="rect">
            <a:avLst/>
          </a:prstGeom>
          <a:noFill/>
        </p:spPr>
        <p:txBody>
          <a:bodyPr wrap="square" rtlCol="0">
            <a:spAutoFit/>
          </a:bodyPr>
          <a:lstStyle/>
          <a:p>
            <a:pPr>
              <a:defRPr/>
            </a:pPr>
            <a:r>
              <a:rPr lang="en-GB"/>
              <a:t>Operational Groups </a:t>
            </a:r>
            <a:r>
              <a:rPr lang="en-GB" sz="1100"/>
              <a:t>that are eligible for funding under the EU/EIP programme are supposed to be multi actor innovation projects. </a:t>
            </a:r>
            <a:endParaRPr/>
          </a:p>
          <a:p>
            <a:pPr>
              <a:defRPr/>
            </a:pPr>
            <a:r>
              <a:rPr lang="en-GB" sz="1100"/>
              <a:t>At least farmers and knowledge workers should be part of an Operational Group.</a:t>
            </a:r>
            <a:endParaRPr/>
          </a:p>
        </p:txBody>
      </p:sp>
      <p:grpSp>
        <p:nvGrpSpPr>
          <p:cNvPr id="12" name="Groep 4" hidden="0"/>
          <p:cNvGrpSpPr/>
          <p:nvPr isPhoto="0" userDrawn="0"/>
        </p:nvGrpSpPr>
        <p:grpSpPr bwMode="auto">
          <a:xfrm>
            <a:off x="8202527" y="2102358"/>
            <a:ext cx="3197393" cy="372988"/>
            <a:chOff x="8202527" y="2102358"/>
            <a:chExt cx="3197393" cy="372988"/>
          </a:xfrm>
        </p:grpSpPr>
        <p:sp>
          <p:nvSpPr>
            <p:cNvPr id="13" name="Tekstvak 18" hidden="0"/>
            <p:cNvSpPr>
              <a:spLocks noAdjustHandles="0" noChangeArrowheads="0"/>
            </p:cNvSpPr>
            <p:nvPr isPhoto="0" userDrawn="0"/>
          </p:nvSpPr>
          <p:spPr bwMode="auto">
            <a:xfrm>
              <a:off x="8202527" y="2102358"/>
              <a:ext cx="3197393" cy="372988"/>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defRPr/>
              </a:pPr>
              <a:r>
                <a:rPr lang="en-GB" sz="1000">
                  <a:solidFill>
                    <a:schemeClr val="tx1"/>
                  </a:solidFill>
                </a:rPr>
                <a:t>Is multi actor innovation always best? (No)</a:t>
              </a:r>
              <a:endParaRPr/>
            </a:p>
          </p:txBody>
        </p:sp>
        <p:sp>
          <p:nvSpPr>
            <p:cNvPr id="14" name="Actieknop: Vooruit of Volgende 17" hidden="0">
              <a:hlinkClick r:id="rId4" action="ppaction://hlinksldjump" highlightClick="1"/>
            </p:cNvPr>
            <p:cNvSpPr/>
            <p:nvPr isPhoto="0" userDrawn="0"/>
          </p:nvSpPr>
          <p:spPr bwMode="auto">
            <a:xfrm>
              <a:off x="11031956" y="2165529"/>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
        <p:nvSpPr>
          <p:cNvPr id="15" name="Tekstvak 19" hidden="0"/>
          <p:cNvSpPr>
            <a:spLocks noAdjustHandles="0" noChangeArrowheads="0"/>
          </p:cNvSpPr>
          <p:nvPr isPhoto="0" userDrawn="0"/>
        </p:nvSpPr>
        <p:spPr bwMode="auto">
          <a:xfrm>
            <a:off x="4432634" y="3816986"/>
            <a:ext cx="3326732" cy="707886"/>
          </a:xfrm>
          <a:prstGeom prst="rect">
            <a:avLst/>
          </a:prstGeom>
          <a:noFill/>
        </p:spPr>
        <p:txBody>
          <a:bodyPr wrap="square" rtlCol="0">
            <a:spAutoFit/>
          </a:bodyPr>
          <a:lstStyle/>
          <a:p>
            <a:pPr>
              <a:defRPr/>
            </a:pPr>
            <a:r>
              <a:rPr lang="en-GB"/>
              <a:t>Learning about processes </a:t>
            </a:r>
            <a:r>
              <a:rPr lang="en-GB" sz="1100"/>
              <a:t>is different from learning about personal skills, new techniques or transitions in society. </a:t>
            </a:r>
            <a:endParaRPr/>
          </a:p>
        </p:txBody>
      </p:sp>
      <p:sp>
        <p:nvSpPr>
          <p:cNvPr id="16" name="Actieknop: Vooruit of Volgende 20" hidden="0">
            <a:hlinkClick r:id="rId5" action="ppaction://hlinksldjump" highlightClick="1"/>
          </p:cNvPr>
          <p:cNvSpPr/>
          <p:nvPr isPhoto="0" userDrawn="0"/>
        </p:nvSpPr>
        <p:spPr bwMode="auto">
          <a:xfrm>
            <a:off x="7759366" y="4003322"/>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7" name="Tekstvak 21" hidden="0"/>
          <p:cNvSpPr>
            <a:spLocks noAdjustHandles="0" noChangeArrowheads="0"/>
          </p:cNvSpPr>
          <p:nvPr isPhoto="0" userDrawn="0"/>
        </p:nvSpPr>
        <p:spPr bwMode="auto">
          <a:xfrm>
            <a:off x="180473" y="4939782"/>
            <a:ext cx="3046934" cy="1154162"/>
          </a:xfrm>
          <a:prstGeom prst="rect">
            <a:avLst/>
          </a:prstGeom>
          <a:noFill/>
        </p:spPr>
        <p:txBody>
          <a:bodyPr wrap="square" rtlCol="0">
            <a:spAutoFit/>
          </a:bodyPr>
          <a:lstStyle/>
          <a:p>
            <a:pPr>
              <a:defRPr/>
            </a:pPr>
            <a:r>
              <a:rPr lang="en-GB" sz="1400">
                <a:solidFill>
                  <a:srgbClr val="C00000"/>
                </a:solidFill>
              </a:rPr>
              <a:t>Innovation support agents</a:t>
            </a:r>
            <a:endParaRPr/>
          </a:p>
          <a:p>
            <a:pPr>
              <a:defRPr/>
            </a:pPr>
            <a:endParaRPr lang="en-GB" sz="1100"/>
          </a:p>
          <a:p>
            <a:pPr>
              <a:defRPr/>
            </a:pPr>
            <a:r>
              <a:rPr lang="en-GB" sz="1100"/>
              <a:t>The terms advisors and innovation support agents are interchangeable in this portal. The focus is on guiding innovation processes with multiple actors. Not all advisors do so. </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hoek 9" hidden="0"/>
          <p:cNvSpPr/>
          <p:nvPr isPhoto="0" userDrawn="0"/>
        </p:nvSpPr>
        <p:spPr bwMode="auto">
          <a:xfrm>
            <a:off x="0" y="0"/>
            <a:ext cx="4108281"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5"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6"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7"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Tekstvak 22" hidden="0"/>
          <p:cNvSpPr>
            <a:spLocks noAdjustHandles="0" noChangeArrowheads="0"/>
          </p:cNvSpPr>
          <p:nvPr isPhoto="0" userDrawn="0"/>
        </p:nvSpPr>
        <p:spPr bwMode="auto">
          <a:xfrm>
            <a:off x="255900" y="1537837"/>
            <a:ext cx="974177" cy="369332"/>
          </a:xfrm>
          <a:prstGeom prst="rect">
            <a:avLst/>
          </a:prstGeom>
          <a:noFill/>
        </p:spPr>
        <p:txBody>
          <a:bodyPr wrap="none" rtlCol="0">
            <a:spAutoFit/>
          </a:bodyPr>
          <a:lstStyle/>
          <a:p>
            <a:pPr>
              <a:defRPr/>
            </a:pPr>
            <a:r>
              <a:rPr lang="en-GB">
                <a:solidFill>
                  <a:srgbClr val="C00000"/>
                </a:solidFill>
              </a:rPr>
              <a:t>Advisors</a:t>
            </a:r>
            <a:endParaRPr/>
          </a:p>
        </p:txBody>
      </p:sp>
      <p:sp>
        <p:nvSpPr>
          <p:cNvPr id="9" name="Tekstvak 12" hidden="0"/>
          <p:cNvSpPr>
            <a:spLocks noAdjustHandles="0" noChangeArrowheads="0"/>
          </p:cNvSpPr>
          <p:nvPr isPhoto="0" userDrawn="0"/>
        </p:nvSpPr>
        <p:spPr bwMode="auto">
          <a:xfrm>
            <a:off x="255900" y="1974168"/>
            <a:ext cx="3205684" cy="600164"/>
          </a:xfrm>
          <a:prstGeom prst="rect">
            <a:avLst/>
          </a:prstGeom>
          <a:noFill/>
        </p:spPr>
        <p:txBody>
          <a:bodyPr wrap="square" rtlCol="0">
            <a:spAutoFit/>
          </a:bodyPr>
          <a:lstStyle/>
          <a:p>
            <a:pPr>
              <a:defRPr/>
            </a:pPr>
            <a:r>
              <a:rPr lang="en-GB" sz="1100"/>
              <a:t>The i2connect project focusses on advisors in the agri-food sector who facilitate interactive innovation processes.</a:t>
            </a:r>
            <a:endParaRPr/>
          </a:p>
        </p:txBody>
      </p:sp>
      <p:grpSp>
        <p:nvGrpSpPr>
          <p:cNvPr id="10" name="Groep 11" hidden="0"/>
          <p:cNvGrpSpPr/>
          <p:nvPr isPhoto="0" userDrawn="0"/>
        </p:nvGrpSpPr>
        <p:grpSpPr bwMode="auto">
          <a:xfrm>
            <a:off x="3559915" y="2499791"/>
            <a:ext cx="3549375" cy="372988"/>
            <a:chOff x="197089" y="6121297"/>
            <a:chExt cx="3549375" cy="372988"/>
          </a:xfrm>
        </p:grpSpPr>
        <p:sp>
          <p:nvSpPr>
            <p:cNvPr id="11" name="Tekstvak 13" hidden="0"/>
            <p:cNvSpPr>
              <a:spLocks noAdjustHandles="0" noChangeArrowheads="0"/>
            </p:cNvSpPr>
            <p:nvPr isPhoto="0" userDrawn="0"/>
          </p:nvSpPr>
          <p:spPr bwMode="auto">
            <a:xfrm>
              <a:off x="197089" y="6121297"/>
              <a:ext cx="3549375" cy="372988"/>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defRPr/>
              </a:pPr>
              <a:r>
                <a:rPr lang="en-GB" sz="1000">
                  <a:solidFill>
                    <a:schemeClr val="tx1"/>
                  </a:solidFill>
                </a:rPr>
                <a:t>What makes facilitation in interactive innovation process</a:t>
              </a:r>
              <a:endParaRPr/>
            </a:p>
            <a:p>
              <a:pPr algn="l">
                <a:defRPr/>
              </a:pPr>
              <a:r>
                <a:rPr lang="en-GB" sz="1000">
                  <a:solidFill>
                    <a:schemeClr val="tx1"/>
                  </a:solidFill>
                </a:rPr>
                <a:t>so special?</a:t>
              </a:r>
              <a:endParaRPr/>
            </a:p>
          </p:txBody>
        </p:sp>
        <p:sp>
          <p:nvSpPr>
            <p:cNvPr id="12" name="Actieknop: Vooruit of Volgende 14" hidden="0">
              <a:hlinkClick r:id="rId4" action="ppaction://hlinksldjump" highlightClick="1"/>
            </p:cNvPr>
            <p:cNvSpPr/>
            <p:nvPr isPhoto="0" userDrawn="0"/>
          </p:nvSpPr>
          <p:spPr bwMode="auto">
            <a:xfrm>
              <a:off x="3364841" y="6184468"/>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
        <p:nvSpPr>
          <p:cNvPr id="13" name="Tekstvak 15" hidden="0"/>
          <p:cNvSpPr>
            <a:spLocks noAdjustHandles="0" noChangeArrowheads="0"/>
          </p:cNvSpPr>
          <p:nvPr isPhoto="0" userDrawn="0"/>
        </p:nvSpPr>
        <p:spPr bwMode="auto">
          <a:xfrm>
            <a:off x="252450" y="2689749"/>
            <a:ext cx="3205684" cy="1277273"/>
          </a:xfrm>
          <a:prstGeom prst="rect">
            <a:avLst/>
          </a:prstGeom>
          <a:noFill/>
        </p:spPr>
        <p:txBody>
          <a:bodyPr wrap="square" rtlCol="0">
            <a:spAutoFit/>
          </a:bodyPr>
          <a:lstStyle/>
          <a:p>
            <a:pPr>
              <a:defRPr/>
            </a:pPr>
            <a:r>
              <a:rPr lang="en-GB" sz="1100"/>
              <a:t>Other terms for professionals performing this work:  </a:t>
            </a:r>
            <a:endParaRPr/>
          </a:p>
          <a:p>
            <a:pPr marL="171450" indent="-171450">
              <a:buFont typeface="Wingdings"/>
              <a:buChar char="Ø"/>
              <a:defRPr/>
            </a:pPr>
            <a:r>
              <a:rPr lang="en-GB" sz="1100"/>
              <a:t>Innovation Support Agents </a:t>
            </a:r>
            <a:endParaRPr/>
          </a:p>
          <a:p>
            <a:pPr marL="171450" indent="-171450">
              <a:buFont typeface="Wingdings"/>
              <a:buChar char="Ø"/>
              <a:defRPr/>
            </a:pPr>
            <a:r>
              <a:rPr lang="en-GB" sz="1100"/>
              <a:t>Extension agents / workers</a:t>
            </a:r>
            <a:endParaRPr/>
          </a:p>
          <a:p>
            <a:pPr marL="171450" indent="-171450">
              <a:buFont typeface="Wingdings"/>
              <a:buChar char="Ø"/>
              <a:defRPr/>
            </a:pPr>
            <a:r>
              <a:rPr lang="en-GB" sz="1100"/>
              <a:t>knowledge workers </a:t>
            </a:r>
            <a:endParaRPr/>
          </a:p>
          <a:p>
            <a:pPr marL="171450" indent="-171450">
              <a:buFont typeface="Wingdings"/>
              <a:buChar char="Ø"/>
              <a:defRPr/>
            </a:pPr>
            <a:r>
              <a:rPr lang="en-GB" sz="1100"/>
              <a:t>Facilitators</a:t>
            </a:r>
            <a:endParaRPr/>
          </a:p>
          <a:p>
            <a:pPr marL="171450" indent="-171450">
              <a:buFont typeface="Wingdings"/>
              <a:buChar char="Ø"/>
              <a:defRPr/>
            </a:pPr>
            <a:r>
              <a:rPr lang="en-GB" sz="1100"/>
              <a:t>Change agents</a:t>
            </a:r>
            <a:endParaRPr/>
          </a:p>
          <a:p>
            <a:pPr marL="171450" indent="-171450">
              <a:buFont typeface="Wingdings"/>
              <a:buChar char="Ø"/>
              <a:defRPr/>
            </a:pPr>
            <a:endParaRPr lang="en-GB" sz="1100"/>
          </a:p>
        </p:txBody>
      </p:sp>
      <p:grpSp>
        <p:nvGrpSpPr>
          <p:cNvPr id="14" name="Groep 16" hidden="0"/>
          <p:cNvGrpSpPr/>
          <p:nvPr isPhoto="0" userDrawn="0"/>
        </p:nvGrpSpPr>
        <p:grpSpPr bwMode="auto">
          <a:xfrm>
            <a:off x="3559915" y="2087756"/>
            <a:ext cx="3549375" cy="372988"/>
            <a:chOff x="197089" y="6121297"/>
            <a:chExt cx="3549375" cy="372988"/>
          </a:xfrm>
        </p:grpSpPr>
        <p:sp>
          <p:nvSpPr>
            <p:cNvPr id="15" name="Tekstvak 17" hidden="0"/>
            <p:cNvSpPr>
              <a:spLocks noAdjustHandles="0" noChangeArrowheads="0"/>
            </p:cNvSpPr>
            <p:nvPr isPhoto="0" userDrawn="0"/>
          </p:nvSpPr>
          <p:spPr bwMode="auto">
            <a:xfrm>
              <a:off x="197089" y="6121297"/>
              <a:ext cx="3549375" cy="372988"/>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defRPr/>
              </a:pPr>
              <a:r>
                <a:rPr lang="en-GB" sz="1000">
                  <a:solidFill>
                    <a:schemeClr val="tx1"/>
                  </a:solidFill>
                </a:rPr>
                <a:t>What are interactive innovation processes?</a:t>
              </a:r>
              <a:endParaRPr/>
            </a:p>
          </p:txBody>
        </p:sp>
        <p:sp>
          <p:nvSpPr>
            <p:cNvPr id="16" name="Actieknop: Vooruit of Volgende 18" hidden="0">
              <a:hlinkClick r:id="rId5" action="ppaction://hlinksldjump" highlightClick="1"/>
            </p:cNvPr>
            <p:cNvSpPr/>
            <p:nvPr isPhoto="0" userDrawn="0"/>
          </p:nvSpPr>
          <p:spPr bwMode="auto">
            <a:xfrm>
              <a:off x="3364841" y="6184468"/>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
        <p:nvSpPr>
          <p:cNvPr id="17" name="Tekstvak 19" hidden="0"/>
          <p:cNvSpPr>
            <a:spLocks noAdjustHandles="0" noChangeArrowheads="0"/>
          </p:cNvSpPr>
          <p:nvPr isPhoto="0" userDrawn="0"/>
        </p:nvSpPr>
        <p:spPr bwMode="auto">
          <a:xfrm>
            <a:off x="255900" y="3865034"/>
            <a:ext cx="3205684" cy="769441"/>
          </a:xfrm>
          <a:prstGeom prst="rect">
            <a:avLst/>
          </a:prstGeom>
          <a:noFill/>
        </p:spPr>
        <p:txBody>
          <a:bodyPr wrap="square" rtlCol="0">
            <a:spAutoFit/>
          </a:bodyPr>
          <a:lstStyle/>
          <a:p>
            <a:pPr>
              <a:defRPr/>
            </a:pPr>
            <a:r>
              <a:rPr lang="en-GB" sz="1100"/>
              <a:t>In the European Innovation Partnerships Programme funding is available for ‘Operational Groups’: groups of actors (farmers, researchers, others) who jointly work towards an innovation.</a:t>
            </a:r>
            <a:endParaRPr/>
          </a:p>
        </p:txBody>
      </p:sp>
      <p:sp>
        <p:nvSpPr>
          <p:cNvPr id="18" name="Tekstvak 20" hidden="0"/>
          <p:cNvSpPr>
            <a:spLocks noAdjustHandles="0" noChangeArrowheads="0"/>
          </p:cNvSpPr>
          <p:nvPr isPhoto="0" userDrawn="0"/>
        </p:nvSpPr>
        <p:spPr bwMode="auto">
          <a:xfrm>
            <a:off x="255900" y="4800339"/>
            <a:ext cx="3205684" cy="600164"/>
          </a:xfrm>
          <a:prstGeom prst="rect">
            <a:avLst/>
          </a:prstGeom>
          <a:noFill/>
        </p:spPr>
        <p:txBody>
          <a:bodyPr wrap="square" rtlCol="0">
            <a:spAutoFit/>
          </a:bodyPr>
          <a:lstStyle/>
          <a:p>
            <a:pPr>
              <a:defRPr/>
            </a:pPr>
            <a:r>
              <a:rPr lang="en-GB" sz="1100"/>
              <a:t>The i2connect project is designed to increase the quality of such groups, by training and coaching advisors who act as facilitators.  </a:t>
            </a:r>
            <a:endParaRPr/>
          </a:p>
        </p:txBody>
      </p:sp>
      <p:sp>
        <p:nvSpPr>
          <p:cNvPr id="19" name="Tekstvak 21" hidden="0"/>
          <p:cNvSpPr>
            <a:spLocks noAdjustHandles="0" noChangeArrowheads="0"/>
          </p:cNvSpPr>
          <p:nvPr isPhoto="0" userDrawn="0"/>
        </p:nvSpPr>
        <p:spPr bwMode="auto">
          <a:xfrm>
            <a:off x="255900" y="5625095"/>
            <a:ext cx="3549374" cy="600164"/>
          </a:xfrm>
          <a:prstGeom prst="rect">
            <a:avLst/>
          </a:prstGeom>
          <a:noFill/>
        </p:spPr>
        <p:txBody>
          <a:bodyPr wrap="square" rtlCol="0">
            <a:spAutoFit/>
          </a:bodyPr>
          <a:lstStyle/>
          <a:p>
            <a:pPr>
              <a:defRPr/>
            </a:pPr>
            <a:r>
              <a:rPr lang="en-GB" sz="1100"/>
              <a:t>The i2connect effort applies to all ‘Multi-Actor Processes’ in which people from different positions in society try to find answers together on ambitions they share.</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hoek 9" hidden="0"/>
          <p:cNvSpPr/>
          <p:nvPr isPhoto="0" userDrawn="0"/>
        </p:nvSpPr>
        <p:spPr bwMode="auto">
          <a:xfrm>
            <a:off x="-53387" y="0"/>
            <a:ext cx="4108281"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5" name="Afbeelding 1" hidden="0"/>
          <p:cNvPicPr>
            <a:picLocks noChangeAspect="1"/>
          </p:cNvPicPr>
          <p:nvPr isPhoto="0" userDrawn="0"/>
        </p:nvPicPr>
        <p:blipFill>
          <a:blip r:embed="rId2"/>
          <a:stretch/>
        </p:blipFill>
        <p:spPr bwMode="auto">
          <a:xfrm>
            <a:off x="0" y="20698"/>
            <a:ext cx="1849276" cy="493396"/>
          </a:xfrm>
          <a:prstGeom prst="rect">
            <a:avLst/>
          </a:prstGeom>
        </p:spPr>
      </p:pic>
      <p:sp>
        <p:nvSpPr>
          <p:cNvPr id="6" name="Actieknop: Startpagina 6" hidden="0">
            <a:hlinkClick r:id="rId3" action="ppaction://hlinksldjump" highlightClick="1"/>
          </p:cNvPr>
          <p:cNvSpPr/>
          <p:nvPr isPhoto="0" userDrawn="0"/>
        </p:nvSpPr>
        <p:spPr bwMode="auto">
          <a:xfrm>
            <a:off x="247773" y="703779"/>
            <a:ext cx="320948" cy="246647"/>
          </a:xfrm>
          <a:prstGeom prst="actionButtonHom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7" name="Actieknop: Terug of Vorige 10" hidden="0">
            <a:hlinkClick r:id="" action="ppaction://hlinkshowjump?jump=firstslide" highlightClick="1"/>
          </p:cNvPr>
          <p:cNvSpPr/>
          <p:nvPr isPhoto="0" userDrawn="0"/>
        </p:nvSpPr>
        <p:spPr bwMode="auto">
          <a:xfrm>
            <a:off x="255900" y="1088858"/>
            <a:ext cx="312820" cy="246647"/>
          </a:xfrm>
          <a:prstGeom prst="actionButtonBackPrevious">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noAutofit/>
          </a:bodyPr>
          <a:lstStyle/>
          <a:p>
            <a:pPr algn="ctr">
              <a:defRPr/>
            </a:pPr>
            <a:endParaRPr lang="en-GB"/>
          </a:p>
        </p:txBody>
      </p:sp>
      <p:sp>
        <p:nvSpPr>
          <p:cNvPr id="8" name="Tekstvak 22" hidden="0"/>
          <p:cNvSpPr>
            <a:spLocks noAdjustHandles="0" noChangeArrowheads="0"/>
          </p:cNvSpPr>
          <p:nvPr isPhoto="0" userDrawn="0"/>
        </p:nvSpPr>
        <p:spPr bwMode="auto">
          <a:xfrm>
            <a:off x="255900" y="1537837"/>
            <a:ext cx="2137829" cy="369332"/>
          </a:xfrm>
          <a:prstGeom prst="rect">
            <a:avLst/>
          </a:prstGeom>
          <a:noFill/>
        </p:spPr>
        <p:txBody>
          <a:bodyPr wrap="none" rtlCol="0">
            <a:spAutoFit/>
          </a:bodyPr>
          <a:lstStyle/>
          <a:p>
            <a:pPr>
              <a:defRPr/>
            </a:pPr>
            <a:r>
              <a:rPr lang="en-GB">
                <a:solidFill>
                  <a:srgbClr val="C00000"/>
                </a:solidFill>
              </a:rPr>
              <a:t>Trainers and coaches</a:t>
            </a:r>
            <a:endParaRPr/>
          </a:p>
        </p:txBody>
      </p:sp>
      <p:sp>
        <p:nvSpPr>
          <p:cNvPr id="9" name="Tekstvak 12" hidden="0"/>
          <p:cNvSpPr>
            <a:spLocks noAdjustHandles="0" noChangeArrowheads="0"/>
          </p:cNvSpPr>
          <p:nvPr isPhoto="0" userDrawn="0"/>
        </p:nvSpPr>
        <p:spPr bwMode="auto">
          <a:xfrm>
            <a:off x="255900" y="1974168"/>
            <a:ext cx="3205684" cy="1615827"/>
          </a:xfrm>
          <a:prstGeom prst="rect">
            <a:avLst/>
          </a:prstGeom>
          <a:noFill/>
        </p:spPr>
        <p:txBody>
          <a:bodyPr wrap="square" rtlCol="0">
            <a:spAutoFit/>
          </a:bodyPr>
          <a:lstStyle/>
          <a:p>
            <a:pPr>
              <a:defRPr/>
            </a:pPr>
            <a:r>
              <a:rPr lang="en-GB" sz="1100"/>
              <a:t>In the i2connect project trainers design and carry out trainings for innovation support agents in their own language. </a:t>
            </a:r>
            <a:endParaRPr/>
          </a:p>
          <a:p>
            <a:pPr>
              <a:defRPr/>
            </a:pPr>
            <a:endParaRPr lang="en-GB" sz="1100"/>
          </a:p>
          <a:p>
            <a:pPr>
              <a:defRPr/>
            </a:pPr>
            <a:r>
              <a:rPr lang="en-GB" sz="1100"/>
              <a:t>Coaching the agents during half a year after the initial training of 3 days belongs to the package.</a:t>
            </a:r>
            <a:endParaRPr/>
          </a:p>
          <a:p>
            <a:pPr>
              <a:defRPr/>
            </a:pPr>
            <a:endParaRPr lang="en-GB" sz="1100"/>
          </a:p>
          <a:p>
            <a:pPr>
              <a:defRPr/>
            </a:pPr>
            <a:r>
              <a:rPr lang="en-GB" sz="1100"/>
              <a:t>The aim is to strengthen the skills of the agents for coaching each other in peer-to-peer consultations.</a:t>
            </a:r>
            <a:endParaRPr/>
          </a:p>
        </p:txBody>
      </p:sp>
      <p:sp>
        <p:nvSpPr>
          <p:cNvPr id="10" name="Actieknop: Vooruit of Volgende 7" hidden="0">
            <a:hlinkClick r:id="rId4" action="ppaction://hlinksldjump" highlightClick="1"/>
          </p:cNvPr>
          <p:cNvSpPr/>
          <p:nvPr isPhoto="0" userDrawn="0"/>
        </p:nvSpPr>
        <p:spPr bwMode="auto">
          <a:xfrm>
            <a:off x="3305173" y="3656994"/>
            <a:ext cx="312820" cy="246647"/>
          </a:xfrm>
          <a:prstGeom prst="actionButtonForwardNex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_rels/theme3.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ppt/theme/theme2.xml><?xml version="1.0" encoding="utf-8"?>
<a:theme xmlns:a="http://schemas.openxmlformats.org/drawingml/2006/main" xmlns:r="http://schemas.openxmlformats.org/officeDocument/2006/relationships" xmlns:p="http://schemas.openxmlformats.org/presentation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Arial"/>
        <a:cs typeface="Arial"/>
      </a:majorFont>
      <a:minorFont>
        <a:latin typeface="Calibri"/>
        <a:ea typeface="Arial"/>
        <a:cs typeface="Arial"/>
      </a:minorFont>
    </a:fontScheme>
    <a:fmtScheme name="Kantoor">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heme>
</file>

<file path=ppt/theme/theme3.xml><?xml version="1.0" encoding="utf-8"?>
<a:theme xmlns:a="http://schemas.openxmlformats.org/drawingml/2006/main" xmlns:r="http://schemas.openxmlformats.org/officeDocument/2006/relationships" xmlns:p="http://schemas.openxmlformats.org/presentation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otalTime>0</TotalTime>
  <Words>0</Words>
  <Application>ONLYOFFICE/2.4.552.0</Application>
  <PresentationFormat>On-screen Show (4:3)</PresentationFormat>
  <Paragraphs>0</Paragraphs>
  <Slides>59</Slides>
  <Notes>59</Notes>
  <HiddenSlides>0</HiddenSlides>
  <MMClips>2</MMClips>
  <ScaleCrop>0</ScaleCrop>
  <HeadingPairs>
    <vt:vector size="4" baseType="variant">
      <vt:variant>
        <vt:lpstr>Theme</vt:lpstr>
      </vt:variant>
      <vt:variant>
        <vt:i4>2</vt:i4>
      </vt:variant>
      <vt:variant>
        <vt:lpstr>Slide Titles</vt:lpstr>
      </vt:variant>
      <vt:variant>
        <vt:i4>59</vt:i4>
      </vt:variant>
    </vt:vector>
  </HeadingPairs>
  <TitlesOfParts>
    <vt:vector size="61" baseType="lpstr">
      <vt:lpstr>Theme 1</vt:lpstr>
      <vt:lpstr>Theme 2</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vector>
  </TitlesOfParts>
  <LinksUpToDate>0</LinksUpToDate>
  <SharedDoc>0</SharedDoc>
  <HyperlinksChanged>0</HyperlinksChanged>
</Properties>
</file>

<file path=docProps/core.xml><?xml version="1.0" encoding="utf-8"?>
<cp:coreProperties xmlns:cp="http://schemas.openxmlformats.org/package/2006/metadata/core-properties" xmlns:dc="http://purl.org/dc/elements/1.1/" xmlns:dcterms="http://purl.org/dc/terms/" xmlns:xsi="http://www.w3.org/2001/XMLSchema-instance">
  <dc:creator/>
  <cp:lastModifiedBy/>
</cp:coreProperties>
</file>